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59" r:id="rId6"/>
    <p:sldId id="258" r:id="rId7"/>
    <p:sldId id="260" r:id="rId8"/>
    <p:sldId id="261" r:id="rId9"/>
    <p:sldId id="262" r:id="rId10"/>
    <p:sldId id="263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/>
          <a:lstStyle/>
          <a:p>
            <a:pPr algn="ctr"/>
            <a:r>
              <a:rPr lang="hu-HU" b="1" dirty="0" smtClean="0"/>
              <a:t>Az </a:t>
            </a:r>
            <a:r>
              <a:rPr lang="hu-HU" b="1" dirty="0" err="1" smtClean="0"/>
              <a:t>Airbnb</a:t>
            </a:r>
            <a:r>
              <a:rPr lang="hu-HU" b="1" dirty="0" smtClean="0"/>
              <a:t> térhódítása Magyarországon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pPr algn="r"/>
            <a:r>
              <a:rPr lang="hu-HU" b="1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Készítette: </a:t>
            </a:r>
            <a:r>
              <a:rPr lang="hu-HU" b="1" dirty="0">
                <a:solidFill>
                  <a:schemeClr val="tx2">
                    <a:shade val="30000"/>
                    <a:satMod val="150000"/>
                  </a:schemeClr>
                </a:solidFill>
              </a:rPr>
              <a:t>Kis-Vén Valéria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dirty="0"/>
              <a:t>közgazdász, okl. </a:t>
            </a:r>
            <a:r>
              <a:rPr lang="hu-HU" dirty="0" err="1"/>
              <a:t>forgalmiadó</a:t>
            </a:r>
            <a:r>
              <a:rPr lang="hu-HU" dirty="0"/>
              <a:t> szakértő,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dirty="0"/>
              <a:t>adótanácsadó, mérlegképes könyvelő, 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dirty="0"/>
              <a:t>TB ügyintéző, angol nyelvtanár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b="1" dirty="0"/>
              <a:t>ADHATO Könyvelő és Adótanácsadó Kft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828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b="1" dirty="0" smtClean="0"/>
              <a:t>Szálloda és közösségi szálláshely közötti választás szempontjainak összehasonlítása</a:t>
            </a:r>
            <a:endParaRPr lang="hu-HU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0521" y="1846052"/>
            <a:ext cx="5784519" cy="736282"/>
          </a:xfrm>
        </p:spPr>
        <p:txBody>
          <a:bodyPr>
            <a:normAutofit/>
          </a:bodyPr>
          <a:lstStyle/>
          <a:p>
            <a:pPr algn="ctr"/>
            <a:r>
              <a:rPr lang="hu-HU" sz="3500" b="1" dirty="0" smtClean="0"/>
              <a:t>Szálloda</a:t>
            </a:r>
            <a:endParaRPr lang="hu-HU" sz="3500" b="1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250521" y="2582334"/>
            <a:ext cx="5784519" cy="37307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jellege alapján</a:t>
            </a:r>
            <a:r>
              <a:rPr lang="hu-HU" dirty="0" smtClean="0"/>
              <a:t>: szobát kap</a:t>
            </a:r>
          </a:p>
          <a:p>
            <a:pPr marL="0" indent="0">
              <a:buNone/>
            </a:pPr>
            <a:r>
              <a:rPr lang="hu-HU" b="1" dirty="0" smtClean="0"/>
              <a:t>ellátás</a:t>
            </a:r>
            <a:r>
              <a:rPr lang="hu-HU" dirty="0" smtClean="0"/>
              <a:t>: (saját) étteremben, bárban is </a:t>
            </a:r>
          </a:p>
          <a:p>
            <a:pPr marL="0" indent="0">
              <a:buNone/>
            </a:pPr>
            <a:r>
              <a:rPr lang="hu-HU" b="1" dirty="0" smtClean="0"/>
              <a:t>felszereltség</a:t>
            </a:r>
            <a:r>
              <a:rPr lang="hu-HU" dirty="0" smtClean="0"/>
              <a:t>: csak hűtő (általában kicsi)</a:t>
            </a:r>
          </a:p>
          <a:p>
            <a:pPr marL="0" indent="0">
              <a:buNone/>
            </a:pPr>
            <a:r>
              <a:rPr lang="hu-HU" b="1" dirty="0" smtClean="0"/>
              <a:t>lehetőségek</a:t>
            </a:r>
            <a:r>
              <a:rPr lang="hu-HU" dirty="0" smtClean="0"/>
              <a:t>: wellness, </a:t>
            </a:r>
            <a:r>
              <a:rPr lang="hu-HU" dirty="0" err="1" smtClean="0"/>
              <a:t>fitness</a:t>
            </a:r>
            <a:r>
              <a:rPr lang="hu-HU" dirty="0" smtClean="0"/>
              <a:t>, bár, játékok, park és      helyenként fürdőzés (pl. </a:t>
            </a:r>
            <a:r>
              <a:rPr lang="hu-HU" dirty="0" smtClean="0"/>
              <a:t>tóparti szállodáknál, </a:t>
            </a:r>
            <a:r>
              <a:rPr lang="hu-HU" dirty="0" err="1" smtClean="0"/>
              <a:t>stb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b="1" dirty="0" smtClean="0"/>
              <a:t>szomszédok</a:t>
            </a:r>
            <a:r>
              <a:rPr lang="hu-HU" dirty="0" smtClean="0"/>
              <a:t>: szállóvendégek</a:t>
            </a:r>
          </a:p>
          <a:p>
            <a:pPr marL="0" indent="0">
              <a:buNone/>
            </a:pPr>
            <a:r>
              <a:rPr lang="hu-HU" b="1" dirty="0" smtClean="0"/>
              <a:t>vendégek</a:t>
            </a:r>
            <a:r>
              <a:rPr lang="hu-HU" dirty="0" smtClean="0"/>
              <a:t>: minden korosztály</a:t>
            </a:r>
          </a:p>
          <a:p>
            <a:pPr marL="0" indent="0">
              <a:buNone/>
            </a:pPr>
            <a:r>
              <a:rPr lang="hu-HU" b="1" dirty="0" smtClean="0"/>
              <a:t>utazás célja</a:t>
            </a:r>
            <a:r>
              <a:rPr lang="hu-HU" dirty="0" smtClean="0"/>
              <a:t>: „</a:t>
            </a:r>
            <a:r>
              <a:rPr lang="hu-HU" dirty="0" err="1" smtClean="0"/>
              <a:t>bentlét</a:t>
            </a:r>
            <a:r>
              <a:rPr lang="hu-HU" dirty="0" smtClean="0"/>
              <a:t>” és/vagy „</a:t>
            </a:r>
            <a:r>
              <a:rPr lang="hu-HU" dirty="0" err="1" smtClean="0"/>
              <a:t>kintlét</a:t>
            </a:r>
            <a:r>
              <a:rPr lang="hu-HU" dirty="0" smtClean="0"/>
              <a:t>”</a:t>
            </a:r>
          </a:p>
          <a:p>
            <a:pPr marL="0" indent="0">
              <a:buNone/>
            </a:pPr>
            <a:r>
              <a:rPr lang="hu-HU" b="1" dirty="0"/>
              <a:t>s</a:t>
            </a:r>
            <a:r>
              <a:rPr lang="hu-HU" b="1" dirty="0" smtClean="0"/>
              <a:t>zállóvendégek vendégfogadása</a:t>
            </a:r>
            <a:r>
              <a:rPr lang="hu-HU" dirty="0" smtClean="0"/>
              <a:t>: korlátozott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5681806" cy="736282"/>
          </a:xfrm>
        </p:spPr>
        <p:txBody>
          <a:bodyPr>
            <a:noAutofit/>
          </a:bodyPr>
          <a:lstStyle/>
          <a:p>
            <a:pPr algn="ctr"/>
            <a:r>
              <a:rPr lang="hu-HU" sz="3500" b="1" dirty="0" smtClean="0"/>
              <a:t>Közösségi szálláshely</a:t>
            </a:r>
            <a:endParaRPr lang="hu-HU" sz="3500" b="1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5681806" cy="37307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jellege alapján</a:t>
            </a:r>
            <a:r>
              <a:rPr lang="hu-HU" dirty="0" smtClean="0"/>
              <a:t>: lakást kap</a:t>
            </a:r>
          </a:p>
          <a:p>
            <a:pPr marL="0" indent="0">
              <a:buNone/>
            </a:pPr>
            <a:r>
              <a:rPr lang="hu-HU" b="1" dirty="0" smtClean="0"/>
              <a:t>ellátás</a:t>
            </a:r>
            <a:r>
              <a:rPr lang="hu-HU" dirty="0" smtClean="0"/>
              <a:t>: </a:t>
            </a:r>
            <a:r>
              <a:rPr lang="hu-HU" dirty="0"/>
              <a:t>lehetőség van </a:t>
            </a:r>
            <a:r>
              <a:rPr lang="hu-HU" dirty="0" smtClean="0"/>
              <a:t>önellátásra is</a:t>
            </a:r>
          </a:p>
          <a:p>
            <a:pPr marL="0" indent="0">
              <a:buNone/>
            </a:pPr>
            <a:r>
              <a:rPr lang="hu-HU" b="1" dirty="0" smtClean="0"/>
              <a:t>felszereltség</a:t>
            </a:r>
            <a:r>
              <a:rPr lang="hu-HU" dirty="0" smtClean="0"/>
              <a:t>: komplett konyha, mosógép</a:t>
            </a:r>
          </a:p>
          <a:p>
            <a:pPr marL="0" indent="0">
              <a:buNone/>
            </a:pPr>
            <a:r>
              <a:rPr lang="hu-HU" b="1" dirty="0" smtClean="0"/>
              <a:t>lehetőségek</a:t>
            </a:r>
            <a:r>
              <a:rPr lang="hu-HU" dirty="0" smtClean="0"/>
              <a:t>: korlátozott, általában csak szálláshelyen kívül </a:t>
            </a:r>
          </a:p>
          <a:p>
            <a:pPr marL="0" indent="0">
              <a:buNone/>
            </a:pPr>
            <a:r>
              <a:rPr lang="hu-HU" b="1" dirty="0" smtClean="0"/>
              <a:t>szomszédok</a:t>
            </a:r>
            <a:r>
              <a:rPr lang="hu-HU" b="1" dirty="0" smtClean="0"/>
              <a:t>:</a:t>
            </a:r>
            <a:r>
              <a:rPr lang="hu-HU" dirty="0" smtClean="0"/>
              <a:t> általában társasházbeli </a:t>
            </a:r>
            <a:r>
              <a:rPr lang="hu-HU" dirty="0" smtClean="0"/>
              <a:t>lakóközösség</a:t>
            </a:r>
          </a:p>
          <a:p>
            <a:pPr marL="0" indent="0">
              <a:buNone/>
            </a:pPr>
            <a:r>
              <a:rPr lang="hu-HU" b="1" dirty="0" smtClean="0"/>
              <a:t>vendégek</a:t>
            </a:r>
            <a:r>
              <a:rPr lang="hu-HU" dirty="0" smtClean="0"/>
              <a:t>: gyakran fiatalok</a:t>
            </a:r>
          </a:p>
          <a:p>
            <a:pPr marL="0" indent="0">
              <a:buNone/>
            </a:pPr>
            <a:r>
              <a:rPr lang="hu-HU" b="1" dirty="0"/>
              <a:t>utazás célja</a:t>
            </a:r>
            <a:r>
              <a:rPr lang="hu-HU" dirty="0"/>
              <a:t>: </a:t>
            </a:r>
            <a:r>
              <a:rPr lang="hu-HU" dirty="0" smtClean="0"/>
              <a:t>„</a:t>
            </a:r>
            <a:r>
              <a:rPr lang="hu-HU" dirty="0" err="1" smtClean="0"/>
              <a:t>kintlét</a:t>
            </a:r>
            <a:r>
              <a:rPr lang="hu-HU" dirty="0" smtClean="0"/>
              <a:t>”</a:t>
            </a:r>
          </a:p>
          <a:p>
            <a:pPr marL="0" indent="0">
              <a:buNone/>
            </a:pPr>
            <a:r>
              <a:rPr lang="hu-HU" b="1" dirty="0"/>
              <a:t>szállóvendégek </a:t>
            </a:r>
            <a:r>
              <a:rPr lang="hu-HU" b="1" dirty="0" smtClean="0"/>
              <a:t>vendégfogadása</a:t>
            </a:r>
            <a:r>
              <a:rPr lang="hu-HU" dirty="0" smtClean="0"/>
              <a:t>: szinte korlátlan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419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 smtClean="0"/>
              <a:t>Hatások</a:t>
            </a:r>
            <a:endParaRPr lang="hu-HU" b="1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097280" y="1841326"/>
            <a:ext cx="10058400" cy="4346532"/>
          </a:xfrm>
        </p:spPr>
        <p:txBody>
          <a:bodyPr>
            <a:normAutofit/>
          </a:bodyPr>
          <a:lstStyle/>
          <a:p>
            <a:r>
              <a:rPr lang="hu-HU" sz="3500" dirty="0" smtClean="0"/>
              <a:t>Tisztulási folyamat (telített piac: minőségi javulás + kormányzati lépések)</a:t>
            </a:r>
          </a:p>
          <a:p>
            <a:r>
              <a:rPr lang="hu-HU" sz="3500" dirty="0" err="1" smtClean="0"/>
              <a:t>Hosszútávú</a:t>
            </a:r>
            <a:r>
              <a:rPr lang="hu-HU" sz="3500" dirty="0" smtClean="0"/>
              <a:t> bérbeadás erősödése</a:t>
            </a:r>
          </a:p>
          <a:p>
            <a:r>
              <a:rPr lang="hu-HU" sz="3500" dirty="0" smtClean="0"/>
              <a:t>Ingatlanárak stagnálása vagy csökkenése</a:t>
            </a:r>
          </a:p>
          <a:p>
            <a:r>
              <a:rPr lang="hu-HU" sz="3500" dirty="0" smtClean="0"/>
              <a:t>Banki kamatok/hozamok változása</a:t>
            </a:r>
          </a:p>
          <a:p>
            <a:r>
              <a:rPr lang="hu-HU" sz="3500" dirty="0" smtClean="0"/>
              <a:t>Befektetések összetételének változása (pl. ingatlanból egyéb üzleti lehetőségek felé)</a:t>
            </a:r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223644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 smtClean="0"/>
              <a:t>Összegzés</a:t>
            </a:r>
            <a:endParaRPr lang="hu-HU" b="1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097280" y="2116899"/>
            <a:ext cx="10058400" cy="4346532"/>
          </a:xfrm>
        </p:spPr>
        <p:txBody>
          <a:bodyPr>
            <a:normAutofit/>
          </a:bodyPr>
          <a:lstStyle/>
          <a:p>
            <a:r>
              <a:rPr lang="hu-HU" sz="3500" dirty="0" smtClean="0"/>
              <a:t>Szabályozást igényel</a:t>
            </a:r>
          </a:p>
          <a:p>
            <a:pPr lvl="1"/>
            <a:r>
              <a:rPr lang="hu-HU" sz="3300" dirty="0"/>
              <a:t>t</a:t>
            </a:r>
            <a:r>
              <a:rPr lang="hu-HU" sz="3300" dirty="0" smtClean="0"/>
              <a:t>érjen oda vissza, ahonnét elindult! </a:t>
            </a:r>
          </a:p>
          <a:p>
            <a:pPr lvl="1"/>
            <a:r>
              <a:rPr lang="hu-HU" sz="3300" dirty="0"/>
              <a:t>s</a:t>
            </a:r>
            <a:r>
              <a:rPr lang="hu-HU" sz="3300" dirty="0" smtClean="0"/>
              <a:t>zobaszám / lakásszám </a:t>
            </a:r>
          </a:p>
          <a:p>
            <a:pPr lvl="1"/>
            <a:r>
              <a:rPr lang="hu-HU" sz="3300" dirty="0"/>
              <a:t>a</a:t>
            </a:r>
            <a:r>
              <a:rPr lang="hu-HU" sz="3300" dirty="0" smtClean="0"/>
              <a:t>dófizetés kettéválasztása (üzletszerűség!)</a:t>
            </a:r>
          </a:p>
          <a:p>
            <a:pPr lvl="1"/>
            <a:r>
              <a:rPr lang="hu-HU" sz="3300" dirty="0" smtClean="0"/>
              <a:t>minimális feltételek (folyamatos hatósági ellenőrzések!)</a:t>
            </a:r>
          </a:p>
          <a:p>
            <a:pPr lvl="1"/>
            <a:r>
              <a:rPr lang="hu-HU" sz="3300" dirty="0" smtClean="0"/>
              <a:t>társasházak lakóközössége</a:t>
            </a:r>
          </a:p>
          <a:p>
            <a:pPr lvl="1"/>
            <a:r>
              <a:rPr lang="hu-HU" sz="3300" dirty="0" smtClean="0"/>
              <a:t>együttműködés a hatóságok és a portálok között</a:t>
            </a:r>
          </a:p>
          <a:p>
            <a:pPr lvl="1"/>
            <a:endParaRPr lang="hu-HU" sz="3300" dirty="0" smtClean="0"/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79564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/>
              <a:t>Köszönöm a figyelmet!</a:t>
            </a:r>
            <a:endParaRPr lang="hu-HU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270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/>
              <a:t>Szállásmegosztó portálok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066794" y="1845734"/>
            <a:ext cx="3968243" cy="4023360"/>
          </a:xfrm>
        </p:spPr>
        <p:txBody>
          <a:bodyPr>
            <a:normAutofit/>
          </a:bodyPr>
          <a:lstStyle/>
          <a:p>
            <a:r>
              <a:rPr lang="hu-HU" sz="4000" b="1" dirty="0" err="1"/>
              <a:t>Airbnb</a:t>
            </a:r>
            <a:endParaRPr lang="hu-HU" sz="4000" b="1" dirty="0"/>
          </a:p>
          <a:p>
            <a:r>
              <a:rPr lang="hu-HU" sz="4000" b="1" dirty="0" err="1"/>
              <a:t>Booking.com</a:t>
            </a:r>
            <a:endParaRPr lang="hu-HU" sz="4000" b="1" dirty="0"/>
          </a:p>
          <a:p>
            <a:r>
              <a:rPr lang="hu-HU" sz="4000" b="1" dirty="0" err="1"/>
              <a:t>Trip</a:t>
            </a:r>
            <a:r>
              <a:rPr lang="hu-HU" sz="4000" b="1" dirty="0"/>
              <a:t> </a:t>
            </a:r>
            <a:r>
              <a:rPr lang="hu-HU" sz="4000" b="1" dirty="0" err="1"/>
              <a:t>Advisor</a:t>
            </a:r>
            <a:endParaRPr lang="hu-HU" sz="4000" b="1" dirty="0"/>
          </a:p>
          <a:p>
            <a:r>
              <a:rPr lang="hu-HU" sz="4000" b="1" dirty="0" err="1"/>
              <a:t>Homeaway</a:t>
            </a:r>
            <a:endParaRPr lang="hu-HU" sz="4000" b="1" dirty="0"/>
          </a:p>
          <a:p>
            <a:r>
              <a:rPr lang="hu-HU" sz="4000" b="1" dirty="0" err="1"/>
              <a:t>FlipKey</a:t>
            </a:r>
            <a:endParaRPr lang="hu-HU" sz="4000" b="1" dirty="0"/>
          </a:p>
          <a:p>
            <a:endParaRPr lang="hu-HU" sz="4000" b="1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531071" y="1845734"/>
            <a:ext cx="3903110" cy="4023360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  </a:t>
            </a:r>
            <a:r>
              <a:rPr lang="hu-HU" sz="4000" b="1" dirty="0" err="1" smtClean="0"/>
              <a:t>Szallas.hu</a:t>
            </a:r>
            <a:endParaRPr lang="hu-HU" sz="4000" b="1" dirty="0"/>
          </a:p>
          <a:p>
            <a:r>
              <a:rPr lang="hu-HU" sz="4000" b="1" dirty="0" err="1"/>
              <a:t>Trivago.hu</a:t>
            </a:r>
            <a:endParaRPr lang="hu-HU" sz="4000" b="1" dirty="0"/>
          </a:p>
          <a:p>
            <a:r>
              <a:rPr lang="hu-HU" sz="4000" b="1" dirty="0" err="1"/>
              <a:t>Szallasguru.hu</a:t>
            </a:r>
            <a:endParaRPr lang="hu-HU" sz="4000" b="1" dirty="0"/>
          </a:p>
          <a:p>
            <a:r>
              <a:rPr lang="hu-HU" sz="4000" b="1" dirty="0" err="1"/>
              <a:t>Szallasvadasz.hu</a:t>
            </a:r>
            <a:endParaRPr lang="hu-HU" sz="4000" b="1" dirty="0"/>
          </a:p>
          <a:p>
            <a:r>
              <a:rPr lang="hu-HU" sz="4000" b="1" dirty="0" err="1"/>
              <a:t>Maiutazas.hu</a:t>
            </a:r>
            <a:endParaRPr lang="hu-HU" sz="4000" b="1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305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 smtClean="0"/>
              <a:t>Miért vonzó a rövidtávú lakáskiadás?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67419" y="1737360"/>
            <a:ext cx="8788261" cy="4023360"/>
          </a:xfrm>
        </p:spPr>
        <p:txBody>
          <a:bodyPr>
            <a:noAutofit/>
          </a:bodyPr>
          <a:lstStyle/>
          <a:p>
            <a:r>
              <a:rPr lang="hu-HU" sz="3000" dirty="0" smtClean="0"/>
              <a:t>- Meglévő ingatlan hasznosítása,</a:t>
            </a:r>
          </a:p>
          <a:p>
            <a:r>
              <a:rPr lang="hu-HU" sz="3000" dirty="0" smtClean="0"/>
              <a:t>- Befektetési lehetőség,</a:t>
            </a:r>
          </a:p>
          <a:p>
            <a:r>
              <a:rPr lang="hu-HU" sz="3000" dirty="0" smtClean="0"/>
              <a:t>- A banki kamatnál magasabb hozam,</a:t>
            </a:r>
          </a:p>
          <a:p>
            <a:r>
              <a:rPr lang="hu-HU" sz="3000" dirty="0" smtClean="0"/>
              <a:t>- Olcsó (?) adózás,</a:t>
            </a:r>
          </a:p>
          <a:p>
            <a:r>
              <a:rPr lang="hu-HU" sz="3000" dirty="0" smtClean="0"/>
              <a:t>- Egyszerű (?) adminisztráció,</a:t>
            </a:r>
          </a:p>
          <a:p>
            <a:r>
              <a:rPr lang="hu-HU" sz="3000" dirty="0" smtClean="0"/>
              <a:t>- Nem igényel (?) plusz munkaerőt,</a:t>
            </a:r>
          </a:p>
          <a:p>
            <a:r>
              <a:rPr lang="hu-HU" sz="3000" dirty="0" smtClean="0"/>
              <a:t>- </a:t>
            </a:r>
            <a:r>
              <a:rPr lang="hu-HU" sz="3000" dirty="0" err="1" smtClean="0"/>
              <a:t>Hosszútávú</a:t>
            </a:r>
            <a:r>
              <a:rPr lang="hu-HU" sz="3000" dirty="0" smtClean="0"/>
              <a:t> kiadáshoz képest más kockázat,</a:t>
            </a:r>
          </a:p>
          <a:p>
            <a:r>
              <a:rPr lang="hu-HU" sz="3000" dirty="0" smtClean="0"/>
              <a:t>- Ellenőrzés hiánya =&gt; „feketézés” lehetősége.</a:t>
            </a: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316896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 smtClean="0"/>
              <a:t>Olcsó (?) adózás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53643" y="2054268"/>
            <a:ext cx="9569885" cy="3827352"/>
          </a:xfrm>
        </p:spPr>
        <p:txBody>
          <a:bodyPr>
            <a:noAutofit/>
          </a:bodyPr>
          <a:lstStyle/>
          <a:p>
            <a:r>
              <a:rPr lang="hu-HU" sz="3000" b="1" u="sng" dirty="0" smtClean="0"/>
              <a:t>Olcsó: </a:t>
            </a:r>
            <a:r>
              <a:rPr lang="hu-HU" sz="3000" dirty="0" smtClean="0"/>
              <a:t>ha átalányadózást tud választani</a:t>
            </a:r>
          </a:p>
          <a:p>
            <a:endParaRPr lang="hu-HU" sz="1500" dirty="0"/>
          </a:p>
          <a:p>
            <a:r>
              <a:rPr lang="hu-HU" sz="3000" b="1" u="sng" dirty="0" smtClean="0"/>
              <a:t>Egyéb esetben </a:t>
            </a:r>
            <a:r>
              <a:rPr lang="hu-HU" sz="3000" dirty="0" smtClean="0"/>
              <a:t>(önálló tevékenység jövedelmeként): 37% adó</a:t>
            </a:r>
          </a:p>
          <a:p>
            <a:endParaRPr lang="hu-HU" sz="1000" dirty="0"/>
          </a:p>
          <a:p>
            <a:r>
              <a:rPr lang="hu-HU" sz="3000" b="1" i="1" u="sng" dirty="0" smtClean="0"/>
              <a:t>Például</a:t>
            </a:r>
            <a:r>
              <a:rPr lang="hu-HU" sz="3000" i="1" dirty="0" smtClean="0"/>
              <a:t> 3 millió Ft nyereség adózása 1 szoba esetén:</a:t>
            </a:r>
          </a:p>
          <a:p>
            <a:r>
              <a:rPr lang="hu-HU" sz="3000" i="1" dirty="0" smtClean="0"/>
              <a:t>- átalányadóval: 38.400 Ft</a:t>
            </a:r>
          </a:p>
          <a:p>
            <a:r>
              <a:rPr lang="hu-HU" sz="3000" i="1" dirty="0" smtClean="0"/>
              <a:t>- önálló tevékenység jövedelmeként: 1.110.000 Ft</a:t>
            </a:r>
          </a:p>
        </p:txBody>
      </p:sp>
    </p:spTree>
    <p:extLst>
      <p:ext uri="{BB962C8B-B14F-4D97-AF65-F5344CB8AC3E}">
        <p14:creationId xmlns:p14="http://schemas.microsoft.com/office/powerpoint/2010/main" val="245864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8099" y="286603"/>
            <a:ext cx="11661731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4000" b="1" dirty="0"/>
              <a:t>A kereskedelmi szálláshelyek SZÁLLÁSDÍJBÓL SZÁRMAZÓ bruttó </a:t>
            </a:r>
            <a:r>
              <a:rPr lang="hu-HU" sz="4000" b="1" dirty="0" smtClean="0"/>
              <a:t>árbevételei (</a:t>
            </a:r>
            <a:r>
              <a:rPr lang="hu-HU" sz="4000" b="1" dirty="0"/>
              <a:t>január-november közötti időszakra)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641310"/>
              </p:ext>
            </p:extLst>
          </p:nvPr>
        </p:nvGraphicFramePr>
        <p:xfrm>
          <a:off x="275574" y="1737360"/>
          <a:ext cx="11686781" cy="4425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2020"/>
                <a:gridCol w="1520406"/>
                <a:gridCol w="1525759"/>
                <a:gridCol w="1242020"/>
                <a:gridCol w="1236668"/>
                <a:gridCol w="1434750"/>
                <a:gridCol w="1429396"/>
                <a:gridCol w="1027881"/>
                <a:gridCol w="1027881"/>
              </a:tblGrid>
              <a:tr h="54635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Év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Bruttó árbevétel szállásdíjból (millió Ft)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>
                          <a:effectLst/>
                        </a:rPr>
                        <a:t>Összetétel (%)</a:t>
                      </a:r>
                      <a:endParaRPr lang="hu-H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12002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>
                          <a:effectLst/>
                        </a:rPr>
                        <a:t>szálloda</a:t>
                      </a:r>
                      <a:endParaRPr lang="hu-H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>
                          <a:effectLst/>
                        </a:rPr>
                        <a:t>közösségi szálláshely</a:t>
                      </a:r>
                      <a:endParaRPr lang="hu-H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>
                          <a:effectLst/>
                        </a:rPr>
                        <a:t>egyéb</a:t>
                      </a:r>
                      <a:endParaRPr lang="hu-H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összesen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szálloda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közösségi szálláshely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egyéb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összesen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46351"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2012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     126 679    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               2 832    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       12 944    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     142 456    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88,93%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1,99%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9,09%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100,00%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46351"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2013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     139 030    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               3 701   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       13 314   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     156 045   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89,10%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2,37%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8,53%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100,00%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46351"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2014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     155 590   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               4 628   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       16 156    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     176 374   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88,22%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2,62%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9,16%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100,00%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46351"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2015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     176 915   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               6 043   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       17 278   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     200 236   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88,35%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3,02%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8,63%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100,00%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736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2016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     196 724   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               5 376   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       18 894   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     220 994   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89,02%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2,43%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8,55%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100,00%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34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63255" y="286603"/>
            <a:ext cx="11561523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4000" b="1" dirty="0"/>
              <a:t>A kereskedelmi szálláshelyek ÖSSZES </a:t>
            </a:r>
            <a:r>
              <a:rPr lang="hu-HU" sz="4000" b="1" dirty="0" smtClean="0"/>
              <a:t>árbevétele</a:t>
            </a:r>
            <a:r>
              <a:rPr lang="hu-HU" sz="4000" b="1" dirty="0"/>
              <a:t/>
            </a:r>
            <a:br>
              <a:rPr lang="hu-HU" sz="4000" b="1" dirty="0"/>
            </a:br>
            <a:r>
              <a:rPr lang="hu-HU" sz="4000" b="1" dirty="0"/>
              <a:t>(január-november közötti időszakra)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303514"/>
              </p:ext>
            </p:extLst>
          </p:nvPr>
        </p:nvGraphicFramePr>
        <p:xfrm>
          <a:off x="350729" y="1737359"/>
          <a:ext cx="11624153" cy="44880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5365"/>
                <a:gridCol w="1512258"/>
                <a:gridCol w="1517584"/>
                <a:gridCol w="1235365"/>
                <a:gridCol w="1230040"/>
                <a:gridCol w="1427061"/>
                <a:gridCol w="1421736"/>
                <a:gridCol w="1022372"/>
                <a:gridCol w="1022372"/>
              </a:tblGrid>
              <a:tr h="5540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Év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Bruttó árbevétel összesen (millió Ft)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Összetétel (%)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13587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szálloda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közösségi szálláshely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egyéb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összesen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szálloda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közösségi szálláshely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egyéb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összesen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54083"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2012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     224 552    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               3 630    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       23 319    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     251 502    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89,28%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>
                          <a:effectLst/>
                        </a:rPr>
                        <a:t>1,44%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>
                          <a:effectLst/>
                        </a:rPr>
                        <a:t>9,27%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>
                          <a:effectLst/>
                        </a:rPr>
                        <a:t>100,00%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54083"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2013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     249 435    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               4 617   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       23 892   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     277 944    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89,74%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1,66%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>
                          <a:effectLst/>
                        </a:rPr>
                        <a:t>8,60%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>
                          <a:effectLst/>
                        </a:rPr>
                        <a:t>100,00%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54083"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2014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     273 976   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               5 674   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       28 425   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     308 075   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88,93%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1,84%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9,23%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>
                          <a:effectLst/>
                        </a:rPr>
                        <a:t>100,00%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54083"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2015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     303 934   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               7 163   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       31 164   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     342 261   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88,80%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2,09%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9,11%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100,00%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81788"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2016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     331 659   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               6 407   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       33 462   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     371 528   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>
                          <a:effectLst/>
                        </a:rPr>
                        <a:t>89,27%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1,72%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9,01%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100,00%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79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0312" y="286603"/>
            <a:ext cx="11799518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4000" b="1" dirty="0"/>
              <a:t>A kereskedelmi </a:t>
            </a:r>
            <a:r>
              <a:rPr lang="hu-HU" sz="4000" b="1" dirty="0" smtClean="0"/>
              <a:t>szálláshelyek ÖSSZES vendégforgalma</a:t>
            </a:r>
            <a:r>
              <a:rPr lang="hu-HU" sz="4000" b="1" dirty="0"/>
              <a:t/>
            </a:r>
            <a:br>
              <a:rPr lang="hu-HU" sz="4000" b="1" dirty="0"/>
            </a:br>
            <a:r>
              <a:rPr lang="hu-HU" sz="4000" b="1" dirty="0"/>
              <a:t>(január-november közötti időszakra)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0810"/>
              </p:ext>
            </p:extLst>
          </p:nvPr>
        </p:nvGraphicFramePr>
        <p:xfrm>
          <a:off x="175364" y="1737360"/>
          <a:ext cx="11812044" cy="4437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1833"/>
                <a:gridCol w="1408141"/>
                <a:gridCol w="1395569"/>
                <a:gridCol w="1332706"/>
                <a:gridCol w="1320133"/>
                <a:gridCol w="1408141"/>
                <a:gridCol w="1395569"/>
                <a:gridCol w="1181833"/>
                <a:gridCol w="1188119"/>
              </a:tblGrid>
              <a:tr h="5478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Év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Vendégforgalom (ezer fő)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Összetétel (%)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12319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>
                          <a:effectLst/>
                        </a:rPr>
                        <a:t>szálloda</a:t>
                      </a:r>
                      <a:endParaRPr lang="hu-HU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közösségi szálláshely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>
                          <a:effectLst/>
                        </a:rPr>
                        <a:t>egyéb</a:t>
                      </a:r>
                      <a:endParaRPr lang="hu-HU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összesen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szálloda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közösségi szálláshely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egyéb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összesen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47898"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2012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 dirty="0">
                          <a:effectLst/>
                        </a:rPr>
                        <a:t>     6 115   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 dirty="0">
                          <a:effectLst/>
                        </a:rPr>
                        <a:t>            436   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>
                          <a:effectLst/>
                        </a:rPr>
                        <a:t>     1 294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>
                          <a:effectLst/>
                        </a:rPr>
                        <a:t>       7 845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77,95%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5,55%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16,50%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100,00%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547898"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2013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 dirty="0">
                          <a:effectLst/>
                        </a:rPr>
                        <a:t>     6 515   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 dirty="0">
                          <a:effectLst/>
                        </a:rPr>
                        <a:t>            490   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 dirty="0">
                          <a:effectLst/>
                        </a:rPr>
                        <a:t>     1 321   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 dirty="0">
                          <a:effectLst/>
                        </a:rPr>
                        <a:t>       8 326   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78,25%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5,89%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15,86%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100,00%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547898"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2014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>
                          <a:effectLst/>
                        </a:rPr>
                        <a:t>     6 953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>
                          <a:effectLst/>
                        </a:rPr>
                        <a:t>            558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>
                          <a:effectLst/>
                        </a:rPr>
                        <a:t>     1 485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>
                          <a:effectLst/>
                        </a:rPr>
                        <a:t>       8 995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77,29%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6,20%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16,51%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100,00%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547898"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2015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>
                          <a:effectLst/>
                        </a:rPr>
                        <a:t>     7 504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>
                          <a:effectLst/>
                        </a:rPr>
                        <a:t>            638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>
                          <a:effectLst/>
                        </a:rPr>
                        <a:t>     1 578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>
                          <a:effectLst/>
                        </a:rPr>
                        <a:t>       9 719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77,21%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6,56%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16,23%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100,00%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575293"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2016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>
                          <a:effectLst/>
                        </a:rPr>
                        <a:t>     8 036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>
                          <a:effectLst/>
                        </a:rPr>
                        <a:t>            660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>
                          <a:effectLst/>
                        </a:rPr>
                        <a:t>     1 669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>
                          <a:effectLst/>
                        </a:rPr>
                        <a:t>     10 365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77,53%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6,37%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16,10%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100,00%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94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0416" y="286603"/>
            <a:ext cx="11812044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4000" b="1" dirty="0"/>
              <a:t>A kereskedelmi szálláshelyek BELFÖLDI vendégforgalma </a:t>
            </a:r>
            <a:br>
              <a:rPr lang="hu-HU" sz="4000" b="1" dirty="0"/>
            </a:br>
            <a:r>
              <a:rPr lang="hu-HU" sz="4000" b="1" dirty="0"/>
              <a:t>(január-november közötti időszakra)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196356"/>
              </p:ext>
            </p:extLst>
          </p:nvPr>
        </p:nvGraphicFramePr>
        <p:xfrm>
          <a:off x="212940" y="1737360"/>
          <a:ext cx="11837099" cy="4425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4339"/>
                <a:gridCol w="1411129"/>
                <a:gridCol w="1398529"/>
                <a:gridCol w="1335532"/>
                <a:gridCol w="1322933"/>
                <a:gridCol w="1411129"/>
                <a:gridCol w="1398529"/>
                <a:gridCol w="1184339"/>
                <a:gridCol w="1190640"/>
              </a:tblGrid>
              <a:tr h="54635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Év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Belföldi vendégforgalom (ezer fő)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>
                          <a:effectLst/>
                        </a:rPr>
                        <a:t>Összetétel (%)</a:t>
                      </a:r>
                      <a:endParaRPr lang="hu-HU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12002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szálloda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közösségi szálláshely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egyéb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összesen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szálloda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közösségi szálláshely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egyéb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összesen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46351"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2012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2 672   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       370   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   904   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  3 946   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67,73%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9,37%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22,90%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100,00%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546351"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2013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2 896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     380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 927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4 203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68,89%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9,05%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22,06%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100,00%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546351"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2014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3 206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     416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1 067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4 689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68,39%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8,87%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22,75%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100,00%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546351"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2015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3 517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     444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1 142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5 103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68,91%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8,71%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22,38%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100,00%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5736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2016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3 768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     441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1 215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5 424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69,47%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8,12%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22,41%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100,00%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92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63047" y="286603"/>
            <a:ext cx="11686783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4000" b="1" dirty="0"/>
              <a:t>A kereskedelmi szálláshelyek KÜLFÖLDI vendégforgalma </a:t>
            </a:r>
            <a:br>
              <a:rPr lang="hu-HU" sz="4000" b="1" dirty="0"/>
            </a:br>
            <a:r>
              <a:rPr lang="hu-HU" sz="4000" b="1" dirty="0"/>
              <a:t>(január-november közötti időszakra)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000630"/>
              </p:ext>
            </p:extLst>
          </p:nvPr>
        </p:nvGraphicFramePr>
        <p:xfrm>
          <a:off x="275574" y="1737360"/>
          <a:ext cx="11686783" cy="44129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9299"/>
                <a:gridCol w="1393209"/>
                <a:gridCol w="1380769"/>
                <a:gridCol w="1318574"/>
                <a:gridCol w="1306134"/>
                <a:gridCol w="1393209"/>
                <a:gridCol w="1380769"/>
                <a:gridCol w="1169299"/>
                <a:gridCol w="1175521"/>
              </a:tblGrid>
              <a:tr h="5448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Év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Külföldi vendégforgalom (ezer fő)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Összetétel (%)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11684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szálloda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közösségi szálláshely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>
                          <a:effectLst/>
                        </a:rPr>
                        <a:t>egyéb</a:t>
                      </a:r>
                      <a:endParaRPr lang="hu-HU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>
                          <a:effectLst/>
                        </a:rPr>
                        <a:t>összesen</a:t>
                      </a:r>
                      <a:endParaRPr lang="hu-HU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szálloda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közösségi szálláshely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egyéb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b="1" u="none" strike="noStrike" dirty="0">
                          <a:effectLst/>
                        </a:rPr>
                        <a:t>összesen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44805"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2012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3 443   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         66   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 391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3 900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87,27%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1,67%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9,90%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98,83%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544805"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2013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3 619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       110   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   393   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  4 123   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86,11%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2,62%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9,36%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98,09%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544805"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2014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3 746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     142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 418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4 307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79,90%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3,03%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8,92%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91,85%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544805"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2015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3 987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     193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 436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4 616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78,13%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3,78%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8,53%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90,45%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572045"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2016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4 268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     219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 453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       4 940    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78,68%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4,04%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>
                          <a:effectLst/>
                        </a:rPr>
                        <a:t>8,36%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91,08%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30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ív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123</TotalTime>
  <Words>965</Words>
  <Application>Microsoft Office PowerPoint</Application>
  <PresentationFormat>Szélesvásznú</PresentationFormat>
  <Paragraphs>353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6" baseType="lpstr">
      <vt:lpstr>Calibri</vt:lpstr>
      <vt:lpstr>Calibri Light</vt:lpstr>
      <vt:lpstr>Retrospektív</vt:lpstr>
      <vt:lpstr>Az Airbnb térhódítása Magyarországon</vt:lpstr>
      <vt:lpstr>Szállásmegosztó portálok</vt:lpstr>
      <vt:lpstr>Miért vonzó a rövidtávú lakáskiadás?</vt:lpstr>
      <vt:lpstr>Olcsó (?) adózás</vt:lpstr>
      <vt:lpstr>A kereskedelmi szálláshelyek SZÁLLÁSDÍJBÓL SZÁRMAZÓ bruttó árbevételei (január-november közötti időszakra)</vt:lpstr>
      <vt:lpstr>A kereskedelmi szálláshelyek ÖSSZES árbevétele (január-november közötti időszakra)</vt:lpstr>
      <vt:lpstr>A kereskedelmi szálláshelyek ÖSSZES vendégforgalma (január-november közötti időszakra)</vt:lpstr>
      <vt:lpstr>A kereskedelmi szálláshelyek BELFÖLDI vendégforgalma  (január-november közötti időszakra)</vt:lpstr>
      <vt:lpstr>A kereskedelmi szálláshelyek KÜLFÖLDI vendégforgalma  (január-november közötti időszakra)</vt:lpstr>
      <vt:lpstr>Szálloda és közösségi szálláshely közötti választás szempontjainak összehasonlítása</vt:lpstr>
      <vt:lpstr>Hatások</vt:lpstr>
      <vt:lpstr>Összegzés</vt:lpstr>
      <vt:lpstr>Köszönöm a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Airbnb térhódítása Magyarországon</dc:title>
  <dc:creator>Áron</dc:creator>
  <cp:lastModifiedBy>Áron</cp:lastModifiedBy>
  <cp:revision>42</cp:revision>
  <dcterms:created xsi:type="dcterms:W3CDTF">2017-01-29T09:14:25Z</dcterms:created>
  <dcterms:modified xsi:type="dcterms:W3CDTF">2017-01-29T19:30:31Z</dcterms:modified>
</cp:coreProperties>
</file>