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70" r:id="rId5"/>
    <p:sldId id="272" r:id="rId6"/>
    <p:sldId id="273" r:id="rId7"/>
    <p:sldId id="271" r:id="rId8"/>
    <p:sldId id="274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B442"/>
    <a:srgbClr val="0B41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9/4/2017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1615857"/>
            <a:ext cx="10058400" cy="2408630"/>
          </a:xfrm>
        </p:spPr>
        <p:txBody>
          <a:bodyPr/>
          <a:lstStyle/>
          <a:p>
            <a:pPr algn="ctr"/>
            <a:r>
              <a:rPr lang="hu-HU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Rövidtávú lakáskiadás adózási kérdései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907473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hu-HU" b="1" dirty="0">
                <a:solidFill>
                  <a:schemeClr val="tx2">
                    <a:shade val="30000"/>
                    <a:satMod val="150000"/>
                  </a:schemeClr>
                </a:solidFill>
              </a:rPr>
              <a:t>Készítette: Kis-Vén Valéria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dirty="0"/>
              <a:t>közgazdász, okl. </a:t>
            </a:r>
            <a:r>
              <a:rPr lang="hu-HU" dirty="0" err="1"/>
              <a:t>forgalmiadó</a:t>
            </a:r>
            <a:r>
              <a:rPr lang="hu-HU" dirty="0"/>
              <a:t> szakértő,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dirty="0"/>
              <a:t>adótanácsadó, mérlegképes könyvelő, 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dirty="0"/>
              <a:t>TB ügyintéző, angol nyelvtanár</a:t>
            </a:r>
          </a:p>
          <a:p>
            <a:pPr algn="r">
              <a:lnSpc>
                <a:spcPts val="2000"/>
              </a:lnSpc>
              <a:spcBef>
                <a:spcPts val="0"/>
              </a:spcBef>
            </a:pPr>
            <a:r>
              <a:rPr lang="hu-HU" b="1" dirty="0"/>
              <a:t>ADHATO Könyvelő és Adótanácsadó Kft</a:t>
            </a:r>
          </a:p>
          <a:p>
            <a:pPr algn="r"/>
            <a:r>
              <a:rPr lang="hu-HU" dirty="0"/>
              <a:t>2017.09.05.</a:t>
            </a:r>
          </a:p>
        </p:txBody>
      </p:sp>
    </p:spTree>
    <p:extLst>
      <p:ext uri="{BB962C8B-B14F-4D97-AF65-F5344CB8AC3E}">
        <p14:creationId xmlns:p14="http://schemas.microsoft.com/office/powerpoint/2010/main" val="1098284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3270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93649" y="253575"/>
            <a:ext cx="7583863" cy="1450757"/>
          </a:xfrm>
        </p:spPr>
        <p:txBody>
          <a:bodyPr anchor="ctr"/>
          <a:lstStyle/>
          <a:p>
            <a:pPr algn="just"/>
            <a:r>
              <a:rPr lang="hu-HU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Rövidtáv 		Hosszútáv</a:t>
            </a:r>
            <a:endParaRPr lang="hu-HU" dirty="0">
              <a:solidFill>
                <a:srgbClr val="1EB44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131217" y="1845734"/>
            <a:ext cx="2639505" cy="4432518"/>
          </a:xfrm>
        </p:spPr>
        <p:txBody>
          <a:bodyPr>
            <a:normAutofit/>
          </a:bodyPr>
          <a:lstStyle/>
          <a:p>
            <a:r>
              <a:rPr lang="hu-HU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Időtartam:</a:t>
            </a:r>
          </a:p>
          <a:p>
            <a:r>
              <a:rPr lang="hu-HU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Szerződés:</a:t>
            </a:r>
          </a:p>
          <a:p>
            <a:r>
              <a:rPr lang="hu-HU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Rezsi:</a:t>
            </a:r>
          </a:p>
          <a:p>
            <a:r>
              <a:rPr lang="hu-HU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Adószám:</a:t>
            </a:r>
          </a:p>
          <a:p>
            <a:r>
              <a:rPr lang="hu-HU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Számla:</a:t>
            </a:r>
          </a:p>
          <a:p>
            <a:r>
              <a:rPr lang="hu-HU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ÖVTJ:</a:t>
            </a:r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DEAF7A44-9014-4F7B-BD1D-A273AD7D803F}"/>
              </a:ext>
            </a:extLst>
          </p:cNvPr>
          <p:cNvSpPr txBox="1">
            <a:spLocks/>
          </p:cNvSpPr>
          <p:nvPr/>
        </p:nvSpPr>
        <p:spPr>
          <a:xfrm>
            <a:off x="4081806" y="1845734"/>
            <a:ext cx="3412503" cy="434767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4000" b="1" dirty="0"/>
              <a:t>Néhány nap/hó</a:t>
            </a:r>
          </a:p>
          <a:p>
            <a:r>
              <a:rPr lang="hu-HU" sz="4000" b="1" dirty="0"/>
              <a:t>Nincs</a:t>
            </a:r>
          </a:p>
          <a:p>
            <a:r>
              <a:rPr lang="hu-HU" sz="4000" b="1" dirty="0"/>
              <a:t>Kiadó fizeti</a:t>
            </a:r>
          </a:p>
          <a:p>
            <a:r>
              <a:rPr lang="hu-HU" sz="4000" b="1" dirty="0"/>
              <a:t>Kell</a:t>
            </a:r>
          </a:p>
          <a:p>
            <a:r>
              <a:rPr lang="hu-HU" sz="4000" b="1" dirty="0"/>
              <a:t>Kell</a:t>
            </a:r>
          </a:p>
          <a:p>
            <a:r>
              <a:rPr lang="hu-HU" sz="4000" b="1" dirty="0"/>
              <a:t>55.20.06.</a:t>
            </a:r>
          </a:p>
        </p:txBody>
      </p:sp>
      <p:sp>
        <p:nvSpPr>
          <p:cNvPr id="6" name="Tartalom helye 2">
            <a:extLst>
              <a:ext uri="{FF2B5EF4-FFF2-40B4-BE49-F238E27FC236}">
                <a16:creationId xmlns:a16="http://schemas.microsoft.com/office/drawing/2014/main" id="{84E0AA58-F941-4665-B378-76010AF78761}"/>
              </a:ext>
            </a:extLst>
          </p:cNvPr>
          <p:cNvSpPr txBox="1">
            <a:spLocks/>
          </p:cNvSpPr>
          <p:nvPr/>
        </p:nvSpPr>
        <p:spPr>
          <a:xfrm>
            <a:off x="7937369" y="1845734"/>
            <a:ext cx="3591612" cy="434767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4000" b="1" dirty="0"/>
              <a:t>Több hónap/év</a:t>
            </a:r>
          </a:p>
          <a:p>
            <a:r>
              <a:rPr lang="hu-HU" sz="4000" b="1" dirty="0"/>
              <a:t>Van</a:t>
            </a:r>
          </a:p>
          <a:p>
            <a:r>
              <a:rPr lang="hu-HU" sz="4000" b="1" dirty="0"/>
              <a:t>Bérlő fizeti</a:t>
            </a:r>
          </a:p>
          <a:p>
            <a:r>
              <a:rPr lang="hu-HU" sz="4000" b="1" dirty="0"/>
              <a:t>Nem mindig kell</a:t>
            </a:r>
          </a:p>
          <a:p>
            <a:r>
              <a:rPr lang="hu-HU" sz="4000" b="1" dirty="0"/>
              <a:t>Nem mindig kell</a:t>
            </a:r>
          </a:p>
          <a:p>
            <a:r>
              <a:rPr lang="hu-HU" sz="4000" b="1" dirty="0"/>
              <a:t>68.20.01.</a:t>
            </a:r>
          </a:p>
        </p:txBody>
      </p:sp>
    </p:spTree>
    <p:extLst>
      <p:ext uri="{BB962C8B-B14F-4D97-AF65-F5344CB8AC3E}">
        <p14:creationId xmlns:p14="http://schemas.microsoft.com/office/powerpoint/2010/main" val="1763055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Tevékenység megkezdése, folytatása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68923" y="1737359"/>
            <a:ext cx="10784263" cy="4672867"/>
          </a:xfrm>
        </p:spPr>
        <p:txBody>
          <a:bodyPr>
            <a:noAutofit/>
          </a:bodyPr>
          <a:lstStyle/>
          <a:p>
            <a:r>
              <a:rPr lang="hu-HU" sz="3000" dirty="0"/>
              <a:t>- Önkormányzati bejelentkezés (</a:t>
            </a:r>
            <a:r>
              <a:rPr lang="hu-HU" sz="3000" dirty="0" err="1"/>
              <a:t>Bp</a:t>
            </a:r>
            <a:r>
              <a:rPr lang="hu-HU" sz="3000" dirty="0"/>
              <a:t>: kerületi önk.!)</a:t>
            </a:r>
          </a:p>
          <a:p>
            <a:r>
              <a:rPr lang="hu-HU" sz="3000" dirty="0"/>
              <a:t>- Határozattal megyünk a NAV-hoz adószámot kérni</a:t>
            </a:r>
          </a:p>
          <a:p>
            <a:r>
              <a:rPr lang="hu-HU" sz="3000" dirty="0"/>
              <a:t>- Adószámmal visszamegyünk az önkormányzathoz</a:t>
            </a:r>
          </a:p>
          <a:p>
            <a:r>
              <a:rPr lang="hu-HU" sz="3000" dirty="0"/>
              <a:t>- Bejelentkezünk IFA és építményadó alá (ahol van!)</a:t>
            </a:r>
          </a:p>
          <a:p>
            <a:r>
              <a:rPr lang="hu-HU" sz="3000" dirty="0"/>
              <a:t>- Folyamatos teendő: számlázás (papíron vagy on-line), nyilvántartás</a:t>
            </a:r>
          </a:p>
          <a:p>
            <a:r>
              <a:rPr lang="hu-HU" sz="3000" dirty="0"/>
              <a:t>- Havonta: IFA bevallás, PTGSZLAH, áfa bevallás + összesítő </a:t>
            </a:r>
            <a:r>
              <a:rPr lang="hu-HU" sz="3000" dirty="0" err="1"/>
              <a:t>nyilatk</a:t>
            </a:r>
            <a:r>
              <a:rPr lang="hu-HU" sz="3000" dirty="0"/>
              <a:t>.</a:t>
            </a:r>
          </a:p>
          <a:p>
            <a:r>
              <a:rPr lang="hu-HU" sz="3000" dirty="0"/>
              <a:t>- Negyedévente: előlegfizetés</a:t>
            </a:r>
          </a:p>
          <a:p>
            <a:r>
              <a:rPr lang="hu-HU" sz="3000" dirty="0"/>
              <a:t>- Évente: szja bevallás, statisztikai jelentés</a:t>
            </a:r>
          </a:p>
          <a:p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3168968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Érintett adónemek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68923" y="2029590"/>
            <a:ext cx="10784263" cy="4192101"/>
          </a:xfrm>
        </p:spPr>
        <p:txBody>
          <a:bodyPr>
            <a:noAutofit/>
          </a:bodyPr>
          <a:lstStyle/>
          <a:p>
            <a:r>
              <a:rPr lang="hu-HU" sz="4000" dirty="0"/>
              <a:t>1. személyi jövedelemadó (átalányadó vagy 15%)</a:t>
            </a:r>
          </a:p>
          <a:p>
            <a:r>
              <a:rPr lang="hu-HU" sz="4000" dirty="0"/>
              <a:t>2. egészségügyi hozzájárulás (0 vagy 22%)</a:t>
            </a:r>
          </a:p>
          <a:p>
            <a:r>
              <a:rPr lang="hu-HU" sz="4000" dirty="0"/>
              <a:t>3. idegenforgalmi adó (tételes vagy 4%)</a:t>
            </a:r>
          </a:p>
          <a:p>
            <a:r>
              <a:rPr lang="hu-HU" sz="4000" dirty="0"/>
              <a:t>4. építményadó (x Ft/nm, következő évtől)</a:t>
            </a:r>
          </a:p>
          <a:p>
            <a:r>
              <a:rPr lang="hu-HU" sz="4000" dirty="0"/>
              <a:t>5. általános forgalmiadó (alanyi áfamentesként is!?)</a:t>
            </a:r>
          </a:p>
          <a:p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3843089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Utólagos legalizálás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18095" y="1737360"/>
            <a:ext cx="10510886" cy="4672867"/>
          </a:xfrm>
        </p:spPr>
        <p:txBody>
          <a:bodyPr>
            <a:noAutofit/>
          </a:bodyPr>
          <a:lstStyle/>
          <a:p>
            <a:r>
              <a:rPr lang="hu-HU" sz="3000" dirty="0"/>
              <a:t>- 17T101-es nyomtatványon adószámot kérünk és  jelöljük a</a:t>
            </a:r>
          </a:p>
          <a:p>
            <a:r>
              <a:rPr lang="hu-HU" sz="3000" dirty="0"/>
              <a:t>   tevékenység TÉNYLEGES megkezdésének időpontját,</a:t>
            </a:r>
          </a:p>
          <a:p>
            <a:r>
              <a:rPr lang="hu-HU" sz="3000" dirty="0"/>
              <a:t>- önkormányzathoz utólag nem tudunk bejelentkezni (általában!),</a:t>
            </a:r>
          </a:p>
          <a:p>
            <a:r>
              <a:rPr lang="hu-HU" sz="3000" dirty="0"/>
              <a:t>- számlát állítunk ki utólag mindenről (!),</a:t>
            </a:r>
          </a:p>
          <a:p>
            <a:r>
              <a:rPr lang="hu-HU" sz="3000" dirty="0"/>
              <a:t>- elkészítjük a nyilvántartásokat,</a:t>
            </a:r>
          </a:p>
          <a:p>
            <a:r>
              <a:rPr lang="hu-HU" sz="3000" dirty="0"/>
              <a:t>- elkészítjük és beadjuk utólag az elmaradt bevallásokat,</a:t>
            </a:r>
          </a:p>
          <a:p>
            <a:r>
              <a:rPr lang="hu-HU" sz="3000" b="1" u="sng" dirty="0"/>
              <a:t>FONTOS</a:t>
            </a:r>
            <a:r>
              <a:rPr lang="hu-HU" sz="3000" dirty="0"/>
              <a:t>: utólag nem választható tételes átalányadózás és alanyi mentesség (ez utóbbi még vita tárgyát képezi a NAV-</a:t>
            </a:r>
            <a:r>
              <a:rPr lang="hu-HU" sz="3000" dirty="0" err="1"/>
              <a:t>val</a:t>
            </a:r>
            <a:r>
              <a:rPr lang="hu-HU" sz="3000" dirty="0"/>
              <a:t> szemben!)</a:t>
            </a:r>
          </a:p>
        </p:txBody>
      </p:sp>
    </p:spTree>
    <p:extLst>
      <p:ext uri="{BB962C8B-B14F-4D97-AF65-F5344CB8AC3E}">
        <p14:creationId xmlns:p14="http://schemas.microsoft.com/office/powerpoint/2010/main" val="2591072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Speciális téma: általános forgalmi adó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68923" y="1737359"/>
            <a:ext cx="10784263" cy="4672867"/>
          </a:xfrm>
        </p:spPr>
        <p:txBody>
          <a:bodyPr>
            <a:noAutofit/>
          </a:bodyPr>
          <a:lstStyle/>
          <a:p>
            <a:r>
              <a:rPr lang="hu-HU" sz="3000" dirty="0"/>
              <a:t>- </a:t>
            </a:r>
            <a:r>
              <a:rPr lang="hu-HU" sz="3000" u="sng" dirty="0"/>
              <a:t>Alanyi áfamentesség </a:t>
            </a:r>
            <a:r>
              <a:rPr lang="hu-HU" sz="3000" dirty="0"/>
              <a:t>választ</a:t>
            </a:r>
            <a:r>
              <a:rPr lang="hu-HU" sz="3000" u="sng" dirty="0"/>
              <a:t>ható</a:t>
            </a:r>
            <a:r>
              <a:rPr lang="hu-HU" sz="3000" dirty="0"/>
              <a:t>:</a:t>
            </a:r>
          </a:p>
          <a:p>
            <a:pPr lvl="2">
              <a:buClrTx/>
              <a:buFont typeface="Calibri" panose="020F0502020204030204" pitchFamily="34" charset="0"/>
              <a:buChar char="꓿"/>
            </a:pPr>
            <a:r>
              <a:rPr lang="hu-HU" sz="3000" dirty="0"/>
              <a:t> belföldön letelepedetteknek,</a:t>
            </a:r>
          </a:p>
          <a:p>
            <a:pPr lvl="2">
              <a:buClrTx/>
              <a:buFont typeface="Calibri" panose="020F0502020204030204" pitchFamily="34" charset="0"/>
              <a:buChar char="꓿"/>
            </a:pPr>
            <a:r>
              <a:rPr lang="hu-HU" sz="3000" dirty="0"/>
              <a:t> hosszútávú bérbeadóknak vigyázni! (TAM mellett AAM is kell!)</a:t>
            </a:r>
          </a:p>
          <a:p>
            <a:r>
              <a:rPr lang="hu-HU" sz="3000" dirty="0"/>
              <a:t>- </a:t>
            </a:r>
            <a:r>
              <a:rPr lang="hu-HU" sz="3000" u="sng" dirty="0"/>
              <a:t>MNB árfolyam </a:t>
            </a:r>
            <a:r>
              <a:rPr lang="hu-HU" sz="3000" dirty="0"/>
              <a:t>alkalmazását áfa esetén kérni kell!!!</a:t>
            </a:r>
          </a:p>
          <a:p>
            <a:r>
              <a:rPr lang="hu-HU" sz="3000" dirty="0"/>
              <a:t>- </a:t>
            </a:r>
            <a:r>
              <a:rPr lang="hu-HU" sz="3000" u="sng" dirty="0"/>
              <a:t>EU-s adószámot </a:t>
            </a:r>
            <a:r>
              <a:rPr lang="hu-HU" sz="3000" dirty="0"/>
              <a:t>igényelni kell és meg kell adni az on-line felületeken</a:t>
            </a:r>
          </a:p>
          <a:p>
            <a:r>
              <a:rPr lang="hu-HU" sz="3000" dirty="0"/>
              <a:t> </a:t>
            </a:r>
            <a:r>
              <a:rPr lang="hu-HU" sz="2800" dirty="0"/>
              <a:t> </a:t>
            </a:r>
            <a:r>
              <a:rPr lang="hu-HU" sz="3000" dirty="0"/>
              <a:t>(nemzetközi portálokon!)</a:t>
            </a:r>
          </a:p>
          <a:p>
            <a:r>
              <a:rPr lang="hu-HU" sz="3000" dirty="0"/>
              <a:t>- </a:t>
            </a:r>
            <a:r>
              <a:rPr lang="hu-HU" sz="3000" u="sng" dirty="0"/>
              <a:t>nemzetközi jutalékról </a:t>
            </a:r>
            <a:r>
              <a:rPr lang="hu-HU" sz="3000" dirty="0"/>
              <a:t>áfa bevallást és összesítő nyilatkozatot is be</a:t>
            </a:r>
          </a:p>
          <a:p>
            <a:r>
              <a:rPr lang="hu-HU" sz="3000" dirty="0"/>
              <a:t>  kell adni</a:t>
            </a:r>
          </a:p>
        </p:txBody>
      </p:sp>
    </p:spTree>
    <p:extLst>
      <p:ext uri="{BB962C8B-B14F-4D97-AF65-F5344CB8AC3E}">
        <p14:creationId xmlns:p14="http://schemas.microsoft.com/office/powerpoint/2010/main" val="2170595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Gyakran előforduló kérdések: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68923" y="1737359"/>
            <a:ext cx="10784263" cy="4672867"/>
          </a:xfrm>
        </p:spPr>
        <p:txBody>
          <a:bodyPr>
            <a:noAutofit/>
          </a:bodyPr>
          <a:lstStyle/>
          <a:p>
            <a:r>
              <a:rPr lang="hu-HU" sz="3000" dirty="0"/>
              <a:t>- Mit tegyünk, ha adószám nélkül nem kapunk „engedélyt”?</a:t>
            </a:r>
          </a:p>
          <a:p>
            <a:r>
              <a:rPr lang="hu-HU" sz="3000" dirty="0"/>
              <a:t>- KATA-alanyként (egyéni váll., bt) végezhetek-e rövidtávú kiadást?</a:t>
            </a:r>
          </a:p>
          <a:p>
            <a:r>
              <a:rPr lang="hu-HU" sz="3000" dirty="0"/>
              <a:t>- Egyéni vállalkozóként hogyan tudok mégis </a:t>
            </a:r>
            <a:r>
              <a:rPr lang="hu-HU" sz="3000" dirty="0" err="1"/>
              <a:t>átalányadózni</a:t>
            </a:r>
            <a:r>
              <a:rPr lang="hu-HU" sz="3000" dirty="0"/>
              <a:t>?</a:t>
            </a:r>
          </a:p>
          <a:p>
            <a:r>
              <a:rPr lang="hu-HU" sz="3000" dirty="0"/>
              <a:t>- Végezhető-e párhuzamosan, illetve egymást váltva a rövid- és</a:t>
            </a:r>
          </a:p>
          <a:p>
            <a:r>
              <a:rPr lang="hu-HU" sz="3000" dirty="0"/>
              <a:t>  hosszútávú lakáskiadás?</a:t>
            </a:r>
          </a:p>
          <a:p>
            <a:r>
              <a:rPr lang="hu-HU" sz="3000" dirty="0"/>
              <a:t>- Kinek állítom ki a számlát? Milyen összegről? Milyen devizában?</a:t>
            </a:r>
          </a:p>
          <a:p>
            <a:r>
              <a:rPr lang="hu-HU" sz="3000" dirty="0"/>
              <a:t>- Miről kell nyilvántartást vezetni?</a:t>
            </a:r>
          </a:p>
          <a:p>
            <a:r>
              <a:rPr lang="hu-HU" sz="3000" dirty="0"/>
              <a:t>- Kell-e pénztárgép? </a:t>
            </a:r>
          </a:p>
        </p:txBody>
      </p:sp>
    </p:spTree>
    <p:extLst>
      <p:ext uri="{BB962C8B-B14F-4D97-AF65-F5344CB8AC3E}">
        <p14:creationId xmlns:p14="http://schemas.microsoft.com/office/powerpoint/2010/main" val="1114370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Adóváltozások 2018-ban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19448" y="1737360"/>
            <a:ext cx="9436232" cy="4672867"/>
          </a:xfrm>
        </p:spPr>
        <p:txBody>
          <a:bodyPr>
            <a:noAutofit/>
          </a:bodyPr>
          <a:lstStyle/>
          <a:p>
            <a:r>
              <a:rPr lang="hu-HU" sz="3000" dirty="0"/>
              <a:t>1. tételes átalányadózás lehetősége már 3 lakás esetén is</a:t>
            </a:r>
          </a:p>
          <a:p>
            <a:r>
              <a:rPr lang="hu-HU" sz="3000" dirty="0"/>
              <a:t>    választható lesz (vigyázz az áfára!)</a:t>
            </a:r>
          </a:p>
          <a:p>
            <a:r>
              <a:rPr lang="hu-HU" sz="3000" dirty="0"/>
              <a:t>2. hosszútávú kiadásnál megszűnik a 14%-os EHO fizetési</a:t>
            </a:r>
          </a:p>
          <a:p>
            <a:r>
              <a:rPr lang="hu-HU" sz="3000" dirty="0"/>
              <a:t>    kötelezettség</a:t>
            </a:r>
          </a:p>
          <a:p>
            <a:r>
              <a:rPr lang="hu-HU" sz="3000" dirty="0"/>
              <a:t>3. alanyi mentesség esetén is pénzforgalmi bankszámla-</a:t>
            </a:r>
          </a:p>
          <a:p>
            <a:r>
              <a:rPr lang="hu-HU" sz="3000" dirty="0"/>
              <a:t>    nyitási kötelezettség keletkezhet (ld. később, az őszi</a:t>
            </a:r>
          </a:p>
          <a:p>
            <a:r>
              <a:rPr lang="hu-HU" sz="3000" dirty="0"/>
              <a:t>    adótörvény-módosításokat követően)</a:t>
            </a:r>
          </a:p>
        </p:txBody>
      </p:sp>
    </p:spTree>
    <p:extLst>
      <p:ext uri="{BB962C8B-B14F-4D97-AF65-F5344CB8AC3E}">
        <p14:creationId xmlns:p14="http://schemas.microsoft.com/office/powerpoint/2010/main" val="2634561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hu-HU" b="1" dirty="0">
                <a:solidFill>
                  <a:srgbClr val="1EB44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Bővebb információ: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097280" y="1737360"/>
            <a:ext cx="10058400" cy="4726071"/>
          </a:xfrm>
        </p:spPr>
        <p:txBody>
          <a:bodyPr>
            <a:normAutofit/>
          </a:bodyPr>
          <a:lstStyle/>
          <a:p>
            <a:r>
              <a:rPr lang="hu-HU" sz="3500" dirty="0"/>
              <a:t>1. rövid- és hosszútávú lakáskiadással kapcsolatos</a:t>
            </a:r>
          </a:p>
          <a:p>
            <a:r>
              <a:rPr lang="hu-HU" sz="3500" dirty="0"/>
              <a:t>    előadásainkon (www.ingatlankiadasokosan.hu) </a:t>
            </a:r>
          </a:p>
          <a:p>
            <a:r>
              <a:rPr lang="hu-HU" sz="3500" dirty="0"/>
              <a:t>2. blog-bejegyzéseinken:</a:t>
            </a:r>
          </a:p>
          <a:p>
            <a:r>
              <a:rPr lang="hu-HU" sz="3500" dirty="0"/>
              <a:t>    www.ingatlankiadasokosan.hu\blog</a:t>
            </a:r>
          </a:p>
          <a:p>
            <a:r>
              <a:rPr lang="hu-HU" sz="3500" dirty="0"/>
              <a:t>3. Facebook-csoportunkban, illetve</a:t>
            </a:r>
          </a:p>
          <a:p>
            <a:r>
              <a:rPr lang="hu-HU" sz="3500" dirty="0"/>
              <a:t>4. személyes konzultáció keretében:</a:t>
            </a:r>
          </a:p>
          <a:p>
            <a:r>
              <a:rPr lang="hu-HU" sz="3500" dirty="0"/>
              <a:t>    adozas@ingatlankiadasokosan.hu</a:t>
            </a:r>
          </a:p>
          <a:p>
            <a:pPr lvl="1"/>
            <a:endParaRPr lang="hu-HU" sz="3300" dirty="0"/>
          </a:p>
          <a:p>
            <a:endParaRPr lang="hu-HU" sz="3500" dirty="0"/>
          </a:p>
        </p:txBody>
      </p:sp>
    </p:spTree>
    <p:extLst>
      <p:ext uri="{BB962C8B-B14F-4D97-AF65-F5344CB8AC3E}">
        <p14:creationId xmlns:p14="http://schemas.microsoft.com/office/powerpoint/2010/main" val="79564870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205</TotalTime>
  <Words>508</Words>
  <Application>Microsoft Office PowerPoint</Application>
  <PresentationFormat>Szélesvásznú</PresentationFormat>
  <Paragraphs>84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Retrospektív</vt:lpstr>
      <vt:lpstr>Rövidtávú lakáskiadás adózási kérdései</vt:lpstr>
      <vt:lpstr>      Rövidtáv   Hosszútáv</vt:lpstr>
      <vt:lpstr>Tevékenység megkezdése, folytatása</vt:lpstr>
      <vt:lpstr>Érintett adónemek</vt:lpstr>
      <vt:lpstr>Utólagos legalizálás</vt:lpstr>
      <vt:lpstr>Speciális téma: általános forgalmi adó</vt:lpstr>
      <vt:lpstr>Gyakran előforduló kérdések:</vt:lpstr>
      <vt:lpstr>Adóváltozások 2018-ban</vt:lpstr>
      <vt:lpstr>Bővebb információ: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Airbnb térhódítása Magyarországon</dc:title>
  <dc:creator>Áron</dc:creator>
  <cp:lastModifiedBy>Valéria Kis-Vén</cp:lastModifiedBy>
  <cp:revision>57</cp:revision>
  <dcterms:created xsi:type="dcterms:W3CDTF">2017-01-29T09:14:25Z</dcterms:created>
  <dcterms:modified xsi:type="dcterms:W3CDTF">2017-09-04T12:47:16Z</dcterms:modified>
</cp:coreProperties>
</file>