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75" r:id="rId4"/>
    <p:sldId id="276" r:id="rId5"/>
    <p:sldId id="277" r:id="rId6"/>
    <p:sldId id="27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B442"/>
    <a:srgbClr val="0B4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 adózási kérdései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90747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u-HU" b="1" dirty="0">
                <a:solidFill>
                  <a:schemeClr val="tx2">
                    <a:shade val="30000"/>
                    <a:satMod val="150000"/>
                  </a:schemeClr>
                </a:solidFill>
              </a:rPr>
              <a:t>Készítette: 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közgazdász, okl. </a:t>
            </a:r>
            <a:r>
              <a:rPr lang="hu-HU" dirty="0" err="1"/>
              <a:t>forgalmiadó</a:t>
            </a:r>
            <a:r>
              <a:rPr lang="hu-HU" dirty="0"/>
              <a:t>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b="1" dirty="0"/>
              <a:t>ADHATO Könyvelő és Adótanácsadó Kft</a:t>
            </a:r>
          </a:p>
          <a:p>
            <a:pPr algn="r"/>
            <a:r>
              <a:rPr lang="hu-HU" dirty="0"/>
              <a:t>2017.10.18.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Számla kiállítása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737360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</a:t>
            </a:r>
            <a:r>
              <a:rPr lang="hu-HU" sz="2900" dirty="0"/>
              <a:t>Kötelező: áfa-adóalanyoknak</a:t>
            </a:r>
          </a:p>
          <a:p>
            <a:r>
              <a:rPr lang="hu-HU" sz="2900" dirty="0"/>
              <a:t>- Ki az áfa-adóalany?</a:t>
            </a:r>
          </a:p>
          <a:p>
            <a:r>
              <a:rPr lang="hu-HU" sz="2900" dirty="0"/>
              <a:t>- Milyen formája lehet?</a:t>
            </a:r>
          </a:p>
          <a:p>
            <a:pPr marL="384048" lvl="2" indent="0">
              <a:buNone/>
            </a:pPr>
            <a:r>
              <a:rPr lang="hu-HU" sz="2900" dirty="0"/>
              <a:t>- papír alapú,</a:t>
            </a:r>
          </a:p>
          <a:p>
            <a:pPr marL="384048" lvl="2" indent="0">
              <a:buNone/>
            </a:pPr>
            <a:r>
              <a:rPr lang="hu-HU" sz="2900" dirty="0"/>
              <a:t>- elektronikus</a:t>
            </a:r>
          </a:p>
          <a:p>
            <a:r>
              <a:rPr lang="hu-HU" sz="2900" dirty="0"/>
              <a:t>- Mikor?</a:t>
            </a:r>
          </a:p>
          <a:p>
            <a:r>
              <a:rPr lang="hu-HU" sz="2900" dirty="0"/>
              <a:t>- Bejelentés/nyilvántartás</a:t>
            </a:r>
          </a:p>
          <a:p>
            <a:pPr marL="384048" lvl="2" indent="0">
              <a:buNone/>
            </a:pPr>
            <a:r>
              <a:rPr lang="hu-HU" sz="2900" dirty="0"/>
              <a:t>- szigorú számadású nyilvántartás</a:t>
            </a:r>
          </a:p>
          <a:p>
            <a:pPr marL="384048" lvl="2" indent="0">
              <a:buNone/>
            </a:pPr>
            <a:r>
              <a:rPr lang="hu-HU" sz="2900" dirty="0"/>
              <a:t>- SZAMLAZO nyomtatvány</a:t>
            </a:r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Számla kiállítása 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998483"/>
            <a:ext cx="10784263" cy="4166648"/>
          </a:xfrm>
        </p:spPr>
        <p:txBody>
          <a:bodyPr>
            <a:noAutofit/>
          </a:bodyPr>
          <a:lstStyle/>
          <a:p>
            <a:r>
              <a:rPr lang="hu-HU" sz="3000" b="1" u="sng" dirty="0"/>
              <a:t>Gyakori k</a:t>
            </a:r>
            <a:r>
              <a:rPr lang="hu-HU" sz="2900" b="1" u="sng" dirty="0"/>
              <a:t>érdések:</a:t>
            </a:r>
          </a:p>
          <a:p>
            <a:r>
              <a:rPr lang="hu-HU" sz="2900" dirty="0"/>
              <a:t>- dátumok</a:t>
            </a:r>
          </a:p>
          <a:p>
            <a:r>
              <a:rPr lang="hu-HU" sz="2900" dirty="0"/>
              <a:t>- szolgáltatás megnevezése</a:t>
            </a:r>
          </a:p>
          <a:p>
            <a:r>
              <a:rPr lang="hu-HU" sz="2900" dirty="0"/>
              <a:t>- szállásdíj összege</a:t>
            </a:r>
          </a:p>
          <a:p>
            <a:r>
              <a:rPr lang="hu-HU" sz="2900" dirty="0"/>
              <a:t>- IFA szerepeltetése</a:t>
            </a:r>
          </a:p>
          <a:p>
            <a:r>
              <a:rPr lang="hu-HU" sz="2900" dirty="0"/>
              <a:t>- devizás számla plusz elemei</a:t>
            </a:r>
          </a:p>
          <a:p>
            <a:r>
              <a:rPr lang="hu-HU" sz="2900" dirty="0"/>
              <a:t>- árfolyam választásának és alkalmazásának feltételei</a:t>
            </a:r>
          </a:p>
        </p:txBody>
      </p:sp>
    </p:spTree>
    <p:extLst>
      <p:ext uri="{BB962C8B-B14F-4D97-AF65-F5344CB8AC3E}">
        <p14:creationId xmlns:p14="http://schemas.microsoft.com/office/powerpoint/2010/main" val="419244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Jutalék utáni áfa-fizetési kötelezettség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50482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</a:t>
            </a:r>
            <a:r>
              <a:rPr lang="hu-HU" sz="2900" dirty="0"/>
              <a:t>EU-s adószám kötelező!</a:t>
            </a:r>
          </a:p>
          <a:p>
            <a:r>
              <a:rPr lang="hu-HU" sz="2900" dirty="0"/>
              <a:t>- EU-s adószámot kötelező megadni a szolgáltatónak!</a:t>
            </a:r>
          </a:p>
          <a:p>
            <a:pPr marL="384048" lvl="2" indent="0">
              <a:buNone/>
            </a:pPr>
            <a:r>
              <a:rPr lang="hu-HU" sz="2300" dirty="0"/>
              <a:t>- </a:t>
            </a:r>
            <a:r>
              <a:rPr lang="hu-HU" sz="3000" dirty="0" err="1"/>
              <a:t>Airbnb</a:t>
            </a:r>
            <a:r>
              <a:rPr lang="hu-HU" sz="3000" dirty="0"/>
              <a:t>: törzsadataink közt rögzítjük</a:t>
            </a:r>
          </a:p>
          <a:p>
            <a:pPr marL="384048" lvl="2" indent="0">
              <a:buNone/>
            </a:pPr>
            <a:r>
              <a:rPr lang="hu-HU" sz="3000" dirty="0"/>
              <a:t>- </a:t>
            </a:r>
            <a:r>
              <a:rPr lang="hu-HU" sz="3000" dirty="0" err="1"/>
              <a:t>Booking</a:t>
            </a:r>
            <a:r>
              <a:rPr lang="hu-HU" sz="3000" dirty="0"/>
              <a:t>: e-mailen küldjük meg</a:t>
            </a:r>
          </a:p>
          <a:p>
            <a:r>
              <a:rPr lang="hu-HU" sz="2900" dirty="0"/>
              <a:t>- közösségi szolgáltatás igénybevétele: magyar adóalany fizeti az áfát</a:t>
            </a:r>
          </a:p>
          <a:p>
            <a:r>
              <a:rPr lang="hu-HU" sz="2900" dirty="0"/>
              <a:t>- áfa fizetés: alanyi áfamenteseknek IS!</a:t>
            </a:r>
          </a:p>
          <a:p>
            <a:r>
              <a:rPr lang="hu-HU" sz="2900" dirty="0"/>
              <a:t>- levonásba is helyezheti, ha áfa-körös</a:t>
            </a:r>
          </a:p>
          <a:p>
            <a:r>
              <a:rPr lang="hu-HU" sz="2900" dirty="0"/>
              <a:t>- áfa mértéke: 27% (!)</a:t>
            </a:r>
          </a:p>
          <a:p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294946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Jutalék utáni áfa-fizetési kötelezettség 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661946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</a:t>
            </a:r>
            <a:r>
              <a:rPr lang="hu-HU" sz="2950" dirty="0"/>
              <a:t>bevallás/befizetés határideje: </a:t>
            </a:r>
          </a:p>
          <a:p>
            <a:pPr marL="384048" lvl="2" indent="0">
              <a:buNone/>
            </a:pPr>
            <a:r>
              <a:rPr lang="hu-HU" sz="2950" dirty="0"/>
              <a:t>- alanyi adómenteseknek havonta, </a:t>
            </a:r>
          </a:p>
          <a:p>
            <a:pPr marL="384048" lvl="2" indent="0">
              <a:buNone/>
            </a:pPr>
            <a:r>
              <a:rPr lang="hu-HU" sz="2950" dirty="0"/>
              <a:t>- áfa-körösöknek havonta vagy negyedévente</a:t>
            </a:r>
          </a:p>
          <a:p>
            <a:r>
              <a:rPr lang="hu-HU" sz="2950" dirty="0"/>
              <a:t>- bevallás nyomtatványai: </a:t>
            </a:r>
          </a:p>
          <a:p>
            <a:pPr marL="384048" lvl="2" indent="0">
              <a:buNone/>
            </a:pPr>
            <a:r>
              <a:rPr lang="hu-HU" sz="2950" dirty="0"/>
              <a:t>- áfa bevallási nyomtatványon (1765)</a:t>
            </a:r>
          </a:p>
          <a:p>
            <a:pPr marL="384048" lvl="2" indent="0">
              <a:buNone/>
            </a:pPr>
            <a:r>
              <a:rPr lang="hu-HU" sz="2950" dirty="0"/>
              <a:t>- Közösségi összesítő nyilatkozat (17A60)</a:t>
            </a:r>
          </a:p>
          <a:p>
            <a:r>
              <a:rPr lang="hu-HU" sz="2950" dirty="0"/>
              <a:t>- bevallás és befizetés határideje: következő hó (negyedév) 20-ig</a:t>
            </a:r>
          </a:p>
          <a:p>
            <a:r>
              <a:rPr lang="hu-HU" sz="2950" dirty="0"/>
              <a:t>- nyilvántartást kell vezetni</a:t>
            </a:r>
          </a:p>
          <a:p>
            <a:r>
              <a:rPr lang="hu-HU" sz="2950" dirty="0"/>
              <a:t>- átváltási árfolyam: a „választott”</a:t>
            </a:r>
          </a:p>
          <a:p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243222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Jutalék utáni áfa-fizetési kötelezettség III.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737360"/>
            <a:ext cx="10784263" cy="4672867"/>
          </a:xfrm>
        </p:spPr>
        <p:txBody>
          <a:bodyPr>
            <a:noAutofit/>
          </a:bodyPr>
          <a:lstStyle/>
          <a:p>
            <a:r>
              <a:rPr lang="hu-HU" sz="2900" b="1" u="sng" dirty="0"/>
              <a:t>Kérdések</a:t>
            </a:r>
            <a:r>
              <a:rPr lang="hu-HU" sz="2900" dirty="0"/>
              <a:t>:</a:t>
            </a:r>
          </a:p>
          <a:p>
            <a:r>
              <a:rPr lang="hu-HU" sz="2900" dirty="0"/>
              <a:t>- Mit </a:t>
            </a:r>
            <a:r>
              <a:rPr lang="hu-HU" sz="2900" dirty="0" err="1"/>
              <a:t>tehetünk</a:t>
            </a:r>
            <a:r>
              <a:rPr lang="hu-HU" sz="2900" dirty="0"/>
              <a:t>, ha más nevén van a számla?</a:t>
            </a:r>
          </a:p>
          <a:p>
            <a:r>
              <a:rPr lang="hu-HU" sz="2900" dirty="0"/>
              <a:t>- </a:t>
            </a:r>
            <a:r>
              <a:rPr lang="hu-HU" sz="2900" dirty="0" err="1"/>
              <a:t>Booking</a:t>
            </a:r>
            <a:r>
              <a:rPr lang="hu-HU" sz="2900" dirty="0"/>
              <a:t> és </a:t>
            </a:r>
            <a:r>
              <a:rPr lang="hu-HU" sz="2900" dirty="0" err="1"/>
              <a:t>Airbnb</a:t>
            </a:r>
            <a:r>
              <a:rPr lang="hu-HU" sz="2900" dirty="0"/>
              <a:t> közti különbség?</a:t>
            </a:r>
          </a:p>
          <a:p>
            <a:r>
              <a:rPr lang="hu-HU" sz="2900" dirty="0"/>
              <a:t>- Melyik jutalékszámlákat kell az adott hónapban szerepeltetni?</a:t>
            </a:r>
          </a:p>
          <a:p>
            <a:r>
              <a:rPr lang="hu-HU" sz="2900" dirty="0"/>
              <a:t>- Hol látom a „választott árfolyamot”?</a:t>
            </a:r>
          </a:p>
          <a:p>
            <a:r>
              <a:rPr lang="hu-HU" sz="2900" dirty="0"/>
              <a:t>- </a:t>
            </a:r>
            <a:r>
              <a:rPr lang="hu-HU" sz="2900" dirty="0" err="1"/>
              <a:t>Booking</a:t>
            </a:r>
            <a:r>
              <a:rPr lang="hu-HU" sz="2900" dirty="0"/>
              <a:t>: forintban is megadja a jutalékot! Ez után fizessem az áfát?</a:t>
            </a:r>
          </a:p>
          <a:p>
            <a:r>
              <a:rPr lang="hu-HU" sz="2900" dirty="0"/>
              <a:t>- Mi történik, ha nem alkalmazom ezt a szabályt?</a:t>
            </a:r>
          </a:p>
          <a:p>
            <a:r>
              <a:rPr lang="hu-HU" sz="2900" dirty="0"/>
              <a:t>- Utólagosan tegyünk / </a:t>
            </a:r>
            <a:r>
              <a:rPr lang="hu-HU" sz="2900" dirty="0" err="1"/>
              <a:t>tehetünk</a:t>
            </a:r>
            <a:r>
              <a:rPr lang="hu-HU" sz="2900" dirty="0"/>
              <a:t> valamit?</a:t>
            </a:r>
          </a:p>
          <a:p>
            <a:endParaRPr lang="hu-HU" sz="2900" dirty="0"/>
          </a:p>
          <a:p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2372016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VALÉRIA</a:t>
            </a:r>
          </a:p>
          <a:p>
            <a:pPr algn="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ADOZAS@INGATLANKIADASOKOSAN.HU</a:t>
            </a:r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</TotalTime>
  <Words>313</Words>
  <Application>Microsoft Office PowerPoint</Application>
  <PresentationFormat>Szélesvásznú</PresentationFormat>
  <Paragraphs>56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Retrospektív</vt:lpstr>
      <vt:lpstr>Rövidtávú lakáskiadás adózási kérdései</vt:lpstr>
      <vt:lpstr>Számla kiállítása I.</vt:lpstr>
      <vt:lpstr>Számla kiállítása II.</vt:lpstr>
      <vt:lpstr>Jutalék utáni áfa-fizetési kötelezettség I.</vt:lpstr>
      <vt:lpstr>Jutalék utáni áfa-fizetési kötelezettség II.</vt:lpstr>
      <vt:lpstr>Jutalék utáni áfa-fizetési kötelezettség III.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62</cp:revision>
  <dcterms:created xsi:type="dcterms:W3CDTF">2017-01-29T09:14:25Z</dcterms:created>
  <dcterms:modified xsi:type="dcterms:W3CDTF">2017-10-17T18:51:02Z</dcterms:modified>
</cp:coreProperties>
</file>