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5" r:id="rId4"/>
    <p:sldId id="269" r:id="rId5"/>
    <p:sldId id="272" r:id="rId6"/>
    <p:sldId id="275" r:id="rId7"/>
    <p:sldId id="270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3" r:id="rId23"/>
    <p:sldId id="291" r:id="rId24"/>
    <p:sldId id="292" r:id="rId25"/>
    <p:sldId id="295" r:id="rId26"/>
    <p:sldId id="296" r:id="rId27"/>
    <p:sldId id="297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276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ingatlanhasznosítás adózása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pPr algn="r"/>
            <a:r>
              <a:rPr lang="hu-HU" sz="3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5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közgazdász, okl. forgalmiadó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ADHATO Könyvelő és Adótanácsadó Kft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 (rövid táv)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1737360"/>
            <a:ext cx="10125075" cy="4581524"/>
          </a:xfrm>
        </p:spPr>
        <p:txBody>
          <a:bodyPr>
            <a:noAutofit/>
          </a:bodyPr>
          <a:lstStyle/>
          <a:p>
            <a:r>
              <a:rPr lang="hu-HU" sz="4500" b="1" dirty="0"/>
              <a:t>1. Tételes átalányadózás – kérdések:</a:t>
            </a:r>
          </a:p>
          <a:p>
            <a:r>
              <a:rPr lang="hu-HU" sz="4500" dirty="0"/>
              <a:t>   - Honnét tudom a szobák számát?</a:t>
            </a:r>
          </a:p>
          <a:p>
            <a:r>
              <a:rPr lang="hu-HU" sz="4500" dirty="0"/>
              <a:t>   - Kell-e arányosítani az adót?</a:t>
            </a:r>
          </a:p>
          <a:p>
            <a:r>
              <a:rPr lang="hu-HU" sz="4500" dirty="0"/>
              <a:t>   - A bevételnek mennyi a felső határa?</a:t>
            </a:r>
          </a:p>
          <a:p>
            <a:r>
              <a:rPr lang="hu-HU" sz="4500" dirty="0"/>
              <a:t>   - Mit jelent az 1 lakás?</a:t>
            </a:r>
          </a:p>
          <a:p>
            <a:r>
              <a:rPr lang="hu-HU" sz="4500" dirty="0"/>
              <a:t>   - Mit jelent a 90 nap?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821265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 (rövid táv)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1651635"/>
            <a:ext cx="10125075" cy="4581524"/>
          </a:xfrm>
        </p:spPr>
        <p:txBody>
          <a:bodyPr>
            <a:noAutofit/>
          </a:bodyPr>
          <a:lstStyle/>
          <a:p>
            <a:r>
              <a:rPr lang="hu-HU" sz="4500" b="1" dirty="0"/>
              <a:t>2. Költségelszámolás (10% vagy tételes):</a:t>
            </a:r>
          </a:p>
          <a:p>
            <a:r>
              <a:rPr lang="hu-HU" sz="4500" dirty="0"/>
              <a:t>   - A jövedelem adózik, nem a bevétel!</a:t>
            </a:r>
          </a:p>
          <a:p>
            <a:r>
              <a:rPr lang="hu-HU" sz="4500" dirty="0"/>
              <a:t>       </a:t>
            </a:r>
            <a:r>
              <a:rPr lang="hu-HU" sz="4500" b="1" i="1" dirty="0">
                <a:solidFill>
                  <a:srgbClr val="00B050"/>
                </a:solidFill>
              </a:rPr>
              <a:t>BEVÉTEL – KÖLTSÉG = JÖVEDELEM</a:t>
            </a:r>
          </a:p>
          <a:p>
            <a:r>
              <a:rPr lang="hu-HU" sz="4500" dirty="0"/>
              <a:t>   - Mennyi a költség? </a:t>
            </a:r>
          </a:p>
          <a:p>
            <a:r>
              <a:rPr lang="hu-HU" sz="4500" dirty="0"/>
              <a:t>   	= a bevétel 10%-a (igazolás nélkül) vagy</a:t>
            </a:r>
          </a:p>
          <a:p>
            <a:r>
              <a:rPr lang="hu-HU" sz="4500" dirty="0"/>
              <a:t>      = igazolt, tényleges költség;</a:t>
            </a:r>
            <a:endParaRPr lang="hu-HU" sz="3900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968244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 (rövid táv)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946910"/>
            <a:ext cx="10125075" cy="4358640"/>
          </a:xfrm>
        </p:spPr>
        <p:txBody>
          <a:bodyPr>
            <a:noAutofit/>
          </a:bodyPr>
          <a:lstStyle/>
          <a:p>
            <a:r>
              <a:rPr lang="hu-HU" sz="4500" b="1" dirty="0"/>
              <a:t>2. Költségelszámolás (10% vagy tételes):</a:t>
            </a:r>
          </a:p>
          <a:p>
            <a:r>
              <a:rPr lang="hu-HU" sz="4500" dirty="0"/>
              <a:t>- Adó mértéke a JÖVEDELEM (!) után: </a:t>
            </a:r>
          </a:p>
          <a:p>
            <a:r>
              <a:rPr lang="hu-HU" sz="4500" dirty="0"/>
              <a:t>   	= 15% személyi jövedelemadó és</a:t>
            </a:r>
          </a:p>
          <a:p>
            <a:r>
              <a:rPr lang="hu-HU" sz="4500" dirty="0"/>
              <a:t>      = 22% EHO (2018-tól: 19,5%);</a:t>
            </a:r>
          </a:p>
          <a:p>
            <a:r>
              <a:rPr lang="hu-HU" sz="4000" dirty="0"/>
              <a:t>- </a:t>
            </a:r>
            <a:r>
              <a:rPr lang="hu-HU" sz="4500" dirty="0"/>
              <a:t>Pénzforgalmi szemlélet!</a:t>
            </a:r>
          </a:p>
          <a:p>
            <a:endParaRPr lang="hu-HU" sz="3900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760847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 (rövid táv)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737359"/>
            <a:ext cx="10125075" cy="4539615"/>
          </a:xfrm>
        </p:spPr>
        <p:txBody>
          <a:bodyPr>
            <a:noAutofit/>
          </a:bodyPr>
          <a:lstStyle/>
          <a:p>
            <a:r>
              <a:rPr lang="hu-HU" sz="4500" b="1" dirty="0"/>
              <a:t>Bevétel:</a:t>
            </a:r>
          </a:p>
          <a:p>
            <a:r>
              <a:rPr lang="hu-HU" sz="4500" dirty="0"/>
              <a:t>- szállásdíj, </a:t>
            </a:r>
          </a:p>
          <a:p>
            <a:r>
              <a:rPr lang="hu-HU" sz="4500" dirty="0"/>
              <a:t>- takarítási díj,</a:t>
            </a:r>
          </a:p>
          <a:p>
            <a:r>
              <a:rPr lang="hu-HU" sz="4500" dirty="0"/>
              <a:t>- megtérített bármely költség,</a:t>
            </a:r>
          </a:p>
          <a:p>
            <a:r>
              <a:rPr lang="hu-HU" sz="4500" dirty="0"/>
              <a:t>- egyéb, szerzett vagyoni érték, DE:</a:t>
            </a:r>
          </a:p>
          <a:p>
            <a:r>
              <a:rPr lang="hu-HU" sz="4500" dirty="0"/>
              <a:t>- IFA nem! (ez beszedett adó!)</a:t>
            </a:r>
          </a:p>
          <a:p>
            <a:endParaRPr lang="hu-HU" sz="3900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182206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 (rövid táv)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737359"/>
            <a:ext cx="10391775" cy="4539615"/>
          </a:xfrm>
        </p:spPr>
        <p:txBody>
          <a:bodyPr>
            <a:noAutofit/>
          </a:bodyPr>
          <a:lstStyle/>
          <a:p>
            <a:r>
              <a:rPr lang="hu-HU" sz="4500" b="1" dirty="0"/>
              <a:t>Költség lehet minden, ami:</a:t>
            </a:r>
          </a:p>
          <a:p>
            <a:r>
              <a:rPr lang="hu-HU" sz="4500" dirty="0"/>
              <a:t>- ténylegesen, </a:t>
            </a:r>
          </a:p>
          <a:p>
            <a:r>
              <a:rPr lang="hu-HU" sz="4500" dirty="0"/>
              <a:t>- az adóévben (kivéve: visszamenőleg 3 év!)</a:t>
            </a:r>
          </a:p>
          <a:p>
            <a:r>
              <a:rPr lang="hu-HU" sz="4500" dirty="0"/>
              <a:t>- igazoltan,</a:t>
            </a:r>
          </a:p>
          <a:p>
            <a:r>
              <a:rPr lang="hu-HU" sz="4500" dirty="0"/>
              <a:t>- a tevékenység folytatása érdekében</a:t>
            </a:r>
          </a:p>
          <a:p>
            <a:r>
              <a:rPr lang="hu-HU" sz="4500" dirty="0"/>
              <a:t>merült fel.</a:t>
            </a:r>
          </a:p>
          <a:p>
            <a:endParaRPr lang="hu-HU" sz="3900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4040997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Egyéni vállalkozó „általános”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737359"/>
            <a:ext cx="10401300" cy="4539615"/>
          </a:xfrm>
        </p:spPr>
        <p:txBody>
          <a:bodyPr>
            <a:noAutofit/>
          </a:bodyPr>
          <a:lstStyle/>
          <a:p>
            <a:r>
              <a:rPr lang="hu-HU" sz="4500" b="1" dirty="0"/>
              <a:t>„Általános” adózás:</a:t>
            </a:r>
            <a:endParaRPr lang="hu-HU" sz="4500" dirty="0"/>
          </a:p>
          <a:p>
            <a:r>
              <a:rPr lang="hu-HU" sz="4500" dirty="0"/>
              <a:t>- iparűzési adó (</a:t>
            </a:r>
            <a:r>
              <a:rPr lang="hu-HU" sz="4500" dirty="0" err="1"/>
              <a:t>max</a:t>
            </a:r>
            <a:r>
              <a:rPr lang="hu-HU" sz="4500" dirty="0"/>
              <a:t>. bevétel 2%-a),</a:t>
            </a:r>
          </a:p>
          <a:p>
            <a:r>
              <a:rPr lang="hu-HU" sz="4500" dirty="0"/>
              <a:t>- nyereség után 9% szja*, </a:t>
            </a:r>
          </a:p>
          <a:p>
            <a:r>
              <a:rPr lang="hu-HU" sz="4500" dirty="0"/>
              <a:t>- adózott jövedelem (kb.91%) után osztalék:</a:t>
            </a:r>
          </a:p>
          <a:p>
            <a:r>
              <a:rPr lang="hu-HU" sz="4500" dirty="0"/>
              <a:t>  </a:t>
            </a:r>
            <a:r>
              <a:rPr lang="hu-HU" sz="4300" dirty="0"/>
              <a:t>= 15% személyi jövedelemadó ÉS</a:t>
            </a:r>
          </a:p>
          <a:p>
            <a:r>
              <a:rPr lang="hu-HU" sz="4000" dirty="0"/>
              <a:t>   = 14% EHO (</a:t>
            </a:r>
            <a:r>
              <a:rPr lang="hu-HU" sz="4000" dirty="0" err="1"/>
              <a:t>max</a:t>
            </a:r>
            <a:r>
              <a:rPr lang="hu-HU" sz="4000" dirty="0"/>
              <a:t>. 450 </a:t>
            </a:r>
            <a:r>
              <a:rPr lang="hu-HU" sz="4000" dirty="0" err="1"/>
              <a:t>eFt</a:t>
            </a:r>
            <a:r>
              <a:rPr lang="hu-HU" sz="4000" dirty="0"/>
              <a:t>/év*)</a:t>
            </a:r>
            <a:endParaRPr lang="hu-HU" sz="3900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85708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501" y="286603"/>
            <a:ext cx="11287124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Egyéni vállalkozó és bt „KATA”-adózása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737359"/>
            <a:ext cx="10125075" cy="4539615"/>
          </a:xfrm>
        </p:spPr>
        <p:txBody>
          <a:bodyPr>
            <a:noAutofit/>
          </a:bodyPr>
          <a:lstStyle/>
          <a:p>
            <a:r>
              <a:rPr lang="hu-HU" sz="4500" dirty="0"/>
              <a:t>- KATA-adó: havi 25/50/75 </a:t>
            </a:r>
            <a:r>
              <a:rPr lang="hu-HU" sz="4500" dirty="0" err="1"/>
              <a:t>eFt</a:t>
            </a:r>
            <a:r>
              <a:rPr lang="hu-HU" sz="4500" dirty="0"/>
              <a:t> (12 millió Ft</a:t>
            </a:r>
          </a:p>
          <a:p>
            <a:r>
              <a:rPr lang="hu-HU" sz="4500" dirty="0"/>
              <a:t>   </a:t>
            </a:r>
            <a:r>
              <a:rPr lang="hu-HU" sz="4500" dirty="0" err="1"/>
              <a:t>ig</a:t>
            </a:r>
            <a:r>
              <a:rPr lang="hu-HU" sz="4500" dirty="0"/>
              <a:t>, felette a bevétel 40%-a);</a:t>
            </a:r>
          </a:p>
          <a:p>
            <a:r>
              <a:rPr lang="hu-HU" sz="4500" dirty="0"/>
              <a:t>- iparűzési adó: </a:t>
            </a:r>
            <a:r>
              <a:rPr lang="hu-HU" sz="4500" dirty="0" err="1"/>
              <a:t>max</a:t>
            </a:r>
            <a:r>
              <a:rPr lang="hu-HU" sz="4500" dirty="0"/>
              <a:t>. évi 50 </a:t>
            </a:r>
            <a:r>
              <a:rPr lang="hu-HU" sz="4500" dirty="0" err="1"/>
              <a:t>eFt</a:t>
            </a:r>
            <a:r>
              <a:rPr lang="hu-HU" sz="4500" dirty="0"/>
              <a:t>/telephely;</a:t>
            </a:r>
          </a:p>
          <a:p>
            <a:r>
              <a:rPr lang="hu-HU" sz="4500" dirty="0"/>
              <a:t>- kamarai hozzájárulás: 5 </a:t>
            </a:r>
            <a:r>
              <a:rPr lang="hu-HU" sz="4500" dirty="0" err="1"/>
              <a:t>eFt</a:t>
            </a:r>
            <a:r>
              <a:rPr lang="hu-HU" sz="4500" dirty="0"/>
              <a:t>/év</a:t>
            </a:r>
          </a:p>
          <a:p>
            <a:r>
              <a:rPr lang="hu-HU" sz="4500" dirty="0"/>
              <a:t>- DE: áfa alanyi mentesség csak 8 millióig!</a:t>
            </a:r>
          </a:p>
          <a:p>
            <a:r>
              <a:rPr lang="hu-HU" sz="4500" dirty="0"/>
              <a:t>- évi 355/655/955 </a:t>
            </a:r>
            <a:r>
              <a:rPr lang="hu-HU" sz="4500" dirty="0" err="1"/>
              <a:t>eFt</a:t>
            </a:r>
            <a:r>
              <a:rPr lang="hu-HU" sz="4500" dirty="0"/>
              <a:t> adó maximum (1 </a:t>
            </a:r>
            <a:r>
              <a:rPr lang="hu-HU" sz="4500" dirty="0" err="1"/>
              <a:t>th</a:t>
            </a:r>
            <a:r>
              <a:rPr lang="hu-HU" sz="4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0880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501" y="286603"/>
            <a:ext cx="11287124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 és kft „általános”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737359"/>
            <a:ext cx="10125075" cy="4539615"/>
          </a:xfrm>
        </p:spPr>
        <p:txBody>
          <a:bodyPr>
            <a:noAutofit/>
          </a:bodyPr>
          <a:lstStyle/>
          <a:p>
            <a:r>
              <a:rPr lang="hu-HU" sz="4500" dirty="0"/>
              <a:t>- iparűzési adó: </a:t>
            </a:r>
            <a:r>
              <a:rPr lang="hu-HU" sz="4500" dirty="0" err="1"/>
              <a:t>max</a:t>
            </a:r>
            <a:r>
              <a:rPr lang="hu-HU" sz="4500" dirty="0"/>
              <a:t>. a bevétel 2%-a;</a:t>
            </a:r>
          </a:p>
          <a:p>
            <a:r>
              <a:rPr lang="hu-HU" sz="4500" dirty="0"/>
              <a:t>- társasági adó: nyereség 9%-a;</a:t>
            </a:r>
          </a:p>
          <a:p>
            <a:r>
              <a:rPr lang="hu-HU" sz="4500" dirty="0"/>
              <a:t>- adózott nyereség: osztalékként </a:t>
            </a:r>
            <a:r>
              <a:rPr lang="hu-HU" sz="4500" dirty="0" err="1"/>
              <a:t>kive</a:t>
            </a:r>
            <a:r>
              <a:rPr lang="hu-HU" sz="4500" u="sng" dirty="0" err="1"/>
              <a:t>HETŐ</a:t>
            </a:r>
            <a:r>
              <a:rPr lang="hu-HU" sz="4500" dirty="0"/>
              <a:t>!</a:t>
            </a:r>
          </a:p>
          <a:p>
            <a:r>
              <a:rPr lang="hu-HU" sz="4500" dirty="0"/>
              <a:t>- osztalék adózása:</a:t>
            </a:r>
          </a:p>
          <a:p>
            <a:r>
              <a:rPr lang="hu-HU" sz="4500" dirty="0"/>
              <a:t>  = 15% személyi jövedelemadó ÉS</a:t>
            </a:r>
          </a:p>
          <a:p>
            <a:r>
              <a:rPr lang="hu-HU" sz="4500" dirty="0"/>
              <a:t>  = 14% EHO (</a:t>
            </a:r>
            <a:r>
              <a:rPr lang="hu-HU" sz="4500" dirty="0" err="1"/>
              <a:t>max</a:t>
            </a:r>
            <a:r>
              <a:rPr lang="hu-HU" sz="4500" dirty="0"/>
              <a:t>. 450 </a:t>
            </a:r>
            <a:r>
              <a:rPr lang="hu-HU" sz="4500" dirty="0" err="1"/>
              <a:t>eFt</a:t>
            </a:r>
            <a:r>
              <a:rPr lang="hu-HU" sz="4500" dirty="0"/>
              <a:t>/év)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47759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1450" y="286603"/>
            <a:ext cx="11887200" cy="145075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Példa: 1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mFt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bevétel, 30%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ktg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 szoba, AAM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737359"/>
            <a:ext cx="10125075" cy="4539615"/>
          </a:xfrm>
        </p:spPr>
        <p:txBody>
          <a:bodyPr>
            <a:noAutofit/>
          </a:bodyPr>
          <a:lstStyle/>
          <a:p>
            <a:r>
              <a:rPr lang="hu-HU" sz="4500" dirty="0"/>
              <a:t>Nyereség aránya:</a:t>
            </a:r>
          </a:p>
          <a:p>
            <a:r>
              <a:rPr lang="hu-HU" sz="4500" dirty="0"/>
              <a:t>- átalányadós magánszemély: 66,16%</a:t>
            </a:r>
          </a:p>
          <a:p>
            <a:r>
              <a:rPr lang="hu-HU" sz="4500" dirty="0"/>
              <a:t>- tételes költségelszámoló magánsz.: 44,1%</a:t>
            </a:r>
          </a:p>
          <a:p>
            <a:r>
              <a:rPr lang="hu-HU" sz="4500" dirty="0"/>
              <a:t>- </a:t>
            </a:r>
            <a:r>
              <a:rPr lang="hu-HU" sz="4500" dirty="0" err="1"/>
              <a:t>főállású</a:t>
            </a:r>
            <a:r>
              <a:rPr lang="hu-HU" sz="4500" dirty="0"/>
              <a:t> KATA-s: 7,9%</a:t>
            </a:r>
          </a:p>
          <a:p>
            <a:r>
              <a:rPr lang="hu-HU" sz="4500" dirty="0"/>
              <a:t>- másodállású KATA-s: 37,9%</a:t>
            </a:r>
          </a:p>
          <a:p>
            <a:r>
              <a:rPr lang="hu-HU" sz="4500" dirty="0"/>
              <a:t>- cég (TAO-s, bérköltség nélkül): 43,59%</a:t>
            </a:r>
          </a:p>
          <a:p>
            <a:r>
              <a:rPr lang="hu-HU" sz="45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25484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1450" y="286603"/>
            <a:ext cx="11887200" cy="145075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Példa: 8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mFt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bevétel, 30%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ktg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 szoba, AAM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737359"/>
            <a:ext cx="10125075" cy="4539615"/>
          </a:xfrm>
        </p:spPr>
        <p:txBody>
          <a:bodyPr>
            <a:noAutofit/>
          </a:bodyPr>
          <a:lstStyle/>
          <a:p>
            <a:r>
              <a:rPr lang="hu-HU" sz="4500" dirty="0"/>
              <a:t>Nyereség aránya:</a:t>
            </a:r>
          </a:p>
          <a:p>
            <a:r>
              <a:rPr lang="hu-HU" sz="4500" dirty="0"/>
              <a:t>- átalányadós magánszemély: 69,52%</a:t>
            </a:r>
          </a:p>
          <a:p>
            <a:r>
              <a:rPr lang="hu-HU" sz="4500" dirty="0"/>
              <a:t>- tételes költségelszámoló magánsz.: 44,1%</a:t>
            </a:r>
          </a:p>
          <a:p>
            <a:r>
              <a:rPr lang="hu-HU" sz="4500" dirty="0"/>
              <a:t>- </a:t>
            </a:r>
            <a:r>
              <a:rPr lang="hu-HU" sz="4500" dirty="0" err="1"/>
              <a:t>főállású</a:t>
            </a:r>
            <a:r>
              <a:rPr lang="hu-HU" sz="4500" dirty="0"/>
              <a:t> KATA-s: 61,81%</a:t>
            </a:r>
          </a:p>
          <a:p>
            <a:r>
              <a:rPr lang="hu-HU" sz="4500" dirty="0"/>
              <a:t>- másodállású KATA-s: 65,56%</a:t>
            </a:r>
          </a:p>
          <a:p>
            <a:r>
              <a:rPr lang="hu-HU" sz="4500" dirty="0"/>
              <a:t>- cég (TAO-s, bérköltség nélkül): 47,1%</a:t>
            </a:r>
          </a:p>
          <a:p>
            <a:r>
              <a:rPr lang="hu-HU" sz="45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8984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hasznosításának főbb módjai: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57574" y="2105024"/>
            <a:ext cx="7698105" cy="4082833"/>
          </a:xfrm>
        </p:spPr>
        <p:txBody>
          <a:bodyPr>
            <a:normAutofit/>
          </a:bodyPr>
          <a:lstStyle/>
          <a:p>
            <a:r>
              <a:rPr lang="hu-HU" sz="4500" dirty="0"/>
              <a:t>1. Rövidtávú kiadás</a:t>
            </a:r>
          </a:p>
          <a:p>
            <a:endParaRPr lang="hu-HU" sz="4500" dirty="0"/>
          </a:p>
          <a:p>
            <a:r>
              <a:rPr lang="hu-HU" sz="4500" dirty="0"/>
              <a:t>2. Hosszútávú bérbeadás</a:t>
            </a:r>
          </a:p>
          <a:p>
            <a:endParaRPr lang="hu-HU" sz="4500" dirty="0"/>
          </a:p>
          <a:p>
            <a:r>
              <a:rPr lang="hu-HU" sz="4500" dirty="0"/>
              <a:t>3. Adás-vétel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236442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Hosszútávú lakáskiadás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990725"/>
            <a:ext cx="10125075" cy="4191000"/>
          </a:xfrm>
        </p:spPr>
        <p:txBody>
          <a:bodyPr>
            <a:noAutofit/>
          </a:bodyPr>
          <a:lstStyle/>
          <a:p>
            <a:r>
              <a:rPr lang="hu-HU" sz="4500" b="1" dirty="0"/>
              <a:t>1. magánszemélyként:</a:t>
            </a:r>
          </a:p>
          <a:p>
            <a:r>
              <a:rPr lang="hu-HU" sz="4500" dirty="0"/>
              <a:t>   = 10%-os költséghányad alkalmazásával;</a:t>
            </a:r>
          </a:p>
          <a:p>
            <a:r>
              <a:rPr lang="hu-HU" sz="4500" dirty="0"/>
              <a:t>   = tételes költségelszámolással;</a:t>
            </a:r>
          </a:p>
          <a:p>
            <a:r>
              <a:rPr lang="hu-HU" sz="4500" b="1" dirty="0"/>
              <a:t>2. egyéni vállalkozóként, cégként (bt, kft):</a:t>
            </a:r>
          </a:p>
          <a:p>
            <a:r>
              <a:rPr lang="hu-HU" sz="4500" dirty="0"/>
              <a:t>   = „általános” adózással;</a:t>
            </a:r>
          </a:p>
        </p:txBody>
      </p:sp>
    </p:spTree>
    <p:extLst>
      <p:ext uri="{BB962C8B-B14F-4D97-AF65-F5344CB8AC3E}">
        <p14:creationId xmlns:p14="http://schemas.microsoft.com/office/powerpoint/2010/main" val="1536786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Eltérés a rövid távú adózáshoz képest: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50" y="1737360"/>
            <a:ext cx="10972800" cy="4596765"/>
          </a:xfrm>
        </p:spPr>
        <p:txBody>
          <a:bodyPr>
            <a:noAutofit/>
          </a:bodyPr>
          <a:lstStyle/>
          <a:p>
            <a:r>
              <a:rPr lang="hu-HU" sz="4500" b="1" dirty="0"/>
              <a:t>1. magánszemélyként:</a:t>
            </a:r>
          </a:p>
          <a:p>
            <a:r>
              <a:rPr lang="hu-HU" sz="4500" dirty="0"/>
              <a:t>- EHO: nem 22%, hanem 14% (2017.12.31-ig,</a:t>
            </a:r>
          </a:p>
          <a:p>
            <a:r>
              <a:rPr lang="hu-HU" sz="4500" dirty="0"/>
              <a:t>  ha a JÖVEDELEM &gt;1 </a:t>
            </a:r>
            <a:r>
              <a:rPr lang="hu-HU" sz="4500" dirty="0" err="1"/>
              <a:t>mFt</a:t>
            </a:r>
            <a:r>
              <a:rPr lang="hu-HU" sz="4500" dirty="0"/>
              <a:t>); (az szja 15% itt is!) </a:t>
            </a:r>
          </a:p>
          <a:p>
            <a:r>
              <a:rPr lang="hu-HU" sz="4500" dirty="0"/>
              <a:t>- adószám nem kell mindig!</a:t>
            </a:r>
          </a:p>
          <a:p>
            <a:r>
              <a:rPr lang="hu-HU" sz="4500" b="1" dirty="0"/>
              <a:t>2. egyéni vállalkozóként, </a:t>
            </a:r>
            <a:r>
              <a:rPr lang="hu-HU" sz="4500" b="1" dirty="0" err="1"/>
              <a:t>bt-ként</a:t>
            </a:r>
            <a:r>
              <a:rPr lang="hu-HU" sz="4500" b="1" dirty="0"/>
              <a:t>:</a:t>
            </a:r>
          </a:p>
          <a:p>
            <a:r>
              <a:rPr lang="hu-HU" sz="4500" dirty="0"/>
              <a:t>- nem választhat KATA-t!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2785886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 főbb adózási szabályai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5954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737360"/>
            <a:ext cx="10668000" cy="4596765"/>
          </a:xfrm>
        </p:spPr>
        <p:txBody>
          <a:bodyPr>
            <a:noAutofit/>
          </a:bodyPr>
          <a:lstStyle/>
          <a:p>
            <a:r>
              <a:rPr lang="hu-HU" sz="4500" b="1" dirty="0"/>
              <a:t>Ingatlan fogalma </a:t>
            </a:r>
            <a:r>
              <a:rPr lang="hu-HU" sz="4800" b="1" dirty="0"/>
              <a:t>(TAO tv.= Szja tv.)</a:t>
            </a:r>
            <a:r>
              <a:rPr lang="hu-HU" sz="4800" dirty="0"/>
              <a:t>:</a:t>
            </a:r>
            <a:r>
              <a:rPr lang="hu-HU" sz="4800" i="1" u="sng" dirty="0"/>
              <a:t> </a:t>
            </a:r>
          </a:p>
          <a:p>
            <a:pPr algn="just"/>
            <a:r>
              <a:rPr lang="hu-HU" sz="4500" i="1" dirty="0"/>
              <a:t>a föld és a földdel alkotórészi kapcsolatban álló minden dolog</a:t>
            </a:r>
          </a:p>
          <a:p>
            <a:pPr algn="just"/>
            <a:endParaRPr lang="hu-HU" i="1" dirty="0"/>
          </a:p>
          <a:p>
            <a:r>
              <a:rPr lang="hu-HU" sz="4500" dirty="0"/>
              <a:t>Tehát nem csak épület! (lakás/ház)</a:t>
            </a:r>
          </a:p>
          <a:p>
            <a:r>
              <a:rPr lang="hu-HU" sz="4500" dirty="0"/>
              <a:t>=&gt;ide tartozik: termőföld, telek, építmény is!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48511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2070736"/>
            <a:ext cx="8553450" cy="4282440"/>
          </a:xfrm>
        </p:spPr>
        <p:txBody>
          <a:bodyPr>
            <a:noAutofit/>
          </a:bodyPr>
          <a:lstStyle/>
          <a:p>
            <a:r>
              <a:rPr lang="hu-HU" sz="4500" b="1" dirty="0"/>
              <a:t>Érintett főbb adónemek:</a:t>
            </a:r>
          </a:p>
          <a:p>
            <a:r>
              <a:rPr lang="hu-HU" sz="4500" dirty="0"/>
              <a:t>- személyi jövedelemadó (</a:t>
            </a:r>
            <a:r>
              <a:rPr lang="hu-HU" sz="4500" dirty="0" err="1"/>
              <a:t>msz</a:t>
            </a:r>
            <a:r>
              <a:rPr lang="hu-HU" sz="4500" dirty="0"/>
              <a:t>., ev.)</a:t>
            </a:r>
          </a:p>
          <a:p>
            <a:r>
              <a:rPr lang="hu-HU" sz="4500" dirty="0"/>
              <a:t>- társasági adó (cégeknél)</a:t>
            </a:r>
          </a:p>
          <a:p>
            <a:r>
              <a:rPr lang="hu-HU" sz="4500" dirty="0"/>
              <a:t>- általános forgalmi adó</a:t>
            </a:r>
          </a:p>
          <a:p>
            <a:r>
              <a:rPr lang="hu-HU" sz="4500" dirty="0"/>
              <a:t>- illetékek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13923135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végzésének formái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370" y="1737360"/>
            <a:ext cx="10142220" cy="4587240"/>
          </a:xfrm>
        </p:spPr>
        <p:txBody>
          <a:bodyPr>
            <a:noAutofit/>
          </a:bodyPr>
          <a:lstStyle/>
          <a:p>
            <a:r>
              <a:rPr lang="hu-HU" sz="4500" b="1" dirty="0"/>
              <a:t>1. magánszemélyként:</a:t>
            </a:r>
          </a:p>
          <a:p>
            <a:r>
              <a:rPr lang="hu-HU" sz="4500" dirty="0"/>
              <a:t>   = nem végezhető üzletszerűen!</a:t>
            </a:r>
          </a:p>
          <a:p>
            <a:r>
              <a:rPr lang="hu-HU" sz="4500" b="1" dirty="0"/>
              <a:t>2. egyéni vállalkozóként, cégként (bt, kft):</a:t>
            </a:r>
          </a:p>
          <a:p>
            <a:r>
              <a:rPr lang="hu-HU" sz="4500" dirty="0"/>
              <a:t>   = „általános” adózással;</a:t>
            </a:r>
          </a:p>
          <a:p>
            <a:r>
              <a:rPr lang="hu-HU" sz="4500" dirty="0"/>
              <a:t>   =  egyéni vállalkozó és betéti társaság:</a:t>
            </a:r>
          </a:p>
          <a:p>
            <a:r>
              <a:rPr lang="hu-HU" sz="4500" dirty="0"/>
              <a:t>       KATA-</a:t>
            </a:r>
            <a:r>
              <a:rPr lang="hu-HU" sz="4500" dirty="0" err="1"/>
              <a:t>val</a:t>
            </a:r>
            <a:r>
              <a:rPr lang="hu-HU" sz="4500" dirty="0"/>
              <a:t> is (általában nem  optimális!)</a:t>
            </a:r>
          </a:p>
        </p:txBody>
      </p:sp>
    </p:spTree>
    <p:extLst>
      <p:ext uri="{BB962C8B-B14F-4D97-AF65-F5344CB8AC3E}">
        <p14:creationId xmlns:p14="http://schemas.microsoft.com/office/powerpoint/2010/main" val="1838398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Gazdasági tevékenység fogalma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2050832"/>
            <a:ext cx="10096500" cy="4140418"/>
          </a:xfrm>
        </p:spPr>
        <p:txBody>
          <a:bodyPr>
            <a:noAutofit/>
          </a:bodyPr>
          <a:lstStyle/>
          <a:p>
            <a:pPr algn="just"/>
            <a:r>
              <a:rPr lang="hu-HU" sz="4800" dirty="0"/>
              <a:t>Valamely tevékenység </a:t>
            </a:r>
            <a:r>
              <a:rPr lang="hu-HU" sz="4800" b="1" i="1" dirty="0"/>
              <a:t>üzletszerű</a:t>
            </a:r>
            <a:r>
              <a:rPr lang="hu-HU" sz="4800" dirty="0"/>
              <a:t>, illetőleg </a:t>
            </a:r>
            <a:r>
              <a:rPr lang="hu-HU" sz="4800" b="1" i="1" dirty="0"/>
              <a:t>tartós vagy rendszeres </a:t>
            </a:r>
            <a:r>
              <a:rPr lang="hu-HU" sz="4800" dirty="0"/>
              <a:t>jelleggel történő folytatása, amennyiben az </a:t>
            </a:r>
            <a:r>
              <a:rPr lang="hu-HU" sz="4800" b="1" i="1" dirty="0"/>
              <a:t>ellenérték elérésére irányul</a:t>
            </a:r>
            <a:r>
              <a:rPr lang="hu-HU" sz="4800" dirty="0"/>
              <a:t>, vagy </a:t>
            </a:r>
            <a:r>
              <a:rPr lang="hu-HU" sz="4800" b="1" i="1" dirty="0"/>
              <a:t>azt eredményezi</a:t>
            </a:r>
            <a:r>
              <a:rPr lang="hu-HU" sz="4800" dirty="0"/>
              <a:t>, és annak végzése </a:t>
            </a:r>
            <a:r>
              <a:rPr lang="hu-HU" sz="4800" b="1" i="1" dirty="0"/>
              <a:t>független formában </a:t>
            </a:r>
            <a:r>
              <a:rPr lang="hu-HU" sz="4800" dirty="0"/>
              <a:t>történik.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20391220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 adás-vétel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6" y="1737360"/>
            <a:ext cx="10648949" cy="4533901"/>
          </a:xfrm>
        </p:spPr>
        <p:txBody>
          <a:bodyPr>
            <a:noAutofit/>
          </a:bodyPr>
          <a:lstStyle/>
          <a:p>
            <a:r>
              <a:rPr lang="hu-HU" sz="4500" b="1" dirty="0"/>
              <a:t>Egyéni vállalkozás/cég (ált. adózás):</a:t>
            </a:r>
          </a:p>
          <a:p>
            <a:r>
              <a:rPr lang="hu-HU" sz="4500" dirty="0"/>
              <a:t>- iparűzési adó (</a:t>
            </a:r>
            <a:r>
              <a:rPr lang="hu-HU" sz="4500" dirty="0" err="1"/>
              <a:t>max</a:t>
            </a:r>
            <a:r>
              <a:rPr lang="hu-HU" sz="4500" dirty="0"/>
              <a:t>. bevétel 2%-a);</a:t>
            </a:r>
          </a:p>
          <a:p>
            <a:r>
              <a:rPr lang="hu-HU" sz="4500" dirty="0"/>
              <a:t>- társasági adó vagy </a:t>
            </a:r>
            <a:r>
              <a:rPr lang="hu-HU" sz="4500" dirty="0" err="1"/>
              <a:t>váll.szja</a:t>
            </a:r>
            <a:r>
              <a:rPr lang="hu-HU" sz="4500" dirty="0"/>
              <a:t>: nyereség 9%-a;*</a:t>
            </a:r>
          </a:p>
          <a:p>
            <a:r>
              <a:rPr lang="hu-HU" sz="4500" dirty="0"/>
              <a:t>- osztalék adói (</a:t>
            </a:r>
            <a:r>
              <a:rPr lang="hu-HU" sz="4500" dirty="0" err="1"/>
              <a:t>ev</a:t>
            </a:r>
            <a:r>
              <a:rPr lang="hu-HU" sz="4500" dirty="0"/>
              <a:t>: kötelező, cég: választhat):</a:t>
            </a:r>
          </a:p>
          <a:p>
            <a:r>
              <a:rPr lang="hu-HU" sz="4500" dirty="0"/>
              <a:t>   = személyi jövedelemadó (15%);</a:t>
            </a:r>
          </a:p>
          <a:p>
            <a:r>
              <a:rPr lang="hu-HU" sz="4500" dirty="0"/>
              <a:t>   = EHO (14%) – </a:t>
            </a:r>
            <a:r>
              <a:rPr lang="hu-HU" sz="4500" dirty="0" err="1"/>
              <a:t>max</a:t>
            </a:r>
            <a:r>
              <a:rPr lang="hu-HU" sz="4500" dirty="0"/>
              <a:t>. 450 </a:t>
            </a:r>
            <a:r>
              <a:rPr lang="hu-HU" sz="4500" dirty="0" err="1"/>
              <a:t>eFt</a:t>
            </a:r>
            <a:r>
              <a:rPr lang="hu-HU" sz="4500" dirty="0"/>
              <a:t>/év*.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529518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Vagyonszerzési illeték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985010"/>
            <a:ext cx="11410950" cy="4044315"/>
          </a:xfrm>
        </p:spPr>
        <p:txBody>
          <a:bodyPr>
            <a:noAutofit/>
          </a:bodyPr>
          <a:lstStyle/>
          <a:p>
            <a:r>
              <a:rPr lang="hu-HU" sz="4000" dirty="0"/>
              <a:t>– az ingatlant </a:t>
            </a:r>
            <a:r>
              <a:rPr lang="hu-HU" sz="4000" b="1" dirty="0"/>
              <a:t>szerző fél köteles</a:t>
            </a:r>
            <a:r>
              <a:rPr lang="hu-HU" sz="4000" dirty="0"/>
              <a:t> fizetni;</a:t>
            </a:r>
          </a:p>
          <a:p>
            <a:r>
              <a:rPr lang="hu-HU" sz="4000" dirty="0"/>
              <a:t>– alapja: szerzett ingatlan (</a:t>
            </a:r>
            <a:r>
              <a:rPr lang="hu-HU" sz="4000" dirty="0" err="1"/>
              <a:t>terhekkel</a:t>
            </a:r>
            <a:r>
              <a:rPr lang="hu-HU" sz="4000" dirty="0"/>
              <a:t> nem csökkentett) </a:t>
            </a:r>
            <a:r>
              <a:rPr lang="hu-HU" sz="4000" b="1" dirty="0"/>
              <a:t>forgalmi értéke</a:t>
            </a:r>
            <a:r>
              <a:rPr lang="hu-HU" sz="4000" dirty="0"/>
              <a:t>; (nem mindig a szerződés szerinti!)</a:t>
            </a:r>
          </a:p>
          <a:p>
            <a:r>
              <a:rPr lang="hu-HU" sz="4000" dirty="0"/>
              <a:t>– mértéke: 4% (nem lakás esetén!)</a:t>
            </a:r>
          </a:p>
          <a:p>
            <a:r>
              <a:rPr lang="hu-HU" sz="4000" dirty="0"/>
              <a:t>– mértéke lakás esetén: 1 Mrd Ft-ig 4%, ill. az 1Mrd Ft-ot meghaladó rész 2%-a, de maximum 200 millió Ft; 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4845088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Ingatlanforgalmazók illetéke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49" y="1737359"/>
            <a:ext cx="10696575" cy="4672965"/>
          </a:xfrm>
        </p:spPr>
        <p:txBody>
          <a:bodyPr>
            <a:noAutofit/>
          </a:bodyPr>
          <a:lstStyle/>
          <a:p>
            <a:r>
              <a:rPr lang="hu-HU" sz="4000" dirty="0"/>
              <a:t>– </a:t>
            </a:r>
            <a:r>
              <a:rPr lang="hu-HU" sz="4000" b="1" i="1" dirty="0"/>
              <a:t>3%</a:t>
            </a:r>
            <a:r>
              <a:rPr lang="hu-HU" sz="4000" dirty="0"/>
              <a:t>, ha a vevő vállalkozó legkésőbb a fizetési meghagyás jogerőre emelkedéséig nyilatkozatban vállalja, hogy az ingatlant kapcsolt vállalkozásának nem minősülő személy részére </a:t>
            </a:r>
            <a:r>
              <a:rPr lang="hu-HU" sz="4000" b="1" i="1" dirty="0"/>
              <a:t>2 éven belül </a:t>
            </a:r>
            <a:r>
              <a:rPr lang="hu-HU" sz="4000" dirty="0" err="1"/>
              <a:t>továbbértékesíti</a:t>
            </a:r>
            <a:r>
              <a:rPr lang="hu-HU" sz="4000" dirty="0"/>
              <a:t>;</a:t>
            </a:r>
          </a:p>
          <a:p>
            <a:endParaRPr lang="hu-HU" dirty="0"/>
          </a:p>
          <a:p>
            <a:r>
              <a:rPr lang="hu-HU" sz="4000" dirty="0"/>
              <a:t>– </a:t>
            </a:r>
            <a:r>
              <a:rPr lang="hu-HU" sz="4000" b="1" dirty="0"/>
              <a:t>2%</a:t>
            </a:r>
            <a:r>
              <a:rPr lang="hu-HU" sz="4000" dirty="0"/>
              <a:t>, ha azt is vállalja, hogy az ingatlan tovább-értékesítését megvalósító szerződés teljesül;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126165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Közös jellemzők: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2371724"/>
            <a:ext cx="10266045" cy="3674745"/>
          </a:xfrm>
        </p:spPr>
        <p:txBody>
          <a:bodyPr>
            <a:noAutofit/>
          </a:bodyPr>
          <a:lstStyle/>
          <a:p>
            <a:r>
              <a:rPr lang="hu-HU" sz="4500" dirty="0"/>
              <a:t>- üzletszerű gazdasági tevékenység;</a:t>
            </a:r>
          </a:p>
          <a:p>
            <a:r>
              <a:rPr lang="hu-HU" sz="4500" dirty="0"/>
              <a:t>- adóköteles;</a:t>
            </a:r>
          </a:p>
          <a:p>
            <a:r>
              <a:rPr lang="hu-HU" sz="4500" dirty="0"/>
              <a:t>- adószám szükséges;*</a:t>
            </a:r>
          </a:p>
          <a:p>
            <a:r>
              <a:rPr lang="hu-HU" sz="4500" dirty="0"/>
              <a:t>- minden vállalkozási formában végezhető;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168968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Általános forgalmi adó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2000250"/>
            <a:ext cx="11296650" cy="4410074"/>
          </a:xfrm>
        </p:spPr>
        <p:txBody>
          <a:bodyPr>
            <a:noAutofit/>
          </a:bodyPr>
          <a:lstStyle/>
          <a:p>
            <a:r>
              <a:rPr lang="hu-HU" sz="4000" dirty="0"/>
              <a:t>– </a:t>
            </a:r>
            <a:r>
              <a:rPr lang="hu-HU" sz="4000" b="1" i="1" u="sng" dirty="0"/>
              <a:t>új</a:t>
            </a:r>
            <a:r>
              <a:rPr lang="hu-HU" sz="4000" b="1" i="1" dirty="0"/>
              <a:t> ingatlan és </a:t>
            </a:r>
            <a:r>
              <a:rPr lang="hu-HU" sz="4000" b="1" i="1" u="sng" dirty="0"/>
              <a:t>építési telek</a:t>
            </a:r>
            <a:r>
              <a:rPr lang="hu-HU" sz="4000" u="sng" dirty="0"/>
              <a:t> </a:t>
            </a:r>
            <a:r>
              <a:rPr lang="hu-HU" sz="4000" dirty="0"/>
              <a:t>értékesítése: 27% áfa</a:t>
            </a:r>
          </a:p>
          <a:p>
            <a:r>
              <a:rPr lang="hu-HU" sz="4000" dirty="0"/>
              <a:t>   (5%: új ingatlan generálkivitelezés 150 nm/300 nm);</a:t>
            </a:r>
            <a:endParaRPr lang="hu-HU" sz="3800" dirty="0"/>
          </a:p>
          <a:p>
            <a:endParaRPr lang="hu-HU" dirty="0"/>
          </a:p>
          <a:p>
            <a:r>
              <a:rPr lang="hu-HU" sz="4000" dirty="0"/>
              <a:t>– </a:t>
            </a:r>
            <a:r>
              <a:rPr lang="hu-HU" sz="4000" b="1" i="1" u="sng" dirty="0"/>
              <a:t>használt</a:t>
            </a:r>
            <a:r>
              <a:rPr lang="hu-HU" sz="4000" b="1" i="1" dirty="0"/>
              <a:t> ingatlan és építési teleknek nem minősülő</a:t>
            </a:r>
          </a:p>
          <a:p>
            <a:r>
              <a:rPr lang="hu-HU" sz="4000" b="1" i="1" dirty="0"/>
              <a:t>   beépítetlen ingatlan értékesítése: </a:t>
            </a:r>
            <a:r>
              <a:rPr lang="hu-HU" sz="4000" dirty="0"/>
              <a:t>„tárgyi mentes”</a:t>
            </a:r>
          </a:p>
          <a:p>
            <a:r>
              <a:rPr lang="hu-HU" sz="4000" dirty="0"/>
              <a:t>   (de adókötelessé tehető! – 5 évre!)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20781308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Magánszemélyként SZERZETT ingatlan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49" y="1962150"/>
            <a:ext cx="10696575" cy="4448174"/>
          </a:xfrm>
        </p:spPr>
        <p:txBody>
          <a:bodyPr>
            <a:noAutofit/>
          </a:bodyPr>
          <a:lstStyle/>
          <a:p>
            <a:pPr algn="ctr"/>
            <a:r>
              <a:rPr lang="hu-H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Megszerzés dátuma fontos! </a:t>
            </a:r>
          </a:p>
          <a:p>
            <a:r>
              <a:rPr lang="hu-HU" sz="4200" b="1" u="sng" dirty="0"/>
              <a:t>1. vásárlás/ajándékozás esetén: </a:t>
            </a:r>
            <a:r>
              <a:rPr lang="hu-HU" sz="4200" dirty="0"/>
              <a:t>érvényes szerződés földhivatalhoz történő benyújtásának napja!</a:t>
            </a:r>
          </a:p>
          <a:p>
            <a:endParaRPr lang="hu-HU" sz="1000" dirty="0"/>
          </a:p>
          <a:p>
            <a:r>
              <a:rPr lang="hu-HU" sz="4200" b="1" u="sng" dirty="0"/>
              <a:t>2. öröklés esetén: </a:t>
            </a:r>
            <a:r>
              <a:rPr lang="hu-HU" sz="4200" dirty="0"/>
              <a:t>az a nap, amelyen az örökség megnyílik (az örökhagyó halálának a napja)</a:t>
            </a:r>
          </a:p>
          <a:p>
            <a:endParaRPr lang="hu-HU" sz="3800" dirty="0"/>
          </a:p>
          <a:p>
            <a:endParaRPr lang="hu-HU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12007647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Magánszemélyként ÉRTÉKESÍTETT ingatlan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2400300"/>
            <a:ext cx="11534775" cy="3705225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Értékesítés (jövedelemszerzés) dátuma fontos! </a:t>
            </a:r>
          </a:p>
          <a:p>
            <a:pPr lvl="1"/>
            <a:endParaRPr lang="hu-HU" sz="4500" dirty="0"/>
          </a:p>
          <a:p>
            <a:pPr marL="201168" lvl="1" indent="0">
              <a:buNone/>
            </a:pPr>
            <a:endParaRPr lang="hu-HU" sz="4500" dirty="0"/>
          </a:p>
          <a:p>
            <a:pPr marL="201168" lvl="1" indent="0" algn="ctr">
              <a:buNone/>
            </a:pPr>
            <a:r>
              <a:rPr lang="hu-HU" sz="4500" dirty="0"/>
              <a:t>Az érvényes szerződés földhivatalhoz történő benyújtásának napja!</a:t>
            </a:r>
          </a:p>
          <a:p>
            <a:endParaRPr lang="hu-HU" sz="4500" dirty="0"/>
          </a:p>
          <a:p>
            <a:endParaRPr lang="hu-HU" dirty="0"/>
          </a:p>
          <a:p>
            <a:endParaRPr lang="hu-HU" sz="4500" dirty="0"/>
          </a:p>
        </p:txBody>
      </p:sp>
      <p:sp>
        <p:nvSpPr>
          <p:cNvPr id="3" name="Nyíl: lefelé mutató 2">
            <a:extLst>
              <a:ext uri="{FF2B5EF4-FFF2-40B4-BE49-F238E27FC236}">
                <a16:creationId xmlns:a16="http://schemas.microsoft.com/office/drawing/2014/main" id="{C692422E-035F-4256-823F-516070153008}"/>
              </a:ext>
            </a:extLst>
          </p:cNvPr>
          <p:cNvSpPr/>
          <p:nvPr/>
        </p:nvSpPr>
        <p:spPr>
          <a:xfrm>
            <a:off x="5714999" y="3457575"/>
            <a:ext cx="809625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53614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936" y="1737360"/>
            <a:ext cx="11668125" cy="4701540"/>
          </a:xfrm>
        </p:spPr>
        <p:txBody>
          <a:bodyPr>
            <a:noAutofit/>
          </a:bodyPr>
          <a:lstStyle/>
          <a:p>
            <a:pPr algn="ctr"/>
            <a:r>
              <a:rPr lang="hu-H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BEVÉTEL – KÖLTSÉG = </a:t>
            </a:r>
            <a:r>
              <a:rPr lang="hu-HU" sz="4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SZÁMÍTOTT ÖSSZEG</a:t>
            </a:r>
          </a:p>
          <a:p>
            <a:endParaRPr lang="hu-HU" sz="1000" dirty="0"/>
          </a:p>
          <a:p>
            <a:pPr algn="ctr"/>
            <a:r>
              <a:rPr lang="hu-HU" sz="4400" dirty="0"/>
              <a:t>BEVÉTEL ≥ KÖLTSÉG </a:t>
            </a:r>
          </a:p>
          <a:p>
            <a:pPr algn="ctr"/>
            <a:endParaRPr lang="hu-HU" sz="1000" dirty="0"/>
          </a:p>
          <a:p>
            <a:r>
              <a:rPr lang="hu-HU" sz="4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JÖVEDELEM</a:t>
            </a:r>
            <a:r>
              <a:rPr lang="hu-HU" sz="4200" dirty="0"/>
              <a:t> = SZÁMÍTOTT ÖSSZEG BIZONYOS RÉSZE</a:t>
            </a:r>
          </a:p>
          <a:p>
            <a:endParaRPr lang="hu-HU" sz="1000" dirty="0"/>
          </a:p>
          <a:p>
            <a:pPr algn="ctr"/>
            <a:r>
              <a:rPr lang="hu-HU" sz="4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</a:t>
            </a:r>
            <a:r>
              <a:rPr lang="hu-HU" sz="4200" dirty="0"/>
              <a:t> = Jövedelem 15%-a</a:t>
            </a:r>
          </a:p>
          <a:p>
            <a:pPr algn="ctr"/>
            <a:r>
              <a:rPr lang="hu-HU" sz="4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Bevallás/befizetés: </a:t>
            </a:r>
            <a:r>
              <a:rPr lang="hu-HU" sz="4200" dirty="0"/>
              <a:t>következő év május 20-ig!</a:t>
            </a:r>
          </a:p>
          <a:p>
            <a:endParaRPr lang="hu-HU" sz="3800" dirty="0"/>
          </a:p>
          <a:p>
            <a:endParaRPr lang="hu-HU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4183509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62150"/>
            <a:ext cx="11325225" cy="4448174"/>
          </a:xfrm>
        </p:spPr>
        <p:txBody>
          <a:bodyPr>
            <a:noAutofit/>
          </a:bodyPr>
          <a:lstStyle/>
          <a:p>
            <a:endParaRPr lang="hu-HU" sz="3800" dirty="0"/>
          </a:p>
          <a:p>
            <a:endParaRPr lang="hu-HU" dirty="0"/>
          </a:p>
          <a:p>
            <a:endParaRPr lang="hu-HU" sz="4500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E6A199F3-F5D5-4E56-A6DF-E3317F87D13C}"/>
              </a:ext>
            </a:extLst>
          </p:cNvPr>
          <p:cNvSpPr txBox="1">
            <a:spLocks/>
          </p:cNvSpPr>
          <p:nvPr/>
        </p:nvSpPr>
        <p:spPr>
          <a:xfrm>
            <a:off x="2274726" y="1925250"/>
            <a:ext cx="8435028" cy="430018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Font typeface="Calibri" pitchFamily="34" charset="0"/>
              <a:buNone/>
            </a:pPr>
            <a:r>
              <a:rPr lang="hu-HU" sz="3000" dirty="0"/>
              <a:t>A szerzés éve 		Jövedelem a számított összeg </a:t>
            </a:r>
          </a:p>
          <a:p>
            <a:r>
              <a:rPr lang="pt-BR" sz="3200" dirty="0"/>
              <a:t>2017. </a:t>
            </a:r>
            <a:r>
              <a:rPr lang="hu-HU" sz="3200" dirty="0"/>
              <a:t>	</a:t>
            </a:r>
            <a:r>
              <a:rPr lang="pt-BR" sz="3200" dirty="0"/>
              <a:t>0. év 	</a:t>
            </a:r>
            <a:r>
              <a:rPr lang="hu-HU" sz="3200" dirty="0"/>
              <a:t>			</a:t>
            </a:r>
            <a:r>
              <a:rPr lang="pt-BR" sz="3200" dirty="0"/>
              <a:t>100%-a 	</a:t>
            </a:r>
          </a:p>
          <a:p>
            <a:r>
              <a:rPr lang="pt-BR" sz="3200" dirty="0"/>
              <a:t>2016. </a:t>
            </a:r>
            <a:r>
              <a:rPr lang="hu-HU" sz="3200" dirty="0"/>
              <a:t>	</a:t>
            </a:r>
            <a:r>
              <a:rPr lang="pt-BR" sz="3200" dirty="0"/>
              <a:t>1. év 	</a:t>
            </a:r>
            <a:r>
              <a:rPr lang="hu-HU" sz="3200" dirty="0"/>
              <a:t>			</a:t>
            </a:r>
            <a:r>
              <a:rPr lang="pt-BR" sz="3200" dirty="0"/>
              <a:t>100%-a 	</a:t>
            </a:r>
          </a:p>
          <a:p>
            <a:r>
              <a:rPr lang="pt-BR" sz="3200" dirty="0"/>
              <a:t>2015. </a:t>
            </a:r>
            <a:r>
              <a:rPr lang="hu-HU" sz="3200" dirty="0"/>
              <a:t>	</a:t>
            </a:r>
            <a:r>
              <a:rPr lang="pt-BR" sz="3200" dirty="0"/>
              <a:t>2. év 	</a:t>
            </a:r>
            <a:r>
              <a:rPr lang="hu-HU" sz="3200" dirty="0"/>
              <a:t>			</a:t>
            </a:r>
            <a:r>
              <a:rPr lang="pt-BR" sz="3200" dirty="0"/>
              <a:t>90%-a 	</a:t>
            </a:r>
          </a:p>
          <a:p>
            <a:r>
              <a:rPr lang="pt-BR" sz="3200" dirty="0"/>
              <a:t>2014. </a:t>
            </a:r>
            <a:r>
              <a:rPr lang="hu-HU" sz="3200" dirty="0"/>
              <a:t>	</a:t>
            </a:r>
            <a:r>
              <a:rPr lang="pt-BR" sz="3200" dirty="0"/>
              <a:t>3. év 	</a:t>
            </a:r>
            <a:r>
              <a:rPr lang="hu-HU" sz="3200" dirty="0"/>
              <a:t>			</a:t>
            </a:r>
            <a:r>
              <a:rPr lang="pt-BR" sz="3200" dirty="0"/>
              <a:t>60%-a 	</a:t>
            </a:r>
          </a:p>
          <a:p>
            <a:r>
              <a:rPr lang="pt-BR" sz="3200" dirty="0"/>
              <a:t>2013. </a:t>
            </a:r>
            <a:r>
              <a:rPr lang="hu-HU" sz="3200" dirty="0"/>
              <a:t>	</a:t>
            </a:r>
            <a:r>
              <a:rPr lang="pt-BR" sz="3200" dirty="0"/>
              <a:t>4. év 	</a:t>
            </a:r>
            <a:r>
              <a:rPr lang="hu-HU" sz="3200" dirty="0"/>
              <a:t>			</a:t>
            </a:r>
            <a:r>
              <a:rPr lang="pt-BR" sz="3200" dirty="0"/>
              <a:t>30%-a 	</a:t>
            </a:r>
          </a:p>
          <a:p>
            <a:r>
              <a:rPr lang="pt-BR" sz="3200" dirty="0"/>
              <a:t>2012. </a:t>
            </a:r>
            <a:r>
              <a:rPr lang="hu-HU" sz="3200" dirty="0"/>
              <a:t>	</a:t>
            </a:r>
            <a:r>
              <a:rPr lang="pt-BR" sz="3200" dirty="0"/>
              <a:t>5. év 	</a:t>
            </a:r>
            <a:r>
              <a:rPr lang="hu-HU" sz="3200" dirty="0"/>
              <a:t>			</a:t>
            </a:r>
            <a:r>
              <a:rPr lang="pt-BR" sz="3200" dirty="0"/>
              <a:t>0%-a 	</a:t>
            </a:r>
          </a:p>
        </p:txBody>
      </p:sp>
    </p:spTree>
    <p:extLst>
      <p:ext uri="{BB962C8B-B14F-4D97-AF65-F5344CB8AC3E}">
        <p14:creationId xmlns:p14="http://schemas.microsoft.com/office/powerpoint/2010/main" val="3870971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BEVÉTELE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1737360"/>
            <a:ext cx="11668125" cy="4448174"/>
          </a:xfrm>
        </p:spPr>
        <p:txBody>
          <a:bodyPr>
            <a:noAutofit/>
          </a:bodyPr>
          <a:lstStyle/>
          <a:p>
            <a:pPr algn="ctr"/>
            <a:r>
              <a:rPr lang="hu-HU" sz="4400" b="1" dirty="0"/>
              <a:t>minden, amit a magánszemély az átruházásra tekintettel megszerez </a:t>
            </a:r>
          </a:p>
          <a:p>
            <a:pPr algn="just"/>
            <a:r>
              <a:rPr lang="hu-HU" sz="4400" i="1" dirty="0"/>
              <a:t>pl. eladási ár, cserében kapott dolog piaci értéke, ingatlan apport esetén a társasági szerződés szerinti értéke;</a:t>
            </a:r>
          </a:p>
          <a:p>
            <a:pPr algn="ctr"/>
            <a:r>
              <a:rPr lang="hu-HU" sz="4400" dirty="0"/>
              <a:t>Részletfizetés esetén is a TELJES vételár a bevétel!</a:t>
            </a:r>
          </a:p>
          <a:p>
            <a:endParaRPr lang="hu-HU" sz="3800" dirty="0"/>
          </a:p>
          <a:p>
            <a:endParaRPr lang="hu-HU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3728044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Bevételből levonható tételek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25" y="2043965"/>
            <a:ext cx="10287000" cy="41091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4500" dirty="0"/>
              <a:t>– </a:t>
            </a:r>
            <a:r>
              <a:rPr lang="hu-HU" sz="4500" b="1" dirty="0"/>
              <a:t>megszerzésre fordított összeg</a:t>
            </a:r>
            <a:r>
              <a:rPr lang="hu-HU" sz="4500" dirty="0"/>
              <a:t>, és az ezzel összefüggő más kiadások (pl. illetékek, közvetítői jutalék, ügyvédi díj, </a:t>
            </a:r>
            <a:r>
              <a:rPr lang="hu-HU" sz="4500" dirty="0" err="1"/>
              <a:t>stb</a:t>
            </a:r>
            <a:r>
              <a:rPr lang="hu-HU" sz="4500" dirty="0"/>
              <a:t>); </a:t>
            </a:r>
          </a:p>
          <a:p>
            <a:pPr marL="0" indent="0" algn="just">
              <a:buNone/>
            </a:pPr>
            <a:r>
              <a:rPr lang="hu-HU" sz="4500" dirty="0"/>
              <a:t>– </a:t>
            </a:r>
            <a:r>
              <a:rPr lang="hu-HU" sz="4500" b="1" dirty="0"/>
              <a:t>értéknövelő beruházások</a:t>
            </a:r>
            <a:r>
              <a:rPr lang="hu-HU" sz="4500" dirty="0"/>
              <a:t>; </a:t>
            </a:r>
          </a:p>
          <a:p>
            <a:pPr marL="0" indent="0">
              <a:buNone/>
            </a:pPr>
            <a:r>
              <a:rPr lang="hu-HU" sz="4500" dirty="0"/>
              <a:t>– </a:t>
            </a:r>
            <a:r>
              <a:rPr lang="hu-HU" sz="4500" b="1" dirty="0"/>
              <a:t>átruházással kapcsolatos kiadások </a:t>
            </a:r>
            <a:r>
              <a:rPr lang="hu-HU" sz="4500" dirty="0"/>
              <a:t>(bizonylat!)</a:t>
            </a:r>
          </a:p>
          <a:p>
            <a:endParaRPr lang="hu-HU" sz="4500" dirty="0"/>
          </a:p>
          <a:p>
            <a:endParaRPr lang="hu-HU" dirty="0"/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40293571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Megszerzésre fordított érték</a:t>
            </a: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D199A580-1B88-4661-913D-EC5BECBBE56C}"/>
              </a:ext>
            </a:extLst>
          </p:cNvPr>
          <p:cNvSpPr txBox="1">
            <a:spLocks/>
          </p:cNvSpPr>
          <p:nvPr/>
        </p:nvSpPr>
        <p:spPr>
          <a:xfrm>
            <a:off x="1097279" y="1819275"/>
            <a:ext cx="10551796" cy="433100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Calibri" panose="020F0502020204030204" pitchFamily="34" charset="0"/>
              <a:buNone/>
            </a:pPr>
            <a:r>
              <a:rPr lang="hu-HU" sz="3200" dirty="0"/>
              <a:t>– átruházási szerződés szerinti érték;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hu-HU" sz="3200" dirty="0"/>
              <a:t>– csereszerződés szerinti érték;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hu-HU" sz="3200" dirty="0"/>
              <a:t>– örökléssel vagy ajándékozással szerzett ingatlan: illeték    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hu-HU" sz="3200" dirty="0"/>
              <a:t>   kiszabás alapját képező érték (ha nem történt illeték-kiszabás: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hu-HU" sz="3200" dirty="0"/>
              <a:t>	 = hagyatéki leltárban feltüntetett érték;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hu-HU" sz="3200" dirty="0"/>
              <a:t>	 = ajándékozás esetén: bevétel 75%-a;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hu-HU" sz="3200" dirty="0"/>
              <a:t>– bevétel 75%-a, de ez esetben más költség nem vonható le!</a:t>
            </a:r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1548918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Költségek elszámolásánál figyelni kell: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812674"/>
            <a:ext cx="11363325" cy="4412921"/>
          </a:xfrm>
        </p:spPr>
        <p:txBody>
          <a:bodyPr>
            <a:noAutofit/>
          </a:bodyPr>
          <a:lstStyle/>
          <a:p>
            <a:pPr algn="just"/>
            <a:r>
              <a:rPr lang="hu-HU" sz="4000" dirty="0"/>
              <a:t>– csak a ténylegesen felhasznált anyagokkal, eszközökkel kapcsolatos kiadásokat vonhatjuk le a bevételből (bizonylatok alapján!</a:t>
            </a:r>
            <a:r>
              <a:rPr lang="hu-HU" sz="4000" dirty="0">
                <a:sym typeface="Wingdings" panose="05000000000000000000" pitchFamily="2" charset="2"/>
              </a:rPr>
              <a:t>)</a:t>
            </a:r>
            <a:endParaRPr lang="hu-HU" sz="4000" dirty="0"/>
          </a:p>
          <a:p>
            <a:pPr algn="just"/>
            <a:r>
              <a:rPr lang="hu-HU" sz="4000" dirty="0"/>
              <a:t>– saját munka értéke nem számolható el,</a:t>
            </a:r>
          </a:p>
          <a:p>
            <a:pPr algn="just"/>
            <a:r>
              <a:rPr lang="hu-HU" sz="4000" dirty="0"/>
              <a:t>– magáncélú kiadás nem elszámolható (pl. étkezés),</a:t>
            </a:r>
          </a:p>
          <a:p>
            <a:pPr algn="just"/>
            <a:r>
              <a:rPr lang="hu-HU" sz="4000" dirty="0"/>
              <a:t>– más tevékenységhez is használt eszközöket ne számoljuk el</a:t>
            </a:r>
          </a:p>
          <a:p>
            <a:pPr algn="just"/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549080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Összegzés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6" y="1962150"/>
            <a:ext cx="11287124" cy="4263445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Adózni kell! De nem mindegy, mennyit!</a:t>
            </a:r>
          </a:p>
          <a:p>
            <a:pPr algn="just"/>
            <a:r>
              <a:rPr lang="hu-HU" sz="4000" dirty="0"/>
              <a:t>előzetes adótervezés				optimális adózás</a:t>
            </a:r>
          </a:p>
          <a:p>
            <a:pPr algn="just"/>
            <a:r>
              <a:rPr lang="hu-HU" sz="4000" dirty="0"/>
              <a:t>megbízható szakemberek			jogi biztonság</a:t>
            </a:r>
          </a:p>
          <a:p>
            <a:pPr algn="just"/>
            <a:endParaRPr lang="hu-HU" sz="1000" dirty="0"/>
          </a:p>
          <a:p>
            <a:pPr algn="ctr"/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Biztonságos háttérrel marad idő a jövedelem-szerző tevékenységre és a nyugodt alvásra! </a:t>
            </a:r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hu-HU" sz="4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6334125" y="2970404"/>
            <a:ext cx="1009650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3B7DD9B4-67E4-4982-8C72-2C6148C423FB}"/>
              </a:ext>
            </a:extLst>
          </p:cNvPr>
          <p:cNvSpPr/>
          <p:nvPr/>
        </p:nvSpPr>
        <p:spPr>
          <a:xfrm>
            <a:off x="6334125" y="3684297"/>
            <a:ext cx="1009650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740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és hosszútávú lakáskiadás</a:t>
            </a:r>
            <a:b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közötti főbb különbségek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27070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97280" y="4453127"/>
            <a:ext cx="10058400" cy="1728597"/>
          </a:xfrm>
        </p:spPr>
        <p:txBody>
          <a:bodyPr>
            <a:normAutofit/>
          </a:bodyPr>
          <a:lstStyle/>
          <a:p>
            <a:pPr algn="r"/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305948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59274" y="2115347"/>
            <a:ext cx="2966793" cy="3818728"/>
          </a:xfrm>
        </p:spPr>
        <p:txBody>
          <a:bodyPr>
            <a:noAutofit/>
          </a:bodyPr>
          <a:lstStyle/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Időtartam: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Szerződés: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Rezsi: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Adószám: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Pénztárgép:</a:t>
            </a: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DEAF7A44-9014-4F7B-BD1D-A273AD7D803F}"/>
              </a:ext>
            </a:extLst>
          </p:cNvPr>
          <p:cNvSpPr txBox="1">
            <a:spLocks/>
          </p:cNvSpPr>
          <p:nvPr/>
        </p:nvSpPr>
        <p:spPr>
          <a:xfrm>
            <a:off x="3526067" y="2115347"/>
            <a:ext cx="3905250" cy="381872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500" b="1" dirty="0"/>
              <a:t>Néhány nap/hó</a:t>
            </a:r>
          </a:p>
          <a:p>
            <a:r>
              <a:rPr lang="hu-HU" sz="4500" b="1" dirty="0"/>
              <a:t>Nincs</a:t>
            </a:r>
          </a:p>
          <a:p>
            <a:r>
              <a:rPr lang="hu-HU" sz="4500" b="1" dirty="0"/>
              <a:t>Kiadó fizeti</a:t>
            </a:r>
          </a:p>
          <a:p>
            <a:r>
              <a:rPr lang="hu-HU" sz="4500" b="1" dirty="0"/>
              <a:t>Kell</a:t>
            </a:r>
          </a:p>
          <a:p>
            <a:r>
              <a:rPr lang="hu-HU" sz="4500" b="1" dirty="0"/>
              <a:t>Kell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84E0AA58-F941-4665-B378-76010AF78761}"/>
              </a:ext>
            </a:extLst>
          </p:cNvPr>
          <p:cNvSpPr txBox="1">
            <a:spLocks/>
          </p:cNvSpPr>
          <p:nvPr/>
        </p:nvSpPr>
        <p:spPr>
          <a:xfrm>
            <a:off x="7431317" y="2115347"/>
            <a:ext cx="4035556" cy="381872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500" b="1" dirty="0"/>
              <a:t>Több hó/év</a:t>
            </a:r>
          </a:p>
          <a:p>
            <a:r>
              <a:rPr lang="hu-HU" sz="4500" b="1" dirty="0"/>
              <a:t>Van</a:t>
            </a:r>
          </a:p>
          <a:p>
            <a:r>
              <a:rPr lang="hu-HU" sz="4500" b="1" dirty="0"/>
              <a:t>Bérlő fizeti</a:t>
            </a:r>
          </a:p>
          <a:p>
            <a:r>
              <a:rPr lang="hu-HU" sz="4500" b="1" dirty="0"/>
              <a:t>Nem mindig kell</a:t>
            </a:r>
          </a:p>
          <a:p>
            <a:r>
              <a:rPr lang="hu-HU" sz="4500" b="1" dirty="0"/>
              <a:t>Nem kell</a:t>
            </a:r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7417EFB4-14BE-496F-BA98-590104BC0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5655" y="281560"/>
            <a:ext cx="7837170" cy="1450757"/>
          </a:xfrm>
        </p:spPr>
        <p:txBody>
          <a:bodyPr anchor="ctr"/>
          <a:lstStyle/>
          <a:p>
            <a:pPr algn="just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u-HU" sz="5500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 		    Hosszútáv</a:t>
            </a:r>
            <a:endParaRPr lang="hu-HU" sz="5500" dirty="0">
              <a:solidFill>
                <a:srgbClr val="1EB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305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6024" y="281560"/>
            <a:ext cx="7583863" cy="1450757"/>
          </a:xfrm>
        </p:spPr>
        <p:txBody>
          <a:bodyPr anchor="ctr"/>
          <a:lstStyle/>
          <a:p>
            <a:pPr algn="just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u-HU" sz="5500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 		    Hosszútáv</a:t>
            </a:r>
            <a:endParaRPr lang="hu-HU" sz="5500" dirty="0">
              <a:solidFill>
                <a:srgbClr val="1EB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12620" y="2120682"/>
            <a:ext cx="2713447" cy="3869398"/>
          </a:xfrm>
        </p:spPr>
        <p:txBody>
          <a:bodyPr>
            <a:noAutofit/>
          </a:bodyPr>
          <a:lstStyle/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Számla: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Engedély: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TEÁOR: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ÖVTJ:</a:t>
            </a:r>
          </a:p>
          <a:p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Áfa:</a:t>
            </a:r>
          </a:p>
          <a:p>
            <a:endParaRPr lang="hu-HU" sz="4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DEAF7A44-9014-4F7B-BD1D-A273AD7D803F}"/>
              </a:ext>
            </a:extLst>
          </p:cNvPr>
          <p:cNvSpPr txBox="1">
            <a:spLocks/>
          </p:cNvSpPr>
          <p:nvPr/>
        </p:nvSpPr>
        <p:spPr>
          <a:xfrm>
            <a:off x="3526067" y="2120682"/>
            <a:ext cx="3905250" cy="386203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500" b="1" dirty="0"/>
              <a:t>Kell</a:t>
            </a:r>
          </a:p>
          <a:p>
            <a:r>
              <a:rPr lang="hu-HU" sz="4500" b="1" dirty="0"/>
              <a:t>Kell</a:t>
            </a:r>
          </a:p>
          <a:p>
            <a:r>
              <a:rPr lang="hu-HU" sz="4500" b="1" dirty="0"/>
              <a:t>55.20.</a:t>
            </a:r>
          </a:p>
          <a:p>
            <a:r>
              <a:rPr lang="hu-HU" sz="4500" b="1" dirty="0"/>
              <a:t>55.20.06.</a:t>
            </a:r>
          </a:p>
          <a:p>
            <a:r>
              <a:rPr lang="hu-HU" sz="4500" b="1" dirty="0"/>
              <a:t>18 %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84E0AA58-F941-4665-B378-76010AF78761}"/>
              </a:ext>
            </a:extLst>
          </p:cNvPr>
          <p:cNvSpPr txBox="1">
            <a:spLocks/>
          </p:cNvSpPr>
          <p:nvPr/>
        </p:nvSpPr>
        <p:spPr>
          <a:xfrm>
            <a:off x="7431317" y="2120682"/>
            <a:ext cx="4351108" cy="36905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500" b="1" dirty="0"/>
              <a:t>Nem mindig kell</a:t>
            </a:r>
          </a:p>
          <a:p>
            <a:r>
              <a:rPr lang="hu-HU" sz="4500" b="1" dirty="0"/>
              <a:t>Nem kell</a:t>
            </a:r>
          </a:p>
          <a:p>
            <a:r>
              <a:rPr lang="hu-HU" sz="4500" b="1" dirty="0"/>
              <a:t>68.20.</a:t>
            </a:r>
          </a:p>
          <a:p>
            <a:r>
              <a:rPr lang="hu-HU" sz="4500" b="1" dirty="0"/>
              <a:t>68.20.01-től 08-ig</a:t>
            </a:r>
          </a:p>
          <a:p>
            <a:r>
              <a:rPr lang="hu-HU" sz="4500" b="1" dirty="0"/>
              <a:t>„tárgyi” mentes*</a:t>
            </a:r>
          </a:p>
        </p:txBody>
      </p:sp>
    </p:spTree>
    <p:extLst>
      <p:ext uri="{BB962C8B-B14F-4D97-AF65-F5344CB8AC3E}">
        <p14:creationId xmlns:p14="http://schemas.microsoft.com/office/powerpoint/2010/main" val="90418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2390775"/>
            <a:ext cx="10125075" cy="3705225"/>
          </a:xfrm>
        </p:spPr>
        <p:txBody>
          <a:bodyPr>
            <a:noAutofit/>
          </a:bodyPr>
          <a:lstStyle/>
          <a:p>
            <a:r>
              <a:rPr lang="hu-HU" sz="4500" b="1" dirty="0"/>
              <a:t>1. magánszemélyként:</a:t>
            </a:r>
          </a:p>
          <a:p>
            <a:r>
              <a:rPr lang="hu-HU" sz="4500" dirty="0"/>
              <a:t>   = tételes átalányadózással;</a:t>
            </a:r>
          </a:p>
          <a:p>
            <a:r>
              <a:rPr lang="hu-HU" sz="4500" dirty="0"/>
              <a:t>   = 10%-os költséghányad alkalmazásával;</a:t>
            </a:r>
          </a:p>
          <a:p>
            <a:r>
              <a:rPr lang="hu-HU" sz="4500" dirty="0"/>
              <a:t>   = tételes költségelszámolással;</a:t>
            </a:r>
          </a:p>
        </p:txBody>
      </p:sp>
    </p:spTree>
    <p:extLst>
      <p:ext uri="{BB962C8B-B14F-4D97-AF65-F5344CB8AC3E}">
        <p14:creationId xmlns:p14="http://schemas.microsoft.com/office/powerpoint/2010/main" val="1193923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 adózása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018" y="2228850"/>
            <a:ext cx="9686924" cy="4048125"/>
          </a:xfrm>
        </p:spPr>
        <p:txBody>
          <a:bodyPr>
            <a:noAutofit/>
          </a:bodyPr>
          <a:lstStyle/>
          <a:p>
            <a:r>
              <a:rPr lang="hu-HU" sz="4500" b="1" dirty="0"/>
              <a:t>2-3. egyéni vállalkozóként és </a:t>
            </a:r>
            <a:r>
              <a:rPr lang="hu-HU" sz="4500" b="1" dirty="0" err="1"/>
              <a:t>bt-ként</a:t>
            </a:r>
            <a:r>
              <a:rPr lang="hu-HU" sz="4500" b="1" dirty="0"/>
              <a:t>:</a:t>
            </a:r>
          </a:p>
          <a:p>
            <a:r>
              <a:rPr lang="hu-HU" sz="4500" dirty="0"/>
              <a:t>   = „általános” adózással;</a:t>
            </a:r>
          </a:p>
          <a:p>
            <a:r>
              <a:rPr lang="hu-HU" sz="4500" dirty="0"/>
              <a:t>   = KATA-alanyként;</a:t>
            </a:r>
          </a:p>
          <a:p>
            <a:r>
              <a:rPr lang="hu-HU" sz="4500" b="1" dirty="0"/>
              <a:t>4. Kft-ként:</a:t>
            </a:r>
          </a:p>
          <a:p>
            <a:r>
              <a:rPr lang="hu-HU" sz="4500" dirty="0"/>
              <a:t>   = „általános” adózással;</a:t>
            </a:r>
          </a:p>
        </p:txBody>
      </p:sp>
    </p:spTree>
    <p:extLst>
      <p:ext uri="{BB962C8B-B14F-4D97-AF65-F5344CB8AC3E}">
        <p14:creationId xmlns:p14="http://schemas.microsoft.com/office/powerpoint/2010/main" val="2822545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 (rövid táv)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B7AA5A6F-ADC4-4EDA-98BC-D09958B76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666875"/>
            <a:ext cx="10125075" cy="4610099"/>
          </a:xfrm>
        </p:spPr>
        <p:txBody>
          <a:bodyPr>
            <a:noAutofit/>
          </a:bodyPr>
          <a:lstStyle/>
          <a:p>
            <a:r>
              <a:rPr lang="hu-HU" sz="4500" b="1" dirty="0"/>
              <a:t>1. Tételes átalányadózás:</a:t>
            </a:r>
          </a:p>
          <a:p>
            <a:r>
              <a:rPr lang="hu-HU" sz="4500" dirty="0"/>
              <a:t>   - adó mértéke: 38.400 Ft/szoba/év;</a:t>
            </a:r>
          </a:p>
          <a:p>
            <a:r>
              <a:rPr lang="hu-HU" sz="4500" dirty="0"/>
              <a:t>   - csak 1 lakásban végezhető (jövőre 3!);</a:t>
            </a:r>
          </a:p>
          <a:p>
            <a:r>
              <a:rPr lang="hu-HU" sz="4500" dirty="0"/>
              <a:t>   - ugyanaz a személy: </a:t>
            </a:r>
            <a:r>
              <a:rPr lang="hu-HU" sz="4500" dirty="0" err="1"/>
              <a:t>max</a:t>
            </a:r>
            <a:r>
              <a:rPr lang="hu-HU" sz="4500" dirty="0"/>
              <a:t>. 90 nap/év;</a:t>
            </a:r>
          </a:p>
          <a:p>
            <a:r>
              <a:rPr lang="hu-HU" sz="4500" dirty="0"/>
              <a:t>   - tulajdonos vagy haszonélvező legyen;</a:t>
            </a:r>
          </a:p>
          <a:p>
            <a:r>
              <a:rPr lang="hu-HU" sz="4500" dirty="0"/>
              <a:t>   - magánszemélyként végezze;</a:t>
            </a:r>
          </a:p>
          <a:p>
            <a:endParaRPr lang="hu-HU" sz="4500" dirty="0"/>
          </a:p>
        </p:txBody>
      </p:sp>
    </p:spTree>
    <p:extLst>
      <p:ext uri="{BB962C8B-B14F-4D97-AF65-F5344CB8AC3E}">
        <p14:creationId xmlns:p14="http://schemas.microsoft.com/office/powerpoint/2010/main" val="18839739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606</TotalTime>
  <Words>1498</Words>
  <Application>Microsoft Office PowerPoint</Application>
  <PresentationFormat>Szélesvásznú</PresentationFormat>
  <Paragraphs>260</Paragraphs>
  <Slides>40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40</vt:i4>
      </vt:variant>
    </vt:vector>
  </HeadingPairs>
  <TitlesOfParts>
    <vt:vector size="44" baseType="lpstr">
      <vt:lpstr>Calibri</vt:lpstr>
      <vt:lpstr>Calibri Light</vt:lpstr>
      <vt:lpstr>Wingdings</vt:lpstr>
      <vt:lpstr>Retrospektív</vt:lpstr>
      <vt:lpstr>Az ingatlanhasznosítás adózása</vt:lpstr>
      <vt:lpstr>Ingatlan hasznosításának főbb módjai:</vt:lpstr>
      <vt:lpstr>Közös jellemzők:</vt:lpstr>
      <vt:lpstr>Rövidtávú és hosszútávú lakáskiadás  közötti főbb különbségek</vt:lpstr>
      <vt:lpstr>  Rövidtáv       Hosszútáv</vt:lpstr>
      <vt:lpstr>  Rövidtáv       Hosszútáv</vt:lpstr>
      <vt:lpstr>Rövidtávú lakáskiadás adózása</vt:lpstr>
      <vt:lpstr>Rövidtávú lakáskiadás adózása</vt:lpstr>
      <vt:lpstr>Magánszemély adózása (rövid táv)</vt:lpstr>
      <vt:lpstr>Magánszemély adózása (rövid táv)</vt:lpstr>
      <vt:lpstr>Magánszemély adózása (rövid táv)</vt:lpstr>
      <vt:lpstr>Magánszemély adózása (rövid táv)</vt:lpstr>
      <vt:lpstr>Magánszemély adózása (rövid táv)</vt:lpstr>
      <vt:lpstr>Magánszemély adózása (rövid táv)</vt:lpstr>
      <vt:lpstr>Egyéni vállalkozó „általános” adózása</vt:lpstr>
      <vt:lpstr>Egyéni vállalkozó és bt „KATA”-adózása</vt:lpstr>
      <vt:lpstr>Bt és kft „általános” adózása</vt:lpstr>
      <vt:lpstr>Példa: 1 mFt bevétel, 30% ktg, 1 szoba, AAM</vt:lpstr>
      <vt:lpstr>Példa: 8 mFt bevétel, 30% ktg, 1 szoba, AAM</vt:lpstr>
      <vt:lpstr>Hosszútávú lakáskiadás adózása</vt:lpstr>
      <vt:lpstr>Eltérés a rövid távú adózáshoz képest:</vt:lpstr>
      <vt:lpstr>Ingatlan adás-vétel főbb adózási szabályai</vt:lpstr>
      <vt:lpstr>Ingatlan adás-vétel</vt:lpstr>
      <vt:lpstr>Ingatlan adás-vétel</vt:lpstr>
      <vt:lpstr>Tevékenység végzésének formái</vt:lpstr>
      <vt:lpstr>Gazdasági tevékenység fogalma</vt:lpstr>
      <vt:lpstr>Ingatlan adás-vétel adózása</vt:lpstr>
      <vt:lpstr>Vagyonszerzési illeték</vt:lpstr>
      <vt:lpstr>Ingatlanforgalmazók illetéke</vt:lpstr>
      <vt:lpstr>Általános forgalmi adó</vt:lpstr>
      <vt:lpstr>Magánszemélyként SZERZETT ingatlan</vt:lpstr>
      <vt:lpstr>Magánszemélyként ÉRTÉKESÍTETT ingatlan</vt:lpstr>
      <vt:lpstr>Magánszemély adózása</vt:lpstr>
      <vt:lpstr>Magánszemély adózása</vt:lpstr>
      <vt:lpstr>Magánszemély BEVÉTELE</vt:lpstr>
      <vt:lpstr>Bevételből levonható tételek</vt:lpstr>
      <vt:lpstr>Megszerzésre fordított érték</vt:lpstr>
      <vt:lpstr>Költségek elszámolásánál figyelni kell:</vt:lpstr>
      <vt:lpstr>Összegzés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Airbnb térhódítása Magyarországon</dc:title>
  <dc:creator>Áron</dc:creator>
  <cp:lastModifiedBy>Valéria Kis-Vén</cp:lastModifiedBy>
  <cp:revision>90</cp:revision>
  <dcterms:created xsi:type="dcterms:W3CDTF">2017-01-29T09:14:25Z</dcterms:created>
  <dcterms:modified xsi:type="dcterms:W3CDTF">2017-11-22T10:27:13Z</dcterms:modified>
</cp:coreProperties>
</file>