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256" r:id="rId2"/>
    <p:sldId id="267" r:id="rId3"/>
    <p:sldId id="265" r:id="rId4"/>
    <p:sldId id="269" r:id="rId5"/>
    <p:sldId id="272" r:id="rId6"/>
    <p:sldId id="275" r:id="rId7"/>
    <p:sldId id="278" r:id="rId8"/>
    <p:sldId id="281" r:id="rId9"/>
    <p:sldId id="311" r:id="rId10"/>
    <p:sldId id="289" r:id="rId11"/>
    <p:sldId id="293" r:id="rId12"/>
    <p:sldId id="291" r:id="rId13"/>
    <p:sldId id="295" r:id="rId14"/>
    <p:sldId id="297" r:id="rId15"/>
    <p:sldId id="299" r:id="rId16"/>
    <p:sldId id="301" r:id="rId17"/>
    <p:sldId id="312" r:id="rId18"/>
    <p:sldId id="302" r:id="rId19"/>
    <p:sldId id="303" r:id="rId20"/>
    <p:sldId id="304" r:id="rId21"/>
    <p:sldId id="305" r:id="rId22"/>
    <p:sldId id="306" r:id="rId23"/>
    <p:sldId id="307" r:id="rId24"/>
    <p:sldId id="310" r:id="rId25"/>
    <p:sldId id="276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2063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64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65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73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83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721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09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5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04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68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973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380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Ingatlanok adózása röviden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pPr algn="r"/>
            <a:r>
              <a:rPr lang="hu-HU" sz="3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5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 Valéria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i="1" dirty="0"/>
              <a:t>közgazdász, okl. forgalmiadó szakértő,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i="1" dirty="0"/>
              <a:t>adótanácsadó, mérlegképes könyvelő, 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i="1" dirty="0"/>
              <a:t>TB ügyintéző, angol nyelvtanár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ADHATO Könyvelő és Adótanácsadó Kft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98284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Hosszútávú lakáskiadás adózása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0" y="1990725"/>
            <a:ext cx="10125075" cy="4191000"/>
          </a:xfrm>
        </p:spPr>
        <p:txBody>
          <a:bodyPr>
            <a:noAutofit/>
          </a:bodyPr>
          <a:lstStyle/>
          <a:p>
            <a:r>
              <a:rPr lang="hu-HU" sz="4500" b="1" dirty="0"/>
              <a:t>1. magánszemélyként:</a:t>
            </a:r>
          </a:p>
          <a:p>
            <a:r>
              <a:rPr lang="hu-HU" sz="4500" dirty="0"/>
              <a:t>   = 10%-os költséghányad alkalmazásával;</a:t>
            </a:r>
          </a:p>
          <a:p>
            <a:r>
              <a:rPr lang="hu-HU" sz="4500" dirty="0"/>
              <a:t>   = tételes költségelszámolással;</a:t>
            </a:r>
          </a:p>
          <a:p>
            <a:r>
              <a:rPr lang="hu-HU" sz="4500" b="1" dirty="0"/>
              <a:t>2. egyéni vállalkozóként, cégként (bt, kft):</a:t>
            </a:r>
          </a:p>
          <a:p>
            <a:r>
              <a:rPr lang="hu-HU" sz="4500" dirty="0"/>
              <a:t>   = „általános” adózással;</a:t>
            </a:r>
          </a:p>
        </p:txBody>
      </p:sp>
    </p:spTree>
    <p:extLst>
      <p:ext uri="{BB962C8B-B14F-4D97-AF65-F5344CB8AC3E}">
        <p14:creationId xmlns:p14="http://schemas.microsoft.com/office/powerpoint/2010/main" val="1536786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 adás-vétel főbb adózási szabályai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75954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 adás-vétel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0" y="1737360"/>
            <a:ext cx="10668000" cy="4596765"/>
          </a:xfrm>
        </p:spPr>
        <p:txBody>
          <a:bodyPr>
            <a:noAutofit/>
          </a:bodyPr>
          <a:lstStyle/>
          <a:p>
            <a:r>
              <a:rPr lang="hu-HU" sz="4500" b="1" dirty="0"/>
              <a:t>Ingatlan fogalma </a:t>
            </a:r>
            <a:r>
              <a:rPr lang="hu-HU" sz="4800" b="1" dirty="0"/>
              <a:t>(TAO tv.= Szja tv.)</a:t>
            </a:r>
            <a:r>
              <a:rPr lang="hu-HU" sz="4800" dirty="0"/>
              <a:t>:</a:t>
            </a:r>
            <a:r>
              <a:rPr lang="hu-HU" sz="4800" i="1" u="sng" dirty="0"/>
              <a:t> </a:t>
            </a:r>
          </a:p>
          <a:p>
            <a:pPr algn="just"/>
            <a:r>
              <a:rPr lang="hu-HU" sz="4500" i="1" dirty="0"/>
              <a:t>a föld és a földdel alkotórészi kapcsolatban álló minden dolog</a:t>
            </a:r>
          </a:p>
          <a:p>
            <a:pPr algn="just"/>
            <a:endParaRPr lang="hu-HU" i="1" dirty="0"/>
          </a:p>
          <a:p>
            <a:r>
              <a:rPr lang="hu-HU" sz="4500" dirty="0"/>
              <a:t>Tehát nem csak épület! (lakás/ház)</a:t>
            </a:r>
          </a:p>
          <a:p>
            <a:r>
              <a:rPr lang="hu-HU" sz="4500" dirty="0"/>
              <a:t>=&gt;ide tartozik: termőföld, telek, építmény is!</a:t>
            </a:r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348511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Tevékenység végzésének formái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370" y="1737360"/>
            <a:ext cx="10142220" cy="4587240"/>
          </a:xfrm>
        </p:spPr>
        <p:txBody>
          <a:bodyPr>
            <a:noAutofit/>
          </a:bodyPr>
          <a:lstStyle/>
          <a:p>
            <a:r>
              <a:rPr lang="hu-HU" sz="4500" b="1" dirty="0"/>
              <a:t>1. magánszemélyként:</a:t>
            </a:r>
          </a:p>
          <a:p>
            <a:r>
              <a:rPr lang="hu-HU" sz="4500" dirty="0"/>
              <a:t>   = </a:t>
            </a:r>
            <a:r>
              <a:rPr lang="hu-HU" sz="4500" u="sng" dirty="0"/>
              <a:t>nem végezhető </a:t>
            </a:r>
            <a:r>
              <a:rPr lang="hu-HU" sz="4500" dirty="0"/>
              <a:t>üzletszerűen!</a:t>
            </a:r>
          </a:p>
          <a:p>
            <a:r>
              <a:rPr lang="hu-HU" sz="4500" b="1" dirty="0"/>
              <a:t>2. egyéni vállalkozóként, cégként (bt, kft):</a:t>
            </a:r>
          </a:p>
          <a:p>
            <a:r>
              <a:rPr lang="hu-HU" sz="4500" dirty="0"/>
              <a:t>   = „általános” adózással;</a:t>
            </a:r>
          </a:p>
          <a:p>
            <a:r>
              <a:rPr lang="hu-HU" sz="4500" dirty="0"/>
              <a:t>   =  egyéni vállalkozó és betéti társaság:</a:t>
            </a:r>
          </a:p>
          <a:p>
            <a:r>
              <a:rPr lang="hu-HU" sz="4500" dirty="0"/>
              <a:t>       KATA-</a:t>
            </a:r>
            <a:r>
              <a:rPr lang="hu-HU" sz="4500" dirty="0" err="1"/>
              <a:t>val</a:t>
            </a:r>
            <a:r>
              <a:rPr lang="hu-HU" sz="4500" dirty="0"/>
              <a:t> is (általában nem  optimális!)</a:t>
            </a:r>
          </a:p>
        </p:txBody>
      </p:sp>
    </p:spTree>
    <p:extLst>
      <p:ext uri="{BB962C8B-B14F-4D97-AF65-F5344CB8AC3E}">
        <p14:creationId xmlns:p14="http://schemas.microsoft.com/office/powerpoint/2010/main" val="1838398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 adás-vétel adózása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4426" y="1737360"/>
            <a:ext cx="10648949" cy="4533901"/>
          </a:xfrm>
        </p:spPr>
        <p:txBody>
          <a:bodyPr>
            <a:noAutofit/>
          </a:bodyPr>
          <a:lstStyle/>
          <a:p>
            <a:r>
              <a:rPr lang="hu-HU" sz="4500" b="1" dirty="0"/>
              <a:t>Egyéni vállalkozás/cég (ált. adózás):</a:t>
            </a:r>
          </a:p>
          <a:p>
            <a:r>
              <a:rPr lang="hu-HU" sz="4500" dirty="0"/>
              <a:t>- iparűzési adó (</a:t>
            </a:r>
            <a:r>
              <a:rPr lang="hu-HU" sz="4500" dirty="0" err="1"/>
              <a:t>max</a:t>
            </a:r>
            <a:r>
              <a:rPr lang="hu-HU" sz="4500" dirty="0"/>
              <a:t>. bevétel 2%-a);</a:t>
            </a:r>
          </a:p>
          <a:p>
            <a:r>
              <a:rPr lang="hu-HU" sz="4500" dirty="0"/>
              <a:t>- társasági adó vagy </a:t>
            </a:r>
            <a:r>
              <a:rPr lang="hu-HU" sz="4500" dirty="0" err="1"/>
              <a:t>váll.szja</a:t>
            </a:r>
            <a:r>
              <a:rPr lang="hu-HU" sz="4500" dirty="0"/>
              <a:t>: nyereség 9%-a;*</a:t>
            </a:r>
          </a:p>
          <a:p>
            <a:r>
              <a:rPr lang="hu-HU" sz="4500" dirty="0"/>
              <a:t>- osztalék adói (</a:t>
            </a:r>
            <a:r>
              <a:rPr lang="hu-HU" sz="4500" dirty="0" err="1"/>
              <a:t>ev</a:t>
            </a:r>
            <a:r>
              <a:rPr lang="hu-HU" sz="4500" dirty="0"/>
              <a:t>: kötelező, cég: választhat):</a:t>
            </a:r>
          </a:p>
          <a:p>
            <a:r>
              <a:rPr lang="hu-HU" sz="4500" dirty="0"/>
              <a:t>   = személyi jövedelemadó (15%);</a:t>
            </a:r>
          </a:p>
          <a:p>
            <a:r>
              <a:rPr lang="hu-HU" sz="4500" dirty="0"/>
              <a:t>   = EHO (14%) – </a:t>
            </a:r>
            <a:r>
              <a:rPr lang="hu-HU" sz="4500" dirty="0" err="1"/>
              <a:t>max</a:t>
            </a:r>
            <a:r>
              <a:rPr lang="hu-HU" sz="4500" dirty="0"/>
              <a:t>. 450 </a:t>
            </a:r>
            <a:r>
              <a:rPr lang="hu-HU" sz="4500" dirty="0" err="1"/>
              <a:t>eFt</a:t>
            </a:r>
            <a:r>
              <a:rPr lang="hu-HU" sz="4500" dirty="0"/>
              <a:t>/év*.</a:t>
            </a:r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529518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Vagyonszerzési illeték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985010"/>
            <a:ext cx="11410950" cy="4044315"/>
          </a:xfrm>
        </p:spPr>
        <p:txBody>
          <a:bodyPr>
            <a:noAutofit/>
          </a:bodyPr>
          <a:lstStyle/>
          <a:p>
            <a:r>
              <a:rPr lang="hu-HU" sz="4000" dirty="0"/>
              <a:t>– az ingatlant </a:t>
            </a:r>
            <a:r>
              <a:rPr lang="hu-HU" sz="4000" b="1" dirty="0"/>
              <a:t>szerző fél köteles</a:t>
            </a:r>
            <a:r>
              <a:rPr lang="hu-HU" sz="4000" dirty="0"/>
              <a:t> fizetni;</a:t>
            </a:r>
          </a:p>
          <a:p>
            <a:r>
              <a:rPr lang="hu-HU" sz="4000" dirty="0"/>
              <a:t>– alapja: szerzett ingatlan </a:t>
            </a:r>
            <a:r>
              <a:rPr lang="hu-HU" sz="4000" b="1" dirty="0"/>
              <a:t>forgalmi értéke</a:t>
            </a:r>
            <a:r>
              <a:rPr lang="hu-HU" sz="4000" dirty="0"/>
              <a:t>; (</a:t>
            </a:r>
          </a:p>
          <a:p>
            <a:r>
              <a:rPr lang="hu-HU" sz="4000" dirty="0"/>
              <a:t>– mértéke lakás esetén: 1 Mrd Ft-ig 4%, ill. az 1Mrd Ft-ot meghaladó rész 2%-a, de maximum 200 millió Ft;</a:t>
            </a:r>
          </a:p>
          <a:p>
            <a:r>
              <a:rPr lang="hu-HU" sz="4000" dirty="0"/>
              <a:t>– mértéke 2%, ha a vevő vállalkozó vállalja, hogy az ingatlant 2 éven belül </a:t>
            </a:r>
            <a:r>
              <a:rPr lang="hu-HU" sz="4000" dirty="0" err="1"/>
              <a:t>továbbértékesíti</a:t>
            </a:r>
            <a:r>
              <a:rPr lang="hu-HU" sz="4000" dirty="0"/>
              <a:t>;</a:t>
            </a:r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3484508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Általános forgalmi adó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425" y="2000250"/>
            <a:ext cx="11296650" cy="4410074"/>
          </a:xfrm>
        </p:spPr>
        <p:txBody>
          <a:bodyPr>
            <a:noAutofit/>
          </a:bodyPr>
          <a:lstStyle/>
          <a:p>
            <a:r>
              <a:rPr lang="hu-HU" sz="4000" dirty="0"/>
              <a:t>– </a:t>
            </a:r>
            <a:r>
              <a:rPr lang="hu-HU" sz="4000" b="1" i="1" u="sng" dirty="0"/>
              <a:t>új</a:t>
            </a:r>
            <a:r>
              <a:rPr lang="hu-HU" sz="4000" b="1" i="1" dirty="0"/>
              <a:t> ingatlan és </a:t>
            </a:r>
            <a:r>
              <a:rPr lang="hu-HU" sz="4000" b="1" i="1" u="sng" dirty="0"/>
              <a:t>építési telek</a:t>
            </a:r>
            <a:r>
              <a:rPr lang="hu-HU" sz="4000" u="sng" dirty="0"/>
              <a:t> </a:t>
            </a:r>
            <a:r>
              <a:rPr lang="hu-HU" sz="4000" dirty="0"/>
              <a:t>értékesítése: 27% áfa</a:t>
            </a:r>
          </a:p>
          <a:p>
            <a:r>
              <a:rPr lang="hu-HU" sz="4000" dirty="0"/>
              <a:t>   (5%: új ingatlan generálkivitelezés 150 nm/300 nm);</a:t>
            </a:r>
            <a:endParaRPr lang="hu-HU" sz="3800" dirty="0"/>
          </a:p>
          <a:p>
            <a:endParaRPr lang="hu-HU" dirty="0"/>
          </a:p>
          <a:p>
            <a:r>
              <a:rPr lang="hu-HU" sz="4000" dirty="0"/>
              <a:t>– </a:t>
            </a:r>
            <a:r>
              <a:rPr lang="hu-HU" sz="4000" b="1" i="1" u="sng" dirty="0"/>
              <a:t>használt</a:t>
            </a:r>
            <a:r>
              <a:rPr lang="hu-HU" sz="4000" b="1" i="1" dirty="0"/>
              <a:t> ingatlan és építési teleknek nem minősülő</a:t>
            </a:r>
          </a:p>
          <a:p>
            <a:r>
              <a:rPr lang="hu-HU" sz="4000" b="1" i="1" dirty="0"/>
              <a:t>   beépítetlen ingatlan értékesítése: </a:t>
            </a:r>
            <a:r>
              <a:rPr lang="hu-HU" sz="4000" dirty="0"/>
              <a:t>„tárgyi mentes”</a:t>
            </a:r>
          </a:p>
          <a:p>
            <a:r>
              <a:rPr lang="hu-HU" sz="4000" dirty="0"/>
              <a:t>   (de adókötelessé tehető! – 5 évre!)</a:t>
            </a:r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2078130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Gazdasági tevékenység fogalma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050" y="2050832"/>
            <a:ext cx="10096500" cy="4140418"/>
          </a:xfrm>
        </p:spPr>
        <p:txBody>
          <a:bodyPr>
            <a:noAutofit/>
          </a:bodyPr>
          <a:lstStyle/>
          <a:p>
            <a:pPr algn="just"/>
            <a:r>
              <a:rPr lang="hu-HU" sz="4800" dirty="0"/>
              <a:t>Valamely tevékenység </a:t>
            </a:r>
            <a:r>
              <a:rPr lang="hu-HU" sz="4800" b="1" i="1" dirty="0"/>
              <a:t>üzletszerű</a:t>
            </a:r>
            <a:r>
              <a:rPr lang="hu-HU" sz="4800" dirty="0"/>
              <a:t>, illetőleg </a:t>
            </a:r>
            <a:r>
              <a:rPr lang="hu-HU" sz="4800" b="1" i="1" dirty="0"/>
              <a:t>tartós vagy rendszeres </a:t>
            </a:r>
            <a:r>
              <a:rPr lang="hu-HU" sz="4800" dirty="0"/>
              <a:t>jelleggel történő folytatása, amennyiben az </a:t>
            </a:r>
            <a:r>
              <a:rPr lang="hu-HU" sz="4800" b="1" i="1" dirty="0"/>
              <a:t>ellenérték elérésére irányul</a:t>
            </a:r>
            <a:r>
              <a:rPr lang="hu-HU" sz="4800" dirty="0"/>
              <a:t>, vagy </a:t>
            </a:r>
            <a:r>
              <a:rPr lang="hu-HU" sz="4800" b="1" i="1" dirty="0"/>
              <a:t>azt eredményezi</a:t>
            </a:r>
            <a:r>
              <a:rPr lang="hu-HU" sz="4800" dirty="0"/>
              <a:t>, és annak végzése </a:t>
            </a:r>
            <a:r>
              <a:rPr lang="hu-HU" sz="4800" b="1" i="1" dirty="0"/>
              <a:t>független formában </a:t>
            </a:r>
            <a:r>
              <a:rPr lang="hu-HU" sz="4800" dirty="0"/>
              <a:t>történik.</a:t>
            </a:r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36523561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Magánszemélyként SZERZETT ingatlan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649" y="1962150"/>
            <a:ext cx="10696575" cy="4448174"/>
          </a:xfrm>
        </p:spPr>
        <p:txBody>
          <a:bodyPr>
            <a:noAutofit/>
          </a:bodyPr>
          <a:lstStyle/>
          <a:p>
            <a:pPr algn="ctr"/>
            <a:r>
              <a:rPr lang="hu-HU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Megszerzés dátuma fontos! </a:t>
            </a:r>
          </a:p>
          <a:p>
            <a:r>
              <a:rPr lang="hu-HU" sz="4200" b="1" u="sng" dirty="0"/>
              <a:t>1. vásárlás/ajándékozás esetén: </a:t>
            </a:r>
            <a:r>
              <a:rPr lang="hu-HU" sz="4200" dirty="0"/>
              <a:t>érvényes szerződés földhivatalhoz történő benyújtásának napja!</a:t>
            </a:r>
          </a:p>
          <a:p>
            <a:endParaRPr lang="hu-HU" sz="1000" dirty="0"/>
          </a:p>
          <a:p>
            <a:r>
              <a:rPr lang="hu-HU" sz="4200" b="1" u="sng" dirty="0"/>
              <a:t>2. öröklés esetén: </a:t>
            </a:r>
            <a:r>
              <a:rPr lang="hu-HU" sz="4200" dirty="0"/>
              <a:t>az a nap, amelyen az örökség megnyílik (az örökhagyó halálának a napja)</a:t>
            </a:r>
          </a:p>
          <a:p>
            <a:endParaRPr lang="hu-HU" sz="3800" dirty="0"/>
          </a:p>
          <a:p>
            <a:endParaRPr lang="hu-HU" dirty="0"/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1200764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Magánszemélyként ÉRTÉKESÍTETT ingatlan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25" y="2400300"/>
            <a:ext cx="11534775" cy="3705225"/>
          </a:xfrm>
        </p:spPr>
        <p:txBody>
          <a:bodyPr>
            <a:noAutofit/>
          </a:bodyPr>
          <a:lstStyle/>
          <a:p>
            <a:pPr algn="ctr"/>
            <a:r>
              <a:rPr lang="hu-HU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Értékesítés (jövedelemszerzés) dátuma fontos! </a:t>
            </a:r>
          </a:p>
          <a:p>
            <a:pPr lvl="1"/>
            <a:endParaRPr lang="hu-HU" sz="4500" dirty="0"/>
          </a:p>
          <a:p>
            <a:pPr marL="201168" lvl="1" indent="0">
              <a:buNone/>
            </a:pPr>
            <a:endParaRPr lang="hu-HU" sz="4500" dirty="0"/>
          </a:p>
          <a:p>
            <a:pPr marL="201168" lvl="1" indent="0" algn="ctr">
              <a:buNone/>
            </a:pPr>
            <a:r>
              <a:rPr lang="hu-HU" sz="4500" dirty="0"/>
              <a:t>Az érvényes szerződés földhivatalhoz történő benyújtásának napja!</a:t>
            </a:r>
          </a:p>
          <a:p>
            <a:endParaRPr lang="hu-HU" sz="4500" dirty="0"/>
          </a:p>
          <a:p>
            <a:endParaRPr lang="hu-HU" dirty="0"/>
          </a:p>
          <a:p>
            <a:endParaRPr lang="hu-HU" sz="4500" dirty="0"/>
          </a:p>
        </p:txBody>
      </p:sp>
      <p:sp>
        <p:nvSpPr>
          <p:cNvPr id="3" name="Nyíl: lefelé mutató 2">
            <a:extLst>
              <a:ext uri="{FF2B5EF4-FFF2-40B4-BE49-F238E27FC236}">
                <a16:creationId xmlns:a16="http://schemas.microsoft.com/office/drawing/2014/main" id="{C692422E-035F-4256-823F-516070153008}"/>
              </a:ext>
            </a:extLst>
          </p:cNvPr>
          <p:cNvSpPr/>
          <p:nvPr/>
        </p:nvSpPr>
        <p:spPr>
          <a:xfrm>
            <a:off x="5714999" y="3457575"/>
            <a:ext cx="809625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5361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 hasznosításának főbb módjai: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457574" y="2105024"/>
            <a:ext cx="7698105" cy="4082833"/>
          </a:xfrm>
        </p:spPr>
        <p:txBody>
          <a:bodyPr>
            <a:normAutofit/>
          </a:bodyPr>
          <a:lstStyle/>
          <a:p>
            <a:r>
              <a:rPr lang="hu-HU" sz="4500" dirty="0"/>
              <a:t>1. Rövidtávú kiadás</a:t>
            </a:r>
          </a:p>
          <a:p>
            <a:endParaRPr lang="hu-HU" sz="4500" dirty="0"/>
          </a:p>
          <a:p>
            <a:r>
              <a:rPr lang="hu-HU" sz="4500" dirty="0"/>
              <a:t>2. Hosszútávú bérbeadás</a:t>
            </a:r>
          </a:p>
          <a:p>
            <a:endParaRPr lang="hu-HU" sz="4500" dirty="0"/>
          </a:p>
          <a:p>
            <a:r>
              <a:rPr lang="hu-HU" sz="4500" dirty="0"/>
              <a:t>3. Adás-vétel</a:t>
            </a:r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22364425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 adózása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936" y="1737360"/>
            <a:ext cx="11668125" cy="4701540"/>
          </a:xfrm>
        </p:spPr>
        <p:txBody>
          <a:bodyPr>
            <a:noAutofit/>
          </a:bodyPr>
          <a:lstStyle/>
          <a:p>
            <a:pPr algn="ctr"/>
            <a:r>
              <a:rPr lang="hu-HU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BEVÉTEL – KÖLTSÉG = </a:t>
            </a:r>
            <a:r>
              <a:rPr lang="hu-HU" sz="4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SZÁMÍTOTT ÖSSZEG</a:t>
            </a:r>
          </a:p>
          <a:p>
            <a:endParaRPr lang="hu-HU" sz="1000" dirty="0"/>
          </a:p>
          <a:p>
            <a:pPr algn="ctr"/>
            <a:r>
              <a:rPr lang="hu-HU" sz="4400" dirty="0"/>
              <a:t>BEVÉTEL ≥ KÖLTSÉG </a:t>
            </a:r>
          </a:p>
          <a:p>
            <a:pPr algn="ctr"/>
            <a:endParaRPr lang="hu-HU" sz="1000" dirty="0"/>
          </a:p>
          <a:p>
            <a:r>
              <a:rPr lang="hu-HU" sz="4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JÖVEDELEM</a:t>
            </a:r>
            <a:r>
              <a:rPr lang="hu-HU" sz="4200" dirty="0"/>
              <a:t> = SZÁMÍTOTT ÖSSZEG BIZONYOS RÉSZE</a:t>
            </a:r>
          </a:p>
          <a:p>
            <a:endParaRPr lang="hu-HU" sz="1000" dirty="0"/>
          </a:p>
          <a:p>
            <a:pPr algn="ctr"/>
            <a:r>
              <a:rPr lang="hu-HU" sz="4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</a:t>
            </a:r>
            <a:r>
              <a:rPr lang="hu-HU" sz="4200" dirty="0"/>
              <a:t> = Jövedelem 15%-a</a:t>
            </a:r>
          </a:p>
          <a:p>
            <a:pPr algn="ctr"/>
            <a:r>
              <a:rPr lang="hu-HU" sz="4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Bevallás/befizetés: </a:t>
            </a:r>
            <a:r>
              <a:rPr lang="hu-HU" sz="4200" dirty="0"/>
              <a:t>következő év május 20-ig!</a:t>
            </a:r>
          </a:p>
          <a:p>
            <a:endParaRPr lang="hu-HU" sz="3800" dirty="0"/>
          </a:p>
          <a:p>
            <a:endParaRPr lang="hu-HU" dirty="0"/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41835097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 adózása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62150"/>
            <a:ext cx="11325225" cy="4448174"/>
          </a:xfrm>
        </p:spPr>
        <p:txBody>
          <a:bodyPr>
            <a:noAutofit/>
          </a:bodyPr>
          <a:lstStyle/>
          <a:p>
            <a:endParaRPr lang="hu-HU" sz="3800" dirty="0"/>
          </a:p>
          <a:p>
            <a:endParaRPr lang="hu-HU" dirty="0"/>
          </a:p>
          <a:p>
            <a:endParaRPr lang="hu-HU" sz="4500" dirty="0"/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E6A199F3-F5D5-4E56-A6DF-E3317F87D13C}"/>
              </a:ext>
            </a:extLst>
          </p:cNvPr>
          <p:cNvSpPr txBox="1">
            <a:spLocks/>
          </p:cNvSpPr>
          <p:nvPr/>
        </p:nvSpPr>
        <p:spPr>
          <a:xfrm>
            <a:off x="2274726" y="1925250"/>
            <a:ext cx="8435028" cy="4300186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1168" lvl="1" indent="0">
              <a:buFont typeface="Calibri" pitchFamily="34" charset="0"/>
              <a:buNone/>
            </a:pPr>
            <a:r>
              <a:rPr lang="hu-HU" sz="3000" dirty="0"/>
              <a:t>A szerzés éve 		Jövedelem a számított összeg </a:t>
            </a:r>
          </a:p>
          <a:p>
            <a:r>
              <a:rPr lang="pt-BR" sz="3200" dirty="0"/>
              <a:t>201</a:t>
            </a:r>
            <a:r>
              <a:rPr lang="hu-HU" sz="3200" dirty="0"/>
              <a:t>8</a:t>
            </a:r>
            <a:r>
              <a:rPr lang="pt-BR" sz="3200" dirty="0"/>
              <a:t>. </a:t>
            </a:r>
            <a:r>
              <a:rPr lang="hu-HU" sz="3200" dirty="0"/>
              <a:t>	</a:t>
            </a:r>
            <a:r>
              <a:rPr lang="pt-BR" sz="3200" dirty="0"/>
              <a:t>0. év 	</a:t>
            </a:r>
            <a:r>
              <a:rPr lang="hu-HU" sz="3200" dirty="0"/>
              <a:t>			</a:t>
            </a:r>
            <a:r>
              <a:rPr lang="pt-BR" sz="3200" dirty="0"/>
              <a:t>100%-a 	</a:t>
            </a:r>
          </a:p>
          <a:p>
            <a:r>
              <a:rPr lang="pt-BR" sz="3200" dirty="0"/>
              <a:t>201</a:t>
            </a:r>
            <a:r>
              <a:rPr lang="hu-HU" sz="3200" dirty="0"/>
              <a:t>7</a:t>
            </a:r>
            <a:r>
              <a:rPr lang="pt-BR" sz="3200" dirty="0"/>
              <a:t>. </a:t>
            </a:r>
            <a:r>
              <a:rPr lang="hu-HU" sz="3200" dirty="0"/>
              <a:t>	</a:t>
            </a:r>
            <a:r>
              <a:rPr lang="pt-BR" sz="3200" dirty="0"/>
              <a:t>1. év 	</a:t>
            </a:r>
            <a:r>
              <a:rPr lang="hu-HU" sz="3200" dirty="0"/>
              <a:t>			</a:t>
            </a:r>
            <a:r>
              <a:rPr lang="pt-BR" sz="3200" dirty="0"/>
              <a:t>100%-a 	</a:t>
            </a:r>
          </a:p>
          <a:p>
            <a:r>
              <a:rPr lang="pt-BR" sz="3200" dirty="0"/>
              <a:t>201</a:t>
            </a:r>
            <a:r>
              <a:rPr lang="hu-HU" sz="3200" dirty="0"/>
              <a:t>6</a:t>
            </a:r>
            <a:r>
              <a:rPr lang="pt-BR" sz="3200" dirty="0"/>
              <a:t>. </a:t>
            </a:r>
            <a:r>
              <a:rPr lang="hu-HU" sz="3200" dirty="0"/>
              <a:t>	</a:t>
            </a:r>
            <a:r>
              <a:rPr lang="pt-BR" sz="3200" dirty="0"/>
              <a:t>2. év 	</a:t>
            </a:r>
            <a:r>
              <a:rPr lang="hu-HU" sz="3200" dirty="0"/>
              <a:t>			</a:t>
            </a:r>
            <a:r>
              <a:rPr lang="pt-BR" sz="3200" dirty="0"/>
              <a:t>90%-a 	</a:t>
            </a:r>
          </a:p>
          <a:p>
            <a:r>
              <a:rPr lang="pt-BR" sz="3200" dirty="0"/>
              <a:t>201</a:t>
            </a:r>
            <a:r>
              <a:rPr lang="hu-HU" sz="3200" dirty="0"/>
              <a:t>5</a:t>
            </a:r>
            <a:r>
              <a:rPr lang="pt-BR" sz="3200" dirty="0"/>
              <a:t>. </a:t>
            </a:r>
            <a:r>
              <a:rPr lang="hu-HU" sz="3200" dirty="0"/>
              <a:t>	</a:t>
            </a:r>
            <a:r>
              <a:rPr lang="pt-BR" sz="3200" dirty="0"/>
              <a:t>3. év 	</a:t>
            </a:r>
            <a:r>
              <a:rPr lang="hu-HU" sz="3200" dirty="0"/>
              <a:t>			</a:t>
            </a:r>
            <a:r>
              <a:rPr lang="pt-BR" sz="3200" dirty="0"/>
              <a:t>60%-a 	</a:t>
            </a:r>
          </a:p>
          <a:p>
            <a:r>
              <a:rPr lang="pt-BR" sz="3200" dirty="0"/>
              <a:t>201</a:t>
            </a:r>
            <a:r>
              <a:rPr lang="hu-HU" sz="3200" dirty="0"/>
              <a:t>4</a:t>
            </a:r>
            <a:r>
              <a:rPr lang="pt-BR" sz="3200" dirty="0"/>
              <a:t>. </a:t>
            </a:r>
            <a:r>
              <a:rPr lang="hu-HU" sz="3200" dirty="0"/>
              <a:t>	</a:t>
            </a:r>
            <a:r>
              <a:rPr lang="pt-BR" sz="3200" dirty="0"/>
              <a:t>4. év 	</a:t>
            </a:r>
            <a:r>
              <a:rPr lang="hu-HU" sz="3200" dirty="0"/>
              <a:t>			</a:t>
            </a:r>
            <a:r>
              <a:rPr lang="pt-BR" sz="3200" dirty="0"/>
              <a:t>30%-a 	</a:t>
            </a:r>
          </a:p>
          <a:p>
            <a:r>
              <a:rPr lang="pt-BR" sz="3200" dirty="0"/>
              <a:t>201</a:t>
            </a:r>
            <a:r>
              <a:rPr lang="hu-HU" sz="3200" dirty="0"/>
              <a:t>3</a:t>
            </a:r>
            <a:r>
              <a:rPr lang="pt-BR" sz="3200" dirty="0"/>
              <a:t>. </a:t>
            </a:r>
            <a:r>
              <a:rPr lang="hu-HU" sz="3200" dirty="0"/>
              <a:t>	</a:t>
            </a:r>
            <a:r>
              <a:rPr lang="pt-BR" sz="3200" dirty="0"/>
              <a:t>5. év 	</a:t>
            </a:r>
            <a:r>
              <a:rPr lang="hu-HU" sz="3200" dirty="0"/>
              <a:t>			</a:t>
            </a:r>
            <a:r>
              <a:rPr lang="pt-BR" sz="3200" dirty="0"/>
              <a:t>0%-a 	</a:t>
            </a:r>
          </a:p>
        </p:txBody>
      </p:sp>
    </p:spTree>
    <p:extLst>
      <p:ext uri="{BB962C8B-B14F-4D97-AF65-F5344CB8AC3E}">
        <p14:creationId xmlns:p14="http://schemas.microsoft.com/office/powerpoint/2010/main" val="38709713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 BEVÉTELE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5" y="1737360"/>
            <a:ext cx="11668125" cy="4448174"/>
          </a:xfrm>
        </p:spPr>
        <p:txBody>
          <a:bodyPr>
            <a:noAutofit/>
          </a:bodyPr>
          <a:lstStyle/>
          <a:p>
            <a:pPr algn="ctr"/>
            <a:r>
              <a:rPr lang="hu-HU" sz="4400" b="1" dirty="0"/>
              <a:t>minden, amit a magánszemély az átruházásra tekintettel megszerez </a:t>
            </a:r>
          </a:p>
          <a:p>
            <a:pPr algn="just"/>
            <a:r>
              <a:rPr lang="hu-HU" sz="4400" i="1" dirty="0"/>
              <a:t>pl. eladási ár, cserében kapott dolog piaci értéke, ingatlan apport esetén a társasági szerződés szerinti értéke;</a:t>
            </a:r>
          </a:p>
          <a:p>
            <a:pPr algn="ctr"/>
            <a:r>
              <a:rPr lang="hu-HU" sz="4400" dirty="0"/>
              <a:t>Részletfizetés esetén is a TELJES vételár a bevétel!</a:t>
            </a:r>
          </a:p>
          <a:p>
            <a:endParaRPr lang="hu-HU" sz="3800" dirty="0"/>
          </a:p>
          <a:p>
            <a:endParaRPr lang="hu-HU" dirty="0"/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3728044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Bevételből levonható tételek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225" y="2043965"/>
            <a:ext cx="10287000" cy="41091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4500" dirty="0"/>
              <a:t>– </a:t>
            </a:r>
            <a:r>
              <a:rPr lang="hu-HU" sz="4500" b="1" dirty="0"/>
              <a:t>megszerzésre fordított összeg</a:t>
            </a:r>
            <a:r>
              <a:rPr lang="hu-HU" sz="4500" dirty="0"/>
              <a:t>, és az ezzel összefüggő más kiadások (pl. illetékek, közvetítői jutalék, ügyvédi díj, </a:t>
            </a:r>
            <a:r>
              <a:rPr lang="hu-HU" sz="4500" dirty="0" err="1"/>
              <a:t>stb</a:t>
            </a:r>
            <a:r>
              <a:rPr lang="hu-HU" sz="4500" dirty="0"/>
              <a:t>); </a:t>
            </a:r>
          </a:p>
          <a:p>
            <a:pPr marL="0" indent="0" algn="just">
              <a:buNone/>
            </a:pPr>
            <a:r>
              <a:rPr lang="hu-HU" sz="4500" dirty="0"/>
              <a:t>– </a:t>
            </a:r>
            <a:r>
              <a:rPr lang="hu-HU" sz="4500" b="1" dirty="0"/>
              <a:t>értéknövelő beruházások</a:t>
            </a:r>
            <a:r>
              <a:rPr lang="hu-HU" sz="4500" dirty="0"/>
              <a:t>; </a:t>
            </a:r>
          </a:p>
          <a:p>
            <a:pPr marL="0" indent="0">
              <a:buNone/>
            </a:pPr>
            <a:r>
              <a:rPr lang="hu-HU" sz="4500" dirty="0"/>
              <a:t>– </a:t>
            </a:r>
            <a:r>
              <a:rPr lang="hu-HU" sz="4500" b="1" dirty="0"/>
              <a:t>átruházással kapcsolatos kiadások </a:t>
            </a:r>
            <a:r>
              <a:rPr lang="hu-HU" sz="4500" dirty="0"/>
              <a:t>(bizonylat!)</a:t>
            </a:r>
          </a:p>
          <a:p>
            <a:endParaRPr lang="hu-HU" sz="4500" dirty="0"/>
          </a:p>
          <a:p>
            <a:endParaRPr lang="hu-HU" dirty="0"/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4029357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Összegzés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90855DCA-43DE-4E8E-8E75-9A8C38DD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6" y="1962150"/>
            <a:ext cx="11287124" cy="4263445"/>
          </a:xfrm>
        </p:spPr>
        <p:txBody>
          <a:bodyPr>
            <a:noAutofit/>
          </a:bodyPr>
          <a:lstStyle/>
          <a:p>
            <a:pPr algn="ctr"/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Adózni kell! De nem mindegy, mennyit!</a:t>
            </a:r>
          </a:p>
          <a:p>
            <a:pPr algn="just"/>
            <a:r>
              <a:rPr lang="hu-HU" sz="4000" dirty="0"/>
              <a:t>előzetes adótervezés				optimális adózás</a:t>
            </a:r>
          </a:p>
          <a:p>
            <a:pPr algn="just"/>
            <a:r>
              <a:rPr lang="hu-HU" sz="4000" dirty="0"/>
              <a:t>megbízható szakemberek			jogi biztonság</a:t>
            </a:r>
          </a:p>
          <a:p>
            <a:pPr algn="just"/>
            <a:endParaRPr lang="hu-HU" sz="1000" dirty="0"/>
          </a:p>
          <a:p>
            <a:pPr algn="ctr"/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Biztonságos háttérrel marad idő a jövedelem-szerző tevékenységre és a nyugodt alvásra! </a:t>
            </a:r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hu-HU" sz="45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u-HU" sz="4000" dirty="0"/>
          </a:p>
          <a:p>
            <a:pPr algn="just"/>
            <a:endParaRPr lang="hu-HU" sz="3200" i="1" dirty="0"/>
          </a:p>
        </p:txBody>
      </p:sp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CD997BAA-3DB4-41E8-A82B-159B154F3201}"/>
              </a:ext>
            </a:extLst>
          </p:cNvPr>
          <p:cNvSpPr/>
          <p:nvPr/>
        </p:nvSpPr>
        <p:spPr>
          <a:xfrm>
            <a:off x="6334125" y="2970404"/>
            <a:ext cx="1009650" cy="295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3B7DD9B4-67E4-4982-8C72-2C6148C423FB}"/>
              </a:ext>
            </a:extLst>
          </p:cNvPr>
          <p:cNvSpPr/>
          <p:nvPr/>
        </p:nvSpPr>
        <p:spPr>
          <a:xfrm>
            <a:off x="6334125" y="3684297"/>
            <a:ext cx="1009650" cy="295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74011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97280" y="4453127"/>
            <a:ext cx="10058400" cy="1728597"/>
          </a:xfrm>
        </p:spPr>
        <p:txBody>
          <a:bodyPr>
            <a:normAutofit/>
          </a:bodyPr>
          <a:lstStyle/>
          <a:p>
            <a:pPr algn="r"/>
            <a:r>
              <a:rPr lang="hu-HU" sz="40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</a:t>
            </a:r>
            <a:r>
              <a:rPr lang="hu-HU" sz="4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40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valéria</a:t>
            </a:r>
            <a:endParaRPr lang="hu-HU" sz="40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hu-HU" sz="4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info@adhato.hu</a:t>
            </a:r>
          </a:p>
        </p:txBody>
      </p:sp>
    </p:spTree>
    <p:extLst>
      <p:ext uri="{BB962C8B-B14F-4D97-AF65-F5344CB8AC3E}">
        <p14:creationId xmlns:p14="http://schemas.microsoft.com/office/powerpoint/2010/main" val="3059485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Közös jellemzők: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2371724"/>
            <a:ext cx="10266045" cy="3674745"/>
          </a:xfrm>
        </p:spPr>
        <p:txBody>
          <a:bodyPr>
            <a:noAutofit/>
          </a:bodyPr>
          <a:lstStyle/>
          <a:p>
            <a:r>
              <a:rPr lang="hu-HU" sz="4500" dirty="0"/>
              <a:t>- üzletszerű gazdasági tevékenység;</a:t>
            </a:r>
          </a:p>
          <a:p>
            <a:r>
              <a:rPr lang="hu-HU" sz="4500" dirty="0"/>
              <a:t>- adóköteles;</a:t>
            </a:r>
          </a:p>
          <a:p>
            <a:r>
              <a:rPr lang="hu-HU" sz="4500" dirty="0"/>
              <a:t>- adószám szükséges;*</a:t>
            </a:r>
          </a:p>
          <a:p>
            <a:r>
              <a:rPr lang="hu-HU" sz="4500" dirty="0"/>
              <a:t>- minden vállalkozási formában végezhető;</a:t>
            </a:r>
            <a:endParaRPr lang="hu-HU" sz="3000" dirty="0"/>
          </a:p>
        </p:txBody>
      </p:sp>
    </p:spTree>
    <p:extLst>
      <p:ext uri="{BB962C8B-B14F-4D97-AF65-F5344CB8AC3E}">
        <p14:creationId xmlns:p14="http://schemas.microsoft.com/office/powerpoint/2010/main" val="3168968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Rövidtávú és hosszútávú lakáskiadás</a:t>
            </a:r>
            <a:b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közötti főbb különbségek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3270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>
            <a:extLst>
              <a:ext uri="{FF2B5EF4-FFF2-40B4-BE49-F238E27FC236}">
                <a16:creationId xmlns:a16="http://schemas.microsoft.com/office/drawing/2014/main" id="{7417EFB4-14BE-496F-BA98-590104BC0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5655" y="281560"/>
            <a:ext cx="7837170" cy="1450757"/>
          </a:xfrm>
        </p:spPr>
        <p:txBody>
          <a:bodyPr anchor="ctr"/>
          <a:lstStyle/>
          <a:p>
            <a:pPr algn="just"/>
            <a:r>
              <a:rPr lang="hu-HU" b="1" dirty="0">
                <a:solidFill>
                  <a:srgbClr val="1EB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hu-HU" sz="5500" b="1" dirty="0">
                <a:solidFill>
                  <a:srgbClr val="1EB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 		    Hosszútáv</a:t>
            </a:r>
            <a:endParaRPr lang="hu-HU" sz="5500" dirty="0">
              <a:solidFill>
                <a:srgbClr val="1EB44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59274" y="2115347"/>
            <a:ext cx="2966793" cy="3818728"/>
          </a:xfrm>
        </p:spPr>
        <p:txBody>
          <a:bodyPr>
            <a:noAutofit/>
          </a:bodyPr>
          <a:lstStyle/>
          <a:p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Időtartam:</a:t>
            </a:r>
          </a:p>
          <a:p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Szerződés:</a:t>
            </a:r>
          </a:p>
          <a:p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Rezsi:</a:t>
            </a:r>
          </a:p>
          <a:p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Adószám:</a:t>
            </a:r>
          </a:p>
          <a:p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Pénztárgép:</a:t>
            </a:r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DEAF7A44-9014-4F7B-BD1D-A273AD7D803F}"/>
              </a:ext>
            </a:extLst>
          </p:cNvPr>
          <p:cNvSpPr txBox="1">
            <a:spLocks/>
          </p:cNvSpPr>
          <p:nvPr/>
        </p:nvSpPr>
        <p:spPr>
          <a:xfrm>
            <a:off x="3526067" y="2115347"/>
            <a:ext cx="3905250" cy="381872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4500" b="1" dirty="0"/>
              <a:t>Néhány nap/hó</a:t>
            </a:r>
          </a:p>
          <a:p>
            <a:r>
              <a:rPr lang="hu-HU" sz="4500" b="1" dirty="0"/>
              <a:t>Nincs</a:t>
            </a:r>
          </a:p>
          <a:p>
            <a:r>
              <a:rPr lang="hu-HU" sz="4500" b="1" dirty="0"/>
              <a:t>Kiadó fizeti</a:t>
            </a:r>
          </a:p>
          <a:p>
            <a:r>
              <a:rPr lang="hu-HU" sz="4500" b="1" dirty="0"/>
              <a:t>Kell</a:t>
            </a:r>
          </a:p>
          <a:p>
            <a:r>
              <a:rPr lang="hu-HU" sz="4500" b="1" dirty="0"/>
              <a:t>Kell</a:t>
            </a:r>
          </a:p>
        </p:txBody>
      </p:sp>
      <p:sp>
        <p:nvSpPr>
          <p:cNvPr id="6" name="Tartalom helye 2">
            <a:extLst>
              <a:ext uri="{FF2B5EF4-FFF2-40B4-BE49-F238E27FC236}">
                <a16:creationId xmlns:a16="http://schemas.microsoft.com/office/drawing/2014/main" id="{84E0AA58-F941-4665-B378-76010AF78761}"/>
              </a:ext>
            </a:extLst>
          </p:cNvPr>
          <p:cNvSpPr txBox="1">
            <a:spLocks/>
          </p:cNvSpPr>
          <p:nvPr/>
        </p:nvSpPr>
        <p:spPr>
          <a:xfrm>
            <a:off x="7431317" y="2115347"/>
            <a:ext cx="4035556" cy="381872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4500" b="1" dirty="0"/>
              <a:t>Több hó/év</a:t>
            </a:r>
          </a:p>
          <a:p>
            <a:r>
              <a:rPr lang="hu-HU" sz="4500" b="1" dirty="0"/>
              <a:t>Van</a:t>
            </a:r>
          </a:p>
          <a:p>
            <a:r>
              <a:rPr lang="hu-HU" sz="4500" b="1" dirty="0"/>
              <a:t>Bérlő fizeti</a:t>
            </a:r>
          </a:p>
          <a:p>
            <a:r>
              <a:rPr lang="hu-HU" sz="4500" b="1" dirty="0"/>
              <a:t>Nem mindig kell</a:t>
            </a:r>
          </a:p>
          <a:p>
            <a:r>
              <a:rPr lang="hu-HU" sz="4500" b="1" dirty="0"/>
              <a:t>Nem kell</a:t>
            </a:r>
          </a:p>
        </p:txBody>
      </p:sp>
    </p:spTree>
    <p:extLst>
      <p:ext uri="{BB962C8B-B14F-4D97-AF65-F5344CB8AC3E}">
        <p14:creationId xmlns:p14="http://schemas.microsoft.com/office/powerpoint/2010/main" val="1763055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46024" y="281560"/>
            <a:ext cx="7583863" cy="1450757"/>
          </a:xfrm>
        </p:spPr>
        <p:txBody>
          <a:bodyPr anchor="ctr"/>
          <a:lstStyle/>
          <a:p>
            <a:pPr algn="just"/>
            <a:r>
              <a:rPr lang="hu-HU" b="1" dirty="0">
                <a:solidFill>
                  <a:srgbClr val="1EB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hu-HU" sz="5500" b="1" dirty="0">
                <a:solidFill>
                  <a:srgbClr val="1EB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 		    Hosszútáv</a:t>
            </a:r>
            <a:endParaRPr lang="hu-HU" sz="5500" dirty="0">
              <a:solidFill>
                <a:srgbClr val="1EB44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12620" y="2120682"/>
            <a:ext cx="2713447" cy="3869398"/>
          </a:xfrm>
        </p:spPr>
        <p:txBody>
          <a:bodyPr>
            <a:noAutofit/>
          </a:bodyPr>
          <a:lstStyle/>
          <a:p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Számla:</a:t>
            </a:r>
          </a:p>
          <a:p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Engedély:</a:t>
            </a:r>
          </a:p>
          <a:p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TEÁOR:</a:t>
            </a:r>
          </a:p>
          <a:p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ÖVTJ:</a:t>
            </a:r>
          </a:p>
          <a:p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Áfa:</a:t>
            </a:r>
          </a:p>
          <a:p>
            <a:endParaRPr lang="hu-HU" sz="45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DEAF7A44-9014-4F7B-BD1D-A273AD7D803F}"/>
              </a:ext>
            </a:extLst>
          </p:cNvPr>
          <p:cNvSpPr txBox="1">
            <a:spLocks/>
          </p:cNvSpPr>
          <p:nvPr/>
        </p:nvSpPr>
        <p:spPr>
          <a:xfrm>
            <a:off x="3526067" y="2120682"/>
            <a:ext cx="3905250" cy="386203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4500" b="1" dirty="0"/>
              <a:t>Kell</a:t>
            </a:r>
          </a:p>
          <a:p>
            <a:r>
              <a:rPr lang="hu-HU" sz="4500" b="1" dirty="0"/>
              <a:t>Kell</a:t>
            </a:r>
          </a:p>
          <a:p>
            <a:r>
              <a:rPr lang="hu-HU" sz="4500" b="1" dirty="0"/>
              <a:t>55.20.</a:t>
            </a:r>
          </a:p>
          <a:p>
            <a:r>
              <a:rPr lang="hu-HU" sz="4500" b="1" dirty="0"/>
              <a:t>55.20.06.</a:t>
            </a:r>
          </a:p>
          <a:p>
            <a:r>
              <a:rPr lang="hu-HU" sz="4500" b="1" dirty="0"/>
              <a:t>18 %</a:t>
            </a:r>
          </a:p>
        </p:txBody>
      </p:sp>
      <p:sp>
        <p:nvSpPr>
          <p:cNvPr id="6" name="Tartalom helye 2">
            <a:extLst>
              <a:ext uri="{FF2B5EF4-FFF2-40B4-BE49-F238E27FC236}">
                <a16:creationId xmlns:a16="http://schemas.microsoft.com/office/drawing/2014/main" id="{84E0AA58-F941-4665-B378-76010AF78761}"/>
              </a:ext>
            </a:extLst>
          </p:cNvPr>
          <p:cNvSpPr txBox="1">
            <a:spLocks/>
          </p:cNvSpPr>
          <p:nvPr/>
        </p:nvSpPr>
        <p:spPr>
          <a:xfrm>
            <a:off x="7431317" y="2120682"/>
            <a:ext cx="4351108" cy="36905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4500" b="1" dirty="0"/>
              <a:t>Nem mindig kell</a:t>
            </a:r>
          </a:p>
          <a:p>
            <a:r>
              <a:rPr lang="hu-HU" sz="4500" b="1" dirty="0"/>
              <a:t>Nem kell</a:t>
            </a:r>
          </a:p>
          <a:p>
            <a:r>
              <a:rPr lang="hu-HU" sz="4500" b="1" dirty="0"/>
              <a:t>68.20.</a:t>
            </a:r>
          </a:p>
          <a:p>
            <a:r>
              <a:rPr lang="hu-HU" sz="4500" b="1" dirty="0"/>
              <a:t>68.20.01-től 08-ig</a:t>
            </a:r>
          </a:p>
          <a:p>
            <a:r>
              <a:rPr lang="hu-HU" sz="4500" b="1" dirty="0"/>
              <a:t>„tárgyi” mentes*</a:t>
            </a:r>
          </a:p>
        </p:txBody>
      </p:sp>
    </p:spTree>
    <p:extLst>
      <p:ext uri="{BB962C8B-B14F-4D97-AF65-F5344CB8AC3E}">
        <p14:creationId xmlns:p14="http://schemas.microsoft.com/office/powerpoint/2010/main" val="904189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 táv adózása- magánszemély: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666875"/>
            <a:ext cx="10125075" cy="4610099"/>
          </a:xfrm>
        </p:spPr>
        <p:txBody>
          <a:bodyPr>
            <a:noAutofit/>
          </a:bodyPr>
          <a:lstStyle/>
          <a:p>
            <a:r>
              <a:rPr lang="hu-HU" sz="4500" b="1" dirty="0"/>
              <a:t>1. Tételes átalányadózás:</a:t>
            </a:r>
          </a:p>
          <a:p>
            <a:r>
              <a:rPr lang="hu-HU" sz="4500" dirty="0"/>
              <a:t>   - adó mértéke: 38.400 Ft/szoba/év;</a:t>
            </a:r>
          </a:p>
          <a:p>
            <a:r>
              <a:rPr lang="hu-HU" sz="4500" dirty="0"/>
              <a:t>   - </a:t>
            </a:r>
            <a:r>
              <a:rPr lang="hu-HU" sz="4500" dirty="0" err="1"/>
              <a:t>max</a:t>
            </a:r>
            <a:r>
              <a:rPr lang="hu-HU" sz="4500" dirty="0"/>
              <a:t>. 3 lakásban végezhető;</a:t>
            </a:r>
          </a:p>
          <a:p>
            <a:r>
              <a:rPr lang="hu-HU" sz="4500" dirty="0"/>
              <a:t>   - ugyanaz a személy: </a:t>
            </a:r>
            <a:r>
              <a:rPr lang="hu-HU" sz="4500" dirty="0" err="1"/>
              <a:t>max</a:t>
            </a:r>
            <a:r>
              <a:rPr lang="hu-HU" sz="4500" dirty="0"/>
              <a:t>. 90 nap/év;</a:t>
            </a:r>
          </a:p>
          <a:p>
            <a:r>
              <a:rPr lang="hu-HU" sz="4500" dirty="0"/>
              <a:t>   - tulajdonos vagy haszonélvező legyen;</a:t>
            </a:r>
          </a:p>
          <a:p>
            <a:r>
              <a:rPr lang="hu-HU" sz="4500" dirty="0"/>
              <a:t>   - magánszemélyként végezze;</a:t>
            </a:r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1883973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 táv adózása- magánszemély: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1946910"/>
            <a:ext cx="10125075" cy="4358640"/>
          </a:xfrm>
        </p:spPr>
        <p:txBody>
          <a:bodyPr>
            <a:noAutofit/>
          </a:bodyPr>
          <a:lstStyle/>
          <a:p>
            <a:r>
              <a:rPr lang="hu-HU" sz="4500" b="1" dirty="0"/>
              <a:t>2. Költségelszámolás (10% vagy tételes):</a:t>
            </a:r>
          </a:p>
          <a:p>
            <a:r>
              <a:rPr lang="hu-HU" sz="4500" dirty="0"/>
              <a:t>- Adó mértéke a JÖVEDELEM (!) után: </a:t>
            </a:r>
          </a:p>
          <a:p>
            <a:r>
              <a:rPr lang="hu-HU" sz="4500" dirty="0"/>
              <a:t>   	= 15% személyi jövedelemadó és</a:t>
            </a:r>
          </a:p>
          <a:p>
            <a:r>
              <a:rPr lang="hu-HU" sz="4500" dirty="0"/>
              <a:t>      = 19,5% EHO </a:t>
            </a:r>
          </a:p>
          <a:p>
            <a:r>
              <a:rPr lang="hu-HU" sz="4000" dirty="0"/>
              <a:t>- </a:t>
            </a:r>
            <a:r>
              <a:rPr lang="hu-HU" sz="4500" dirty="0"/>
              <a:t>Pénzforgalmi szemlélet!</a:t>
            </a:r>
          </a:p>
          <a:p>
            <a:endParaRPr lang="hu-HU" sz="3900" dirty="0"/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760847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 táv adózása- egyéb: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1946910"/>
            <a:ext cx="10125075" cy="4358640"/>
          </a:xfrm>
        </p:spPr>
        <p:txBody>
          <a:bodyPr>
            <a:noAutofit/>
          </a:bodyPr>
          <a:lstStyle/>
          <a:p>
            <a:r>
              <a:rPr lang="hu-HU" sz="4500" b="1" dirty="0"/>
              <a:t>2. egyéni vállalkozó és Bt:</a:t>
            </a:r>
          </a:p>
          <a:p>
            <a:r>
              <a:rPr lang="hu-HU" sz="4500" dirty="0"/>
              <a:t>- általános adózással</a:t>
            </a:r>
          </a:p>
          <a:p>
            <a:r>
              <a:rPr lang="hu-HU" sz="4500" dirty="0"/>
              <a:t>- KATA adózással </a:t>
            </a:r>
          </a:p>
          <a:p>
            <a:r>
              <a:rPr lang="hu-HU" sz="4500" b="1" dirty="0"/>
              <a:t>3. Kft:</a:t>
            </a:r>
          </a:p>
          <a:p>
            <a:r>
              <a:rPr lang="hu-HU" sz="4000" dirty="0"/>
              <a:t>- </a:t>
            </a:r>
            <a:r>
              <a:rPr lang="hu-HU" sz="4500" dirty="0"/>
              <a:t>általános adózással</a:t>
            </a:r>
          </a:p>
          <a:p>
            <a:endParaRPr lang="hu-HU" sz="3900" dirty="0"/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260199563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ktív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640</TotalTime>
  <Words>787</Words>
  <Application>Microsoft Office PowerPoint</Application>
  <PresentationFormat>Szélesvásznú</PresentationFormat>
  <Paragraphs>160</Paragraphs>
  <Slides>25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29" baseType="lpstr">
      <vt:lpstr>Calibri</vt:lpstr>
      <vt:lpstr>Calibri Light</vt:lpstr>
      <vt:lpstr>Wingdings</vt:lpstr>
      <vt:lpstr>Retrospektív</vt:lpstr>
      <vt:lpstr>Ingatlanok adózása röviden</vt:lpstr>
      <vt:lpstr>Ingatlan hasznosításának főbb módjai:</vt:lpstr>
      <vt:lpstr>Közös jellemzők:</vt:lpstr>
      <vt:lpstr>Rövidtávú és hosszútávú lakáskiadás  közötti főbb különbségek</vt:lpstr>
      <vt:lpstr>  Rövidtáv       Hosszútáv</vt:lpstr>
      <vt:lpstr>  Rövidtáv       Hosszútáv</vt:lpstr>
      <vt:lpstr>Rövid táv adózása- magánszemély:</vt:lpstr>
      <vt:lpstr>Rövid táv adózása- magánszemély:</vt:lpstr>
      <vt:lpstr>Rövid táv adózása- egyéb:</vt:lpstr>
      <vt:lpstr>Hosszútávú lakáskiadás adózása</vt:lpstr>
      <vt:lpstr>Ingatlan adás-vétel főbb adózási szabályai</vt:lpstr>
      <vt:lpstr>Ingatlan adás-vétel</vt:lpstr>
      <vt:lpstr>Tevékenység végzésének formái</vt:lpstr>
      <vt:lpstr>Ingatlan adás-vétel adózása</vt:lpstr>
      <vt:lpstr>Vagyonszerzési illeték</vt:lpstr>
      <vt:lpstr>Általános forgalmi adó</vt:lpstr>
      <vt:lpstr>Gazdasági tevékenység fogalma</vt:lpstr>
      <vt:lpstr>Magánszemélyként SZERZETT ingatlan</vt:lpstr>
      <vt:lpstr>Magánszemélyként ÉRTÉKESÍTETT ingatlan</vt:lpstr>
      <vt:lpstr>Magánszemély adózása</vt:lpstr>
      <vt:lpstr>Magánszemély adózása</vt:lpstr>
      <vt:lpstr>Magánszemély BEVÉTELE</vt:lpstr>
      <vt:lpstr>Bevételből levonható tételek</vt:lpstr>
      <vt:lpstr>Összegzés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Airbnb térhódítása Magyarországon</dc:title>
  <dc:creator>Áron</dc:creator>
  <cp:lastModifiedBy>Valéria Kis-Vén</cp:lastModifiedBy>
  <cp:revision>92</cp:revision>
  <dcterms:created xsi:type="dcterms:W3CDTF">2017-01-29T09:14:25Z</dcterms:created>
  <dcterms:modified xsi:type="dcterms:W3CDTF">2018-06-11T17:10:26Z</dcterms:modified>
</cp:coreProperties>
</file>