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7" r:id="rId1"/>
  </p:sldMasterIdLst>
  <p:sldIdLst>
    <p:sldId id="256" r:id="rId2"/>
    <p:sldId id="355" r:id="rId3"/>
    <p:sldId id="354" r:id="rId4"/>
    <p:sldId id="259" r:id="rId5"/>
    <p:sldId id="356" r:id="rId6"/>
    <p:sldId id="357" r:id="rId7"/>
    <p:sldId id="358" r:id="rId8"/>
    <p:sldId id="360" r:id="rId9"/>
    <p:sldId id="353" r:id="rId10"/>
    <p:sldId id="359" r:id="rId11"/>
    <p:sldId id="363" r:id="rId12"/>
    <p:sldId id="364" r:id="rId13"/>
    <p:sldId id="361" r:id="rId14"/>
    <p:sldId id="362" r:id="rId15"/>
    <p:sldId id="365" r:id="rId16"/>
    <p:sldId id="366" r:id="rId17"/>
    <p:sldId id="367" r:id="rId18"/>
    <p:sldId id="368" r:id="rId19"/>
    <p:sldId id="370" r:id="rId20"/>
    <p:sldId id="371" r:id="rId21"/>
    <p:sldId id="372" r:id="rId22"/>
    <p:sldId id="369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81" r:id="rId32"/>
    <p:sldId id="382" r:id="rId33"/>
    <p:sldId id="383" r:id="rId34"/>
    <p:sldId id="384" r:id="rId35"/>
    <p:sldId id="385" r:id="rId36"/>
    <p:sldId id="333" r:id="rId37"/>
  </p:sldIdLst>
  <p:sldSz cx="12192000" cy="6858000"/>
  <p:notesSz cx="7099300" cy="10223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883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13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0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520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253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28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87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29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18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274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826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6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36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26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47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88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917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  <p:sldLayoutId id="21474837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dhato.hu" TargetMode="External"/><Relationship Id="rId2" Type="http://schemas.openxmlformats.org/officeDocument/2006/relationships/hyperlink" Target="http://www.adhato.h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04962" y="1491081"/>
            <a:ext cx="10889837" cy="3046957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i="1" dirty="0" err="1"/>
              <a:t>Relevant</a:t>
            </a:r>
            <a:r>
              <a:rPr lang="hu-HU" b="1" i="1" dirty="0"/>
              <a:t> </a:t>
            </a:r>
            <a:r>
              <a:rPr lang="hu-HU" b="1" i="1" dirty="0" err="1"/>
              <a:t>tax</a:t>
            </a:r>
            <a:r>
              <a:rPr lang="hu-HU" b="1" i="1" dirty="0"/>
              <a:t> </a:t>
            </a:r>
            <a:r>
              <a:rPr lang="hu-HU" b="1" i="1" dirty="0" err="1"/>
              <a:t>issues</a:t>
            </a:r>
            <a:r>
              <a:rPr lang="hu-HU" b="1" i="1" dirty="0"/>
              <a:t> of </a:t>
            </a:r>
            <a:r>
              <a:rPr lang="hu-HU" b="1" i="1" dirty="0" err="1"/>
              <a:t>Airbnb</a:t>
            </a:r>
            <a:r>
              <a:rPr lang="hu-HU" b="1" i="1" dirty="0"/>
              <a:t> and </a:t>
            </a:r>
            <a:r>
              <a:rPr lang="hu-HU" b="1" i="1" dirty="0" err="1"/>
              <a:t>short-term</a:t>
            </a:r>
            <a:r>
              <a:rPr lang="hu-HU" b="1" i="1" dirty="0"/>
              <a:t> </a:t>
            </a:r>
            <a:r>
              <a:rPr lang="hu-HU" b="1" i="1" dirty="0" err="1"/>
              <a:t>rental</a:t>
            </a:r>
            <a:endParaRPr lang="hu-HU" sz="4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93999" y="4647156"/>
            <a:ext cx="6400800" cy="1929009"/>
          </a:xfrm>
        </p:spPr>
        <p:txBody>
          <a:bodyPr>
            <a:normAutofit/>
          </a:bodyPr>
          <a:lstStyle/>
          <a:p>
            <a:pPr algn="r"/>
            <a:r>
              <a:rPr lang="hu-HU" sz="1800" b="1" i="1" dirty="0">
                <a:solidFill>
                  <a:schemeClr val="tx1"/>
                </a:solidFill>
              </a:rPr>
              <a:t>Kis-Vén Valéria</a:t>
            </a:r>
          </a:p>
          <a:p>
            <a:pPr algn="r"/>
            <a:r>
              <a:rPr lang="hu-HU" sz="1300" b="1" i="1" dirty="0">
                <a:solidFill>
                  <a:schemeClr val="tx1"/>
                </a:solidFill>
              </a:rPr>
              <a:t>Economist, </a:t>
            </a:r>
            <a:r>
              <a:rPr lang="hu-HU" sz="1300" b="1" i="1" dirty="0" err="1">
                <a:solidFill>
                  <a:schemeClr val="tx1"/>
                </a:solidFill>
              </a:rPr>
              <a:t>registered</a:t>
            </a:r>
            <a:r>
              <a:rPr lang="hu-HU" sz="1300" b="1" i="1" dirty="0">
                <a:solidFill>
                  <a:schemeClr val="tx1"/>
                </a:solidFill>
              </a:rPr>
              <a:t> </a:t>
            </a:r>
            <a:r>
              <a:rPr lang="hu-HU" sz="1300" b="1" i="1" dirty="0" err="1">
                <a:solidFill>
                  <a:schemeClr val="tx1"/>
                </a:solidFill>
              </a:rPr>
              <a:t>Vat</a:t>
            </a:r>
            <a:r>
              <a:rPr lang="hu-HU" sz="1300" b="1" i="1" dirty="0">
                <a:solidFill>
                  <a:schemeClr val="tx1"/>
                </a:solidFill>
              </a:rPr>
              <a:t> </a:t>
            </a:r>
            <a:r>
              <a:rPr lang="hu-HU" sz="1300" b="1" i="1" dirty="0" err="1">
                <a:solidFill>
                  <a:schemeClr val="tx1"/>
                </a:solidFill>
              </a:rPr>
              <a:t>expert</a:t>
            </a:r>
            <a:r>
              <a:rPr lang="hu-HU" sz="1300" b="1" i="1" dirty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hu-HU" sz="1300" b="1" i="1" dirty="0">
                <a:solidFill>
                  <a:schemeClr val="tx1"/>
                </a:solidFill>
              </a:rPr>
              <a:t>Chartered </a:t>
            </a:r>
            <a:r>
              <a:rPr lang="hu-HU" sz="1300" b="1" i="1" dirty="0" err="1">
                <a:solidFill>
                  <a:schemeClr val="tx1"/>
                </a:solidFill>
              </a:rPr>
              <a:t>accountant</a:t>
            </a:r>
            <a:endParaRPr lang="hu-HU" sz="1300" b="1" i="1" dirty="0">
              <a:solidFill>
                <a:schemeClr val="tx1"/>
              </a:solidFill>
            </a:endParaRPr>
          </a:p>
          <a:p>
            <a:pPr algn="r"/>
            <a:r>
              <a:rPr lang="hu-HU" sz="1300" b="1" i="1" dirty="0" err="1">
                <a:solidFill>
                  <a:schemeClr val="tx1"/>
                </a:solidFill>
              </a:rPr>
              <a:t>Ceo</a:t>
            </a:r>
            <a:r>
              <a:rPr lang="hu-HU" sz="1300" b="1" i="1" dirty="0">
                <a:solidFill>
                  <a:schemeClr val="tx1"/>
                </a:solidFill>
              </a:rPr>
              <a:t> of </a:t>
            </a:r>
            <a:r>
              <a:rPr lang="hu-HU" sz="1300" b="1" i="1" dirty="0" err="1">
                <a:solidFill>
                  <a:schemeClr val="tx1"/>
                </a:solidFill>
              </a:rPr>
              <a:t>adhato</a:t>
            </a:r>
            <a:r>
              <a:rPr lang="hu-HU" sz="1300" b="1" i="1" dirty="0">
                <a:solidFill>
                  <a:schemeClr val="tx1"/>
                </a:solidFill>
              </a:rPr>
              <a:t> könyvelő és adótanácsadó iroda </a:t>
            </a:r>
          </a:p>
          <a:p>
            <a:pPr algn="r"/>
            <a:r>
              <a:rPr lang="hu-HU" sz="1300" b="1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www.adhato.hu</a:t>
            </a:r>
            <a:r>
              <a:rPr lang="hu-HU" sz="1300" b="1" i="1" dirty="0">
                <a:solidFill>
                  <a:schemeClr val="tx1"/>
                </a:solidFill>
              </a:rPr>
              <a:t>, </a:t>
            </a:r>
            <a:r>
              <a:rPr lang="hu-HU" sz="1300" b="1" i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info@adhato.hu</a:t>
            </a:r>
            <a:endParaRPr lang="hu-HU" sz="1300" b="1" i="1" dirty="0">
              <a:solidFill>
                <a:schemeClr val="tx1"/>
              </a:solidFill>
            </a:endParaRPr>
          </a:p>
          <a:p>
            <a:pPr algn="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26380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857082"/>
            <a:ext cx="12377394" cy="4788815"/>
          </a:xfrm>
        </p:spPr>
        <p:txBody>
          <a:bodyPr>
            <a:normAutofit fontScale="90000"/>
          </a:bodyPr>
          <a:lstStyle/>
          <a:p>
            <a:r>
              <a:rPr lang="hu-HU" sz="3800" i="1" dirty="0"/>
              <a:t>1. </a:t>
            </a:r>
            <a:r>
              <a:rPr lang="hu-HU" sz="3800" i="1" dirty="0" err="1"/>
              <a:t>Who</a:t>
            </a:r>
            <a:r>
              <a:rPr lang="hu-HU" sz="3800" i="1" dirty="0"/>
              <a:t> </a:t>
            </a:r>
            <a:r>
              <a:rPr lang="hu-HU" sz="3800" i="1" dirty="0" err="1"/>
              <a:t>can</a:t>
            </a:r>
            <a:r>
              <a:rPr lang="hu-HU" sz="3800" i="1" dirty="0"/>
              <a:t> </a:t>
            </a:r>
            <a:r>
              <a:rPr lang="hu-HU" sz="3800" i="1" dirty="0" err="1"/>
              <a:t>choose</a:t>
            </a:r>
            <a:r>
              <a:rPr lang="hu-HU" sz="3800" i="1" dirty="0"/>
              <a:t> </a:t>
            </a:r>
            <a:r>
              <a:rPr lang="hu-HU" sz="3800" i="1" dirty="0" err="1"/>
              <a:t>this</a:t>
            </a:r>
            <a:r>
              <a:rPr lang="hu-HU" sz="3800" i="1" dirty="0"/>
              <a:t> </a:t>
            </a:r>
            <a:r>
              <a:rPr lang="hu-HU" sz="3800" i="1" dirty="0" err="1"/>
              <a:t>type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a </a:t>
            </a:r>
            <a:r>
              <a:rPr lang="hu-HU" sz="3800" i="1" dirty="0" err="1"/>
              <a:t>private</a:t>
            </a:r>
            <a:r>
              <a:rPr lang="hu-HU" sz="3800" i="1" dirty="0"/>
              <a:t> </a:t>
            </a:r>
            <a:r>
              <a:rPr lang="hu-HU" sz="3800" i="1" dirty="0" err="1"/>
              <a:t>individual</a:t>
            </a:r>
            <a:r>
              <a:rPr lang="hu-HU" sz="3800" i="1" dirty="0"/>
              <a:t> </a:t>
            </a:r>
            <a:r>
              <a:rPr lang="hu-HU" sz="3800" i="1" dirty="0" err="1"/>
              <a:t>who</a:t>
            </a:r>
            <a:r>
              <a:rPr lang="hu-HU" sz="3800" i="1" dirty="0"/>
              <a:t> </a:t>
            </a:r>
            <a:r>
              <a:rPr lang="hu-HU" sz="3800" i="1" dirty="0" err="1"/>
              <a:t>provides</a:t>
            </a:r>
            <a:r>
              <a:rPr lang="hu-HU" sz="3800" i="1" dirty="0"/>
              <a:t> </a:t>
            </a:r>
            <a:r>
              <a:rPr lang="hu-HU" sz="3800" i="1" dirty="0" err="1"/>
              <a:t>private</a:t>
            </a:r>
            <a:r>
              <a:rPr lang="hu-HU" sz="3800" i="1" dirty="0"/>
              <a:t> </a:t>
            </a:r>
            <a:r>
              <a:rPr lang="hu-HU" sz="3800" i="1" dirty="0" err="1"/>
              <a:t>lodging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services</a:t>
            </a:r>
            <a:br>
              <a:rPr lang="hu-HU" sz="3800" i="1" dirty="0"/>
            </a:br>
            <a:r>
              <a:rPr lang="hu-HU" sz="3800" i="1" dirty="0"/>
              <a:t>2. </a:t>
            </a:r>
            <a:r>
              <a:rPr lang="hu-HU" sz="3800" i="1" dirty="0" err="1"/>
              <a:t>What</a:t>
            </a:r>
            <a:r>
              <a:rPr lang="hu-HU" sz="3800" i="1" dirty="0"/>
              <a:t> </a:t>
            </a:r>
            <a:r>
              <a:rPr lang="hu-HU" sz="3800" i="1" dirty="0" err="1"/>
              <a:t>does</a:t>
            </a:r>
            <a:r>
              <a:rPr lang="hu-HU" sz="3800" i="1" dirty="0"/>
              <a:t> „</a:t>
            </a:r>
            <a:r>
              <a:rPr lang="hu-HU" sz="3800" i="1" dirty="0" err="1"/>
              <a:t>private</a:t>
            </a:r>
            <a:r>
              <a:rPr lang="hu-HU" sz="3800" i="1" dirty="0"/>
              <a:t> </a:t>
            </a:r>
            <a:r>
              <a:rPr lang="hu-HU" sz="3800" i="1" dirty="0" err="1"/>
              <a:t>lodging</a:t>
            </a:r>
            <a:r>
              <a:rPr lang="hu-HU" sz="3800" i="1" dirty="0"/>
              <a:t> service” </a:t>
            </a:r>
            <a:r>
              <a:rPr lang="hu-HU" sz="3800" i="1" dirty="0" err="1"/>
              <a:t>mean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activity</a:t>
            </a:r>
            <a:r>
              <a:rPr lang="hu-HU" sz="3800" i="1" dirty="0"/>
              <a:t> </a:t>
            </a:r>
            <a:r>
              <a:rPr lang="hu-HU" sz="3800" i="1" dirty="0" err="1"/>
              <a:t>which</a:t>
            </a:r>
            <a:r>
              <a:rPr lang="hu-HU" sz="3800" i="1" dirty="0"/>
              <a:t> is </a:t>
            </a:r>
            <a:r>
              <a:rPr lang="hu-HU" sz="3800" i="1" dirty="0" err="1"/>
              <a:t>undertaken</a:t>
            </a:r>
            <a:r>
              <a:rPr lang="hu-HU" sz="3800" i="1" dirty="0"/>
              <a:t> in a </a:t>
            </a:r>
            <a:r>
              <a:rPr lang="hu-HU" sz="3800" i="1" dirty="0" err="1"/>
              <a:t>property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which</a:t>
            </a:r>
            <a:r>
              <a:rPr lang="hu-HU" sz="3800" i="1" dirty="0"/>
              <a:t> is </a:t>
            </a:r>
            <a:r>
              <a:rPr lang="hu-HU" sz="3800" i="1" dirty="0" err="1"/>
              <a:t>considered</a:t>
            </a:r>
            <a:r>
              <a:rPr lang="hu-HU" sz="3800" i="1" dirty="0"/>
              <a:t> </a:t>
            </a:r>
            <a:r>
              <a:rPr lang="hu-HU" sz="3800" i="1" dirty="0" err="1"/>
              <a:t>as</a:t>
            </a:r>
            <a:r>
              <a:rPr lang="hu-HU" sz="3800" i="1" dirty="0"/>
              <a:t> an „egyéb szálláshely”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according</a:t>
            </a:r>
            <a:r>
              <a:rPr lang="hu-HU" sz="3800" i="1" dirty="0"/>
              <a:t> </a:t>
            </a:r>
            <a:r>
              <a:rPr lang="hu-HU" sz="3800" i="1" dirty="0" err="1"/>
              <a:t>to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relevant</a:t>
            </a:r>
            <a:r>
              <a:rPr lang="hu-HU" sz="3800" i="1" dirty="0"/>
              <a:t> </a:t>
            </a:r>
            <a:r>
              <a:rPr lang="hu-HU" sz="3800" i="1" dirty="0" err="1"/>
              <a:t>Government</a:t>
            </a:r>
            <a:r>
              <a:rPr lang="hu-HU" sz="3800" i="1" dirty="0"/>
              <a:t> </a:t>
            </a:r>
            <a:r>
              <a:rPr lang="hu-HU" sz="3800" i="1" dirty="0" err="1"/>
              <a:t>Decree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same</a:t>
            </a:r>
            <a:r>
              <a:rPr lang="hu-HU" sz="3800" i="1" dirty="0"/>
              <a:t> </a:t>
            </a:r>
            <a:r>
              <a:rPr lang="hu-HU" sz="3800" i="1" dirty="0" err="1"/>
              <a:t>guest</a:t>
            </a:r>
            <a:r>
              <a:rPr lang="hu-HU" sz="3800" i="1" dirty="0"/>
              <a:t> </a:t>
            </a:r>
            <a:r>
              <a:rPr lang="hu-HU" sz="3800" i="1" dirty="0" err="1"/>
              <a:t>uses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property</a:t>
            </a:r>
            <a:r>
              <a:rPr lang="hu-HU" sz="3800" i="1" dirty="0"/>
              <a:t> </a:t>
            </a:r>
            <a:r>
              <a:rPr lang="hu-HU" sz="3800" i="1" dirty="0" err="1"/>
              <a:t>for</a:t>
            </a:r>
            <a:r>
              <a:rPr lang="hu-HU" sz="3800" i="1" dirty="0"/>
              <a:t> </a:t>
            </a:r>
            <a:r>
              <a:rPr lang="hu-HU" sz="3800" i="1" dirty="0" err="1"/>
              <a:t>recreational</a:t>
            </a:r>
            <a:r>
              <a:rPr lang="hu-HU" sz="3800" i="1" dirty="0"/>
              <a:t> </a:t>
            </a:r>
            <a:r>
              <a:rPr lang="hu-HU" sz="3800" i="1" dirty="0" err="1"/>
              <a:t>or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holiday</a:t>
            </a:r>
            <a:r>
              <a:rPr lang="hu-HU" sz="3800" i="1" dirty="0"/>
              <a:t> </a:t>
            </a:r>
            <a:r>
              <a:rPr lang="hu-HU" sz="3800" i="1" dirty="0" err="1"/>
              <a:t>purposes</a:t>
            </a:r>
            <a:r>
              <a:rPr lang="hu-HU" sz="3800" i="1" dirty="0"/>
              <a:t> </a:t>
            </a:r>
            <a:r>
              <a:rPr lang="hu-HU" sz="3800" i="1" dirty="0" err="1"/>
              <a:t>not</a:t>
            </a:r>
            <a:r>
              <a:rPr lang="hu-HU" sz="3800" i="1" dirty="0"/>
              <a:t> more </a:t>
            </a:r>
            <a:r>
              <a:rPr lang="hu-HU" sz="3800" i="1" dirty="0" err="1"/>
              <a:t>than</a:t>
            </a:r>
            <a:r>
              <a:rPr lang="hu-HU" sz="3800" i="1" dirty="0"/>
              <a:t> 90 </a:t>
            </a:r>
            <a:r>
              <a:rPr lang="hu-HU" sz="3800" i="1" dirty="0" err="1"/>
              <a:t>days</a:t>
            </a:r>
            <a:r>
              <a:rPr lang="hu-HU" sz="3800" i="1" dirty="0"/>
              <a:t> in a </a:t>
            </a:r>
            <a:r>
              <a:rPr lang="hu-HU" sz="3800" i="1" dirty="0" err="1"/>
              <a:t>tax</a:t>
            </a:r>
            <a:r>
              <a:rPr lang="hu-HU" sz="3800" i="1" dirty="0"/>
              <a:t> </a:t>
            </a:r>
            <a:r>
              <a:rPr lang="hu-HU" sz="3800" i="1" dirty="0" err="1"/>
              <a:t>year</a:t>
            </a:r>
            <a:br>
              <a:rPr lang="hu-HU" sz="3800" i="1" dirty="0"/>
            </a:br>
            <a:r>
              <a:rPr lang="hu-HU" sz="1000" i="1" dirty="0"/>
              <a:t>	</a:t>
            </a:r>
            <a:r>
              <a:rPr lang="hu-HU" sz="1500" i="1" dirty="0"/>
              <a:t>	</a:t>
            </a:r>
            <a:br>
              <a:rPr lang="hu-HU" sz="3800" i="1" dirty="0"/>
            </a:b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Itemized</a:t>
            </a:r>
            <a:r>
              <a:rPr lang="hu-HU" sz="6000" b="1" i="1" dirty="0"/>
              <a:t> </a:t>
            </a:r>
            <a:r>
              <a:rPr lang="hu-HU" sz="6000" b="1" i="1" dirty="0" err="1"/>
              <a:t>flat-rate</a:t>
            </a:r>
            <a:r>
              <a:rPr lang="hu-HU" sz="6000" b="1" i="1" dirty="0"/>
              <a:t> </a:t>
            </a:r>
            <a:r>
              <a:rPr lang="hu-HU" sz="6000" b="1" i="1" dirty="0" err="1"/>
              <a:t>tax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3395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857082"/>
            <a:ext cx="12149902" cy="4788815"/>
          </a:xfrm>
        </p:spPr>
        <p:txBody>
          <a:bodyPr>
            <a:normAutofit fontScale="90000"/>
          </a:bodyPr>
          <a:lstStyle/>
          <a:p>
            <a:r>
              <a:rPr lang="hu-HU" sz="3800" i="1" dirty="0"/>
              <a:t>3. </a:t>
            </a:r>
            <a:r>
              <a:rPr lang="hu-HU" sz="3800" i="1" dirty="0" err="1"/>
              <a:t>What</a:t>
            </a:r>
            <a:r>
              <a:rPr lang="hu-HU" sz="3800" i="1" dirty="0"/>
              <a:t> </a:t>
            </a:r>
            <a:r>
              <a:rPr lang="hu-HU" sz="3800" i="1" dirty="0" err="1"/>
              <a:t>are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other</a:t>
            </a:r>
            <a:r>
              <a:rPr lang="hu-HU" sz="3800" i="1" dirty="0"/>
              <a:t> </a:t>
            </a:r>
            <a:r>
              <a:rPr lang="hu-HU" sz="3800" i="1" dirty="0" err="1"/>
              <a:t>conditions</a:t>
            </a:r>
            <a:r>
              <a:rPr lang="hu-HU" sz="3800" i="1" dirty="0"/>
              <a:t> </a:t>
            </a:r>
            <a:r>
              <a:rPr lang="hu-HU" sz="3800" i="1" dirty="0" err="1"/>
              <a:t>for</a:t>
            </a:r>
            <a:r>
              <a:rPr lang="hu-HU" sz="3800" i="1" dirty="0"/>
              <a:t> </a:t>
            </a:r>
            <a:r>
              <a:rPr lang="hu-HU" sz="3800" i="1" dirty="0" err="1"/>
              <a:t>selecting</a:t>
            </a:r>
            <a:r>
              <a:rPr lang="hu-HU" sz="3800" i="1" dirty="0"/>
              <a:t> </a:t>
            </a:r>
            <a:r>
              <a:rPr lang="hu-HU" sz="3800" i="1" dirty="0" err="1"/>
              <a:t>this</a:t>
            </a:r>
            <a:r>
              <a:rPr lang="hu-HU" sz="3800" i="1" dirty="0"/>
              <a:t> </a:t>
            </a:r>
            <a:r>
              <a:rPr lang="hu-HU" sz="3800" i="1" dirty="0" err="1"/>
              <a:t>type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activity</a:t>
            </a:r>
            <a:r>
              <a:rPr lang="hu-HU" sz="3800" i="1" dirty="0"/>
              <a:t> </a:t>
            </a:r>
            <a:r>
              <a:rPr lang="hu-HU" sz="3800" i="1" dirty="0" err="1"/>
              <a:t>can</a:t>
            </a:r>
            <a:r>
              <a:rPr lang="hu-HU" sz="3800" i="1" dirty="0"/>
              <a:t> be </a:t>
            </a:r>
            <a:r>
              <a:rPr lang="hu-HU" sz="3800" i="1" dirty="0" err="1"/>
              <a:t>undertaken</a:t>
            </a:r>
            <a:r>
              <a:rPr lang="hu-HU" sz="3800" i="1" dirty="0"/>
              <a:t> in </a:t>
            </a:r>
            <a:r>
              <a:rPr lang="hu-HU" sz="3800" i="1" dirty="0" err="1"/>
              <a:t>not</a:t>
            </a:r>
            <a:r>
              <a:rPr lang="hu-HU" sz="3800" i="1" dirty="0"/>
              <a:t> more </a:t>
            </a:r>
            <a:r>
              <a:rPr lang="hu-HU" sz="3800" i="1" dirty="0" err="1"/>
              <a:t>than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three</a:t>
            </a:r>
            <a:r>
              <a:rPr lang="hu-HU" sz="3800" i="1" dirty="0"/>
              <a:t> </a:t>
            </a:r>
            <a:r>
              <a:rPr lang="hu-HU" sz="3800" i="1" dirty="0" err="1"/>
              <a:t>residential</a:t>
            </a:r>
            <a:r>
              <a:rPr lang="hu-HU" sz="3800" i="1" dirty="0"/>
              <a:t> </a:t>
            </a:r>
            <a:r>
              <a:rPr lang="hu-HU" sz="3800" i="1" dirty="0" err="1"/>
              <a:t>or</a:t>
            </a:r>
            <a:r>
              <a:rPr lang="hu-HU" sz="3800" i="1" dirty="0"/>
              <a:t> </a:t>
            </a:r>
            <a:r>
              <a:rPr lang="hu-HU" sz="3800" i="1" dirty="0" err="1"/>
              <a:t>resort</a:t>
            </a:r>
            <a:r>
              <a:rPr lang="hu-HU" sz="3800" i="1" dirty="0"/>
              <a:t> </a:t>
            </a:r>
            <a:r>
              <a:rPr lang="hu-HU" sz="3800" i="1" dirty="0" err="1"/>
              <a:t>properties</a:t>
            </a:r>
            <a:r>
              <a:rPr lang="hu-HU" sz="3800" i="1" dirty="0"/>
              <a:t> and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person</a:t>
            </a:r>
            <a:r>
              <a:rPr lang="hu-HU" sz="3800" i="1" dirty="0"/>
              <a:t> </a:t>
            </a:r>
            <a:r>
              <a:rPr lang="hu-HU" sz="3800" i="1" dirty="0" err="1"/>
              <a:t>should</a:t>
            </a:r>
            <a:r>
              <a:rPr lang="hu-HU" sz="3800" i="1" dirty="0"/>
              <a:t> be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owner</a:t>
            </a:r>
            <a:r>
              <a:rPr lang="hu-HU" sz="3800" i="1" dirty="0"/>
              <a:t> </a:t>
            </a:r>
            <a:r>
              <a:rPr lang="hu-HU" sz="3800" i="1" dirty="0" err="1"/>
              <a:t>or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beneficial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owner</a:t>
            </a:r>
            <a:r>
              <a:rPr lang="hu-HU" sz="3800" i="1" dirty="0"/>
              <a:t> of </a:t>
            </a:r>
            <a:r>
              <a:rPr lang="hu-HU" sz="3800" i="1" dirty="0" err="1"/>
              <a:t>these</a:t>
            </a:r>
            <a:r>
              <a:rPr lang="hu-HU" sz="3800" i="1" dirty="0"/>
              <a:t> </a:t>
            </a:r>
            <a:r>
              <a:rPr lang="hu-HU" sz="3800" i="1" dirty="0" err="1"/>
              <a:t>properties</a:t>
            </a:r>
            <a:br>
              <a:rPr lang="hu-HU" sz="3800" i="1" dirty="0"/>
            </a:br>
            <a:r>
              <a:rPr lang="hu-HU" sz="1000" i="1" dirty="0"/>
              <a:t>	</a:t>
            </a:r>
            <a:r>
              <a:rPr lang="hu-HU" sz="1500" i="1" dirty="0"/>
              <a:t>	</a:t>
            </a:r>
            <a:r>
              <a:rPr lang="hu-HU" sz="2500" i="1" dirty="0"/>
              <a:t>	</a:t>
            </a:r>
            <a:br>
              <a:rPr lang="hu-HU" sz="3800" i="1" dirty="0"/>
            </a:br>
            <a:r>
              <a:rPr lang="hu-HU" sz="3800" i="1" dirty="0"/>
              <a:t>4. </a:t>
            </a:r>
            <a:r>
              <a:rPr lang="hu-HU" sz="3800" i="1" dirty="0" err="1"/>
              <a:t>What</a:t>
            </a:r>
            <a:r>
              <a:rPr lang="hu-HU" sz="3800" i="1" dirty="0"/>
              <a:t> is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amount</a:t>
            </a:r>
            <a:r>
              <a:rPr lang="hu-HU" sz="3800" i="1" dirty="0"/>
              <a:t> of </a:t>
            </a:r>
            <a:r>
              <a:rPr lang="hu-HU" sz="3800" i="1" dirty="0" err="1"/>
              <a:t>this</a:t>
            </a:r>
            <a:r>
              <a:rPr lang="hu-HU" sz="3800" i="1" dirty="0"/>
              <a:t> </a:t>
            </a:r>
            <a:r>
              <a:rPr lang="hu-HU" sz="3800" i="1" dirty="0" err="1"/>
              <a:t>tax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It</a:t>
            </a:r>
            <a:r>
              <a:rPr lang="hu-HU" sz="3800" i="1" dirty="0"/>
              <a:t> is 38.400 HUF </a:t>
            </a:r>
            <a:r>
              <a:rPr lang="hu-HU" sz="3800" i="1" dirty="0" err="1"/>
              <a:t>for</a:t>
            </a:r>
            <a:r>
              <a:rPr lang="hu-HU" sz="3800" i="1" dirty="0"/>
              <a:t> </a:t>
            </a:r>
            <a:r>
              <a:rPr lang="hu-HU" sz="3800" i="1" dirty="0" err="1"/>
              <a:t>each</a:t>
            </a:r>
            <a:r>
              <a:rPr lang="hu-HU" sz="3800" i="1" dirty="0"/>
              <a:t> </a:t>
            </a:r>
            <a:r>
              <a:rPr lang="hu-HU" sz="3800" i="1" dirty="0" err="1"/>
              <a:t>room</a:t>
            </a:r>
            <a:r>
              <a:rPr lang="hu-HU" sz="3800" i="1" dirty="0"/>
              <a:t> in a </a:t>
            </a:r>
            <a:r>
              <a:rPr lang="hu-HU" sz="3800" i="1" dirty="0" err="1"/>
              <a:t>tax</a:t>
            </a:r>
            <a:r>
              <a:rPr lang="hu-HU" sz="3800" i="1" dirty="0"/>
              <a:t> </a:t>
            </a:r>
            <a:r>
              <a:rPr lang="hu-HU" sz="3800" i="1" dirty="0" err="1"/>
              <a:t>year</a:t>
            </a:r>
            <a:r>
              <a:rPr lang="hu-HU" sz="3800" i="1" dirty="0"/>
              <a:t>.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Itemized</a:t>
            </a:r>
            <a:r>
              <a:rPr lang="hu-HU" sz="6000" b="1" i="1" dirty="0"/>
              <a:t> </a:t>
            </a:r>
            <a:r>
              <a:rPr lang="hu-HU" sz="6000" b="1" i="1" dirty="0" err="1"/>
              <a:t>flat-rate</a:t>
            </a:r>
            <a:r>
              <a:rPr lang="hu-HU" sz="6000" b="1" i="1" dirty="0"/>
              <a:t> </a:t>
            </a:r>
            <a:r>
              <a:rPr lang="hu-HU" sz="6000" b="1" i="1" dirty="0" err="1"/>
              <a:t>tax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5357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857082"/>
            <a:ext cx="12149902" cy="4788815"/>
          </a:xfrm>
        </p:spPr>
        <p:txBody>
          <a:bodyPr>
            <a:normAutofit/>
          </a:bodyPr>
          <a:lstStyle/>
          <a:p>
            <a:r>
              <a:rPr lang="hu-HU" sz="3800" i="1" dirty="0"/>
              <a:t>5. Is </a:t>
            </a:r>
            <a:r>
              <a:rPr lang="hu-HU" sz="3800" i="1" dirty="0" err="1"/>
              <a:t>there</a:t>
            </a:r>
            <a:r>
              <a:rPr lang="hu-HU" sz="3800" i="1" dirty="0"/>
              <a:t> </a:t>
            </a:r>
            <a:r>
              <a:rPr lang="hu-HU" sz="3800" i="1" dirty="0" err="1"/>
              <a:t>any</a:t>
            </a:r>
            <a:r>
              <a:rPr lang="hu-HU" sz="3800" i="1" dirty="0"/>
              <a:t> limit </a:t>
            </a:r>
            <a:r>
              <a:rPr lang="hu-HU" sz="3800" i="1" dirty="0" err="1"/>
              <a:t>regarding</a:t>
            </a:r>
            <a:r>
              <a:rPr lang="hu-HU" sz="3800" i="1" dirty="0"/>
              <a:t> </a:t>
            </a:r>
            <a:r>
              <a:rPr lang="hu-HU" sz="3800" i="1" dirty="0" err="1"/>
              <a:t>incomes</a:t>
            </a:r>
            <a:r>
              <a:rPr lang="hu-HU" sz="3800" i="1" dirty="0"/>
              <a:t> </a:t>
            </a:r>
            <a:r>
              <a:rPr lang="hu-HU" sz="3800" i="1" dirty="0" err="1"/>
              <a:t>for</a:t>
            </a:r>
            <a:r>
              <a:rPr lang="hu-HU" sz="3800" i="1" dirty="0"/>
              <a:t> </a:t>
            </a:r>
            <a:r>
              <a:rPr lang="hu-HU" sz="3800" i="1" dirty="0" err="1"/>
              <a:t>choosing</a:t>
            </a:r>
            <a:r>
              <a:rPr lang="hu-HU" sz="3800" i="1" dirty="0"/>
              <a:t> 	</a:t>
            </a:r>
            <a:r>
              <a:rPr lang="hu-HU" sz="3800" i="1" dirty="0" err="1"/>
              <a:t>this</a:t>
            </a:r>
            <a:r>
              <a:rPr lang="hu-HU" sz="3800" i="1" dirty="0"/>
              <a:t> </a:t>
            </a:r>
            <a:r>
              <a:rPr lang="hu-HU" sz="3800" i="1" dirty="0" err="1"/>
              <a:t>type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No. </a:t>
            </a:r>
            <a:r>
              <a:rPr lang="hu-HU" sz="3800" i="1" dirty="0" err="1"/>
              <a:t>Incomes</a:t>
            </a:r>
            <a:r>
              <a:rPr lang="hu-HU" sz="3800" i="1" dirty="0"/>
              <a:t> </a:t>
            </a:r>
            <a:r>
              <a:rPr lang="hu-HU" sz="3800" i="1" dirty="0" err="1"/>
              <a:t>are</a:t>
            </a:r>
            <a:r>
              <a:rPr lang="hu-HU" sz="3800" i="1" dirty="0"/>
              <a:t> </a:t>
            </a:r>
            <a:r>
              <a:rPr lang="hu-HU" sz="3800" i="1" dirty="0" err="1"/>
              <a:t>unlimited</a:t>
            </a:r>
            <a:r>
              <a:rPr lang="hu-HU" sz="3800" i="1" dirty="0"/>
              <a:t> </a:t>
            </a:r>
            <a:r>
              <a:rPr lang="hu-HU" sz="3800" i="1" dirty="0" err="1"/>
              <a:t>regarding</a:t>
            </a:r>
            <a:r>
              <a:rPr lang="hu-HU" sz="3800" i="1" dirty="0"/>
              <a:t> </a:t>
            </a:r>
            <a:r>
              <a:rPr lang="hu-HU" sz="3800" i="1" dirty="0" err="1"/>
              <a:t>personal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income</a:t>
            </a:r>
            <a:r>
              <a:rPr lang="hu-HU" sz="3800" i="1" dirty="0"/>
              <a:t> </a:t>
            </a:r>
            <a:r>
              <a:rPr lang="hu-HU" sz="3800" i="1" dirty="0" err="1"/>
              <a:t>tax</a:t>
            </a:r>
            <a:r>
              <a:rPr lang="hu-HU" sz="3800" i="1" dirty="0"/>
              <a:t>.</a:t>
            </a:r>
            <a:r>
              <a:rPr lang="hu-HU" sz="1000" i="1" dirty="0"/>
              <a:t>	</a:t>
            </a:r>
            <a:r>
              <a:rPr lang="hu-HU" sz="1500" i="1" dirty="0"/>
              <a:t>	</a:t>
            </a:r>
            <a:r>
              <a:rPr lang="hu-HU" sz="2500" i="1" dirty="0"/>
              <a:t>	</a:t>
            </a:r>
            <a:br>
              <a:rPr lang="hu-HU" sz="2500" i="1" dirty="0"/>
            </a:br>
            <a:r>
              <a:rPr lang="hu-HU" sz="2000" i="1" dirty="0"/>
              <a:t>	</a:t>
            </a:r>
            <a:br>
              <a:rPr lang="hu-HU" sz="3800" i="1" dirty="0"/>
            </a:br>
            <a:r>
              <a:rPr lang="hu-HU" sz="3800" i="1" dirty="0"/>
              <a:t>6. </a:t>
            </a:r>
            <a:r>
              <a:rPr lang="hu-HU" sz="3800" i="1" dirty="0" err="1"/>
              <a:t>What</a:t>
            </a:r>
            <a:r>
              <a:rPr lang="hu-HU" sz="3800" i="1" dirty="0"/>
              <a:t> </a:t>
            </a:r>
            <a:r>
              <a:rPr lang="hu-HU" sz="3800" i="1" dirty="0" err="1"/>
              <a:t>about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emerging</a:t>
            </a:r>
            <a:r>
              <a:rPr lang="hu-HU" sz="3800" i="1" dirty="0"/>
              <a:t> </a:t>
            </a:r>
            <a:r>
              <a:rPr lang="hu-HU" sz="3800" i="1" dirty="0" err="1"/>
              <a:t>costs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They</a:t>
            </a:r>
            <a:r>
              <a:rPr lang="hu-HU" sz="3800" i="1" dirty="0"/>
              <a:t> </a:t>
            </a:r>
            <a:r>
              <a:rPr lang="hu-HU" sz="3800" i="1" dirty="0" err="1"/>
              <a:t>can’t</a:t>
            </a:r>
            <a:r>
              <a:rPr lang="hu-HU" sz="3800" i="1" dirty="0"/>
              <a:t> be </a:t>
            </a:r>
            <a:r>
              <a:rPr lang="hu-HU" sz="3800" i="1" dirty="0" err="1"/>
              <a:t>considered</a:t>
            </a:r>
            <a:r>
              <a:rPr lang="hu-HU" sz="3800" i="1" dirty="0"/>
              <a:t> </a:t>
            </a:r>
            <a:r>
              <a:rPr lang="hu-HU" sz="3800" i="1" dirty="0" err="1"/>
              <a:t>but</a:t>
            </a:r>
            <a:r>
              <a:rPr lang="hu-HU" sz="3800" i="1" dirty="0"/>
              <a:t> in </a:t>
            </a:r>
            <a:r>
              <a:rPr lang="hu-HU" sz="3800" i="1" dirty="0" err="1"/>
              <a:t>case</a:t>
            </a:r>
            <a:r>
              <a:rPr lang="hu-HU" sz="3800" i="1" dirty="0"/>
              <a:t> of VAT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amount</a:t>
            </a:r>
            <a:r>
              <a:rPr lang="hu-HU" sz="3800" i="1" dirty="0"/>
              <a:t> of VAT </a:t>
            </a:r>
            <a:r>
              <a:rPr lang="hu-HU" sz="3800" i="1" dirty="0" err="1"/>
              <a:t>can</a:t>
            </a:r>
            <a:r>
              <a:rPr lang="hu-HU" sz="3800" i="1" dirty="0"/>
              <a:t> be </a:t>
            </a:r>
            <a:r>
              <a:rPr lang="hu-HU" sz="3800" i="1" dirty="0" err="1"/>
              <a:t>decucted</a:t>
            </a:r>
            <a:r>
              <a:rPr lang="hu-HU" sz="3800" i="1" dirty="0"/>
              <a:t>.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Itemized</a:t>
            </a:r>
            <a:r>
              <a:rPr lang="hu-HU" sz="6000" b="1" i="1" dirty="0"/>
              <a:t> </a:t>
            </a:r>
            <a:r>
              <a:rPr lang="hu-HU" sz="6000" b="1" i="1" dirty="0" err="1"/>
              <a:t>flat-rate</a:t>
            </a:r>
            <a:r>
              <a:rPr lang="hu-HU" sz="6000" b="1" i="1" dirty="0"/>
              <a:t> </a:t>
            </a:r>
            <a:r>
              <a:rPr lang="hu-HU" sz="6000" b="1" i="1" dirty="0" err="1"/>
              <a:t>tax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9528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857082"/>
            <a:ext cx="12149902" cy="4458877"/>
          </a:xfrm>
        </p:spPr>
        <p:txBody>
          <a:bodyPr>
            <a:normAutofit fontScale="90000"/>
          </a:bodyPr>
          <a:lstStyle/>
          <a:p>
            <a:r>
              <a:rPr lang="hu-HU" sz="3800" i="1" dirty="0"/>
              <a:t>7. </a:t>
            </a:r>
            <a:r>
              <a:rPr lang="hu-HU" sz="3800" i="1" dirty="0" err="1"/>
              <a:t>When</a:t>
            </a:r>
            <a:r>
              <a:rPr lang="hu-HU" sz="3800" i="1" dirty="0"/>
              <a:t> </a:t>
            </a:r>
            <a:r>
              <a:rPr lang="hu-HU" sz="3800" i="1" dirty="0" err="1"/>
              <a:t>should</a:t>
            </a:r>
            <a:r>
              <a:rPr lang="hu-HU" sz="3800" i="1" dirty="0"/>
              <a:t> </a:t>
            </a:r>
            <a:r>
              <a:rPr lang="hu-HU" sz="3800" i="1" dirty="0" err="1"/>
              <a:t>this</a:t>
            </a:r>
            <a:r>
              <a:rPr lang="hu-HU" sz="3800" i="1" dirty="0"/>
              <a:t> </a:t>
            </a:r>
            <a:r>
              <a:rPr lang="hu-HU" sz="3800" i="1" dirty="0" err="1"/>
              <a:t>tax</a:t>
            </a:r>
            <a:r>
              <a:rPr lang="hu-HU" sz="3800" i="1" dirty="0"/>
              <a:t> be </a:t>
            </a:r>
            <a:r>
              <a:rPr lang="hu-HU" sz="3800" i="1" dirty="0" err="1"/>
              <a:t>paid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It</a:t>
            </a:r>
            <a:r>
              <a:rPr lang="hu-HU" sz="3800" i="1" dirty="0"/>
              <a:t> </a:t>
            </a:r>
            <a:r>
              <a:rPr lang="hu-HU" sz="3800" i="1" dirty="0" err="1"/>
              <a:t>should</a:t>
            </a:r>
            <a:r>
              <a:rPr lang="hu-HU" sz="3800" i="1" dirty="0"/>
              <a:t> be </a:t>
            </a:r>
            <a:r>
              <a:rPr lang="hu-HU" sz="3800" i="1" dirty="0" err="1"/>
              <a:t>paid</a:t>
            </a:r>
            <a:r>
              <a:rPr lang="hu-HU" sz="3800" i="1" dirty="0"/>
              <a:t> </a:t>
            </a:r>
            <a:r>
              <a:rPr lang="hu-HU" sz="3800" i="1" dirty="0" err="1"/>
              <a:t>quarterly</a:t>
            </a:r>
            <a:r>
              <a:rPr lang="hu-HU" sz="3800" i="1" dirty="0"/>
              <a:t> </a:t>
            </a:r>
            <a:r>
              <a:rPr lang="hu-HU" sz="3800" i="1" dirty="0" err="1"/>
              <a:t>on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12th </a:t>
            </a:r>
            <a:r>
              <a:rPr lang="hu-HU" sz="3800" i="1" dirty="0" err="1"/>
              <a:t>day</a:t>
            </a:r>
            <a:r>
              <a:rPr lang="hu-HU" sz="3800" i="1" dirty="0"/>
              <a:t> of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month</a:t>
            </a:r>
            <a:r>
              <a:rPr lang="hu-HU" sz="3800" i="1" dirty="0"/>
              <a:t> </a:t>
            </a:r>
            <a:r>
              <a:rPr lang="hu-HU" sz="3800" i="1" dirty="0" err="1"/>
              <a:t>following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quarter</a:t>
            </a:r>
            <a:r>
              <a:rPr lang="hu-HU" sz="3800" i="1" dirty="0"/>
              <a:t>.</a:t>
            </a:r>
            <a:br>
              <a:rPr lang="hu-HU" sz="3800" i="1" dirty="0"/>
            </a:br>
            <a:r>
              <a:rPr lang="hu-HU" sz="1200" i="1" dirty="0"/>
              <a:t>	</a:t>
            </a:r>
            <a:r>
              <a:rPr lang="hu-HU" sz="1600" i="1" dirty="0"/>
              <a:t>	</a:t>
            </a:r>
            <a:r>
              <a:rPr lang="hu-HU" sz="2500" i="1" dirty="0"/>
              <a:t>	</a:t>
            </a:r>
            <a:br>
              <a:rPr lang="hu-HU" sz="3800" i="1" dirty="0"/>
            </a:br>
            <a:r>
              <a:rPr lang="hu-HU" sz="3800" i="1" dirty="0"/>
              <a:t>8. </a:t>
            </a:r>
            <a:r>
              <a:rPr lang="hu-HU" sz="3800" i="1" dirty="0" err="1"/>
              <a:t>When</a:t>
            </a:r>
            <a:r>
              <a:rPr lang="hu-HU" sz="3800" i="1" dirty="0"/>
              <a:t> </a:t>
            </a:r>
            <a:r>
              <a:rPr lang="hu-HU" sz="3800" i="1" dirty="0" err="1"/>
              <a:t>should</a:t>
            </a:r>
            <a:r>
              <a:rPr lang="hu-HU" sz="3800" i="1" dirty="0"/>
              <a:t> </a:t>
            </a:r>
            <a:r>
              <a:rPr lang="hu-HU" sz="3800" i="1" dirty="0" err="1"/>
              <a:t>this</a:t>
            </a:r>
            <a:r>
              <a:rPr lang="hu-HU" sz="3800" i="1" dirty="0"/>
              <a:t> </a:t>
            </a:r>
            <a:r>
              <a:rPr lang="hu-HU" sz="3800" i="1" dirty="0" err="1"/>
              <a:t>tax</a:t>
            </a:r>
            <a:r>
              <a:rPr lang="hu-HU" sz="3800" i="1" dirty="0"/>
              <a:t> be </a:t>
            </a:r>
            <a:r>
              <a:rPr lang="hu-HU" sz="3800" i="1" dirty="0" err="1"/>
              <a:t>declared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The </a:t>
            </a:r>
            <a:r>
              <a:rPr lang="hu-HU" sz="3800" i="1" dirty="0" err="1"/>
              <a:t>individuals</a:t>
            </a:r>
            <a:r>
              <a:rPr lang="hu-HU" sz="3800" i="1" dirty="0"/>
              <a:t> </a:t>
            </a:r>
            <a:r>
              <a:rPr lang="hu-HU" sz="3800" i="1" dirty="0" err="1"/>
              <a:t>should</a:t>
            </a:r>
            <a:r>
              <a:rPr lang="hu-HU" sz="3800" i="1" dirty="0"/>
              <a:t> </a:t>
            </a:r>
            <a:r>
              <a:rPr lang="hu-HU" sz="3800" i="1" dirty="0" err="1"/>
              <a:t>declare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amount</a:t>
            </a:r>
            <a:r>
              <a:rPr lang="hu-HU" sz="3800" i="1" dirty="0"/>
              <a:t> of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tax</a:t>
            </a:r>
            <a:r>
              <a:rPr lang="hu-HU" sz="3800" i="1" dirty="0"/>
              <a:t> (and </a:t>
            </a:r>
            <a:r>
              <a:rPr lang="hu-HU" sz="3800" i="1" dirty="0" err="1"/>
              <a:t>not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revenue</a:t>
            </a:r>
            <a:r>
              <a:rPr lang="hu-HU" sz="3800" i="1" dirty="0"/>
              <a:t>!!!) in </a:t>
            </a:r>
            <a:r>
              <a:rPr lang="hu-HU" sz="3800" i="1" dirty="0" err="1"/>
              <a:t>their</a:t>
            </a:r>
            <a:r>
              <a:rPr lang="hu-HU" sz="3800" i="1" dirty="0"/>
              <a:t>  </a:t>
            </a:r>
            <a:r>
              <a:rPr lang="hu-HU" sz="3800" i="1" dirty="0" err="1"/>
              <a:t>personal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income</a:t>
            </a:r>
            <a:r>
              <a:rPr lang="hu-HU" sz="3800" i="1" dirty="0"/>
              <a:t> </a:t>
            </a:r>
            <a:r>
              <a:rPr lang="hu-HU" sz="3800" i="1" dirty="0" err="1"/>
              <a:t>tax</a:t>
            </a:r>
            <a:r>
              <a:rPr lang="hu-HU" sz="3800" i="1" dirty="0"/>
              <a:t> </a:t>
            </a:r>
            <a:r>
              <a:rPr lang="hu-HU" sz="3800" i="1" dirty="0" err="1"/>
              <a:t>declaration</a:t>
            </a:r>
            <a:r>
              <a:rPr lang="hu-HU" sz="3800" i="1" dirty="0"/>
              <a:t>.</a:t>
            </a:r>
            <a:r>
              <a:rPr lang="hu-HU" sz="1500" i="1" dirty="0"/>
              <a:t>	</a:t>
            </a:r>
            <a:br>
              <a:rPr lang="hu-HU" sz="3800" i="1" dirty="0"/>
            </a:b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Itemized</a:t>
            </a:r>
            <a:r>
              <a:rPr lang="hu-HU" sz="6000" b="1" i="1" dirty="0"/>
              <a:t> </a:t>
            </a:r>
            <a:r>
              <a:rPr lang="hu-HU" sz="6000" b="1" i="1" dirty="0" err="1"/>
              <a:t>flat-rate</a:t>
            </a:r>
            <a:r>
              <a:rPr lang="hu-HU" sz="6000" b="1" i="1" dirty="0"/>
              <a:t> </a:t>
            </a:r>
            <a:r>
              <a:rPr lang="hu-HU" sz="6000" b="1" i="1" dirty="0" err="1"/>
              <a:t>tax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45229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3695" y="1729820"/>
            <a:ext cx="12088305" cy="4788815"/>
          </a:xfrm>
        </p:spPr>
        <p:txBody>
          <a:bodyPr>
            <a:normAutofit/>
          </a:bodyPr>
          <a:lstStyle/>
          <a:p>
            <a:r>
              <a:rPr lang="hu-HU" sz="3800" i="1" dirty="0"/>
              <a:t>1. </a:t>
            </a:r>
            <a:r>
              <a:rPr lang="hu-HU" sz="3800" i="1" dirty="0" err="1"/>
              <a:t>When</a:t>
            </a:r>
            <a:r>
              <a:rPr lang="hu-HU" sz="3800" i="1" dirty="0"/>
              <a:t> </a:t>
            </a:r>
            <a:r>
              <a:rPr lang="hu-HU" sz="3800" i="1" dirty="0" err="1"/>
              <a:t>can</a:t>
            </a:r>
            <a:r>
              <a:rPr lang="hu-HU" sz="3800" i="1" dirty="0"/>
              <a:t> </a:t>
            </a:r>
            <a:r>
              <a:rPr lang="hu-HU" sz="3800" i="1" dirty="0" err="1"/>
              <a:t>it</a:t>
            </a:r>
            <a:r>
              <a:rPr lang="hu-HU" sz="3800" i="1" dirty="0"/>
              <a:t> be </a:t>
            </a:r>
            <a:r>
              <a:rPr lang="hu-HU" sz="3800" i="1" dirty="0" err="1"/>
              <a:t>used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It</a:t>
            </a:r>
            <a:r>
              <a:rPr lang="hu-HU" sz="3800" i="1" dirty="0"/>
              <a:t> </a:t>
            </a:r>
            <a:r>
              <a:rPr lang="hu-HU" sz="3800" i="1" dirty="0" err="1"/>
              <a:t>depends</a:t>
            </a:r>
            <a:r>
              <a:rPr lang="hu-HU" sz="3800" i="1" dirty="0"/>
              <a:t> </a:t>
            </a:r>
            <a:r>
              <a:rPr lang="hu-HU" sz="3800" i="1" dirty="0" err="1"/>
              <a:t>on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person’s</a:t>
            </a:r>
            <a:r>
              <a:rPr lang="hu-HU" sz="3800" i="1" dirty="0"/>
              <a:t> decision.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If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person</a:t>
            </a:r>
            <a:r>
              <a:rPr lang="hu-HU" sz="3800" i="1" dirty="0"/>
              <a:t> </a:t>
            </a:r>
            <a:r>
              <a:rPr lang="hu-HU" sz="3800" i="1" dirty="0" err="1"/>
              <a:t>doesn’t</a:t>
            </a:r>
            <a:r>
              <a:rPr lang="hu-HU" sz="3800" i="1" dirty="0"/>
              <a:t> </a:t>
            </a:r>
            <a:r>
              <a:rPr lang="hu-HU" sz="3800" i="1" dirty="0" err="1"/>
              <a:t>meet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conditions</a:t>
            </a:r>
            <a:r>
              <a:rPr lang="hu-HU" sz="3800" i="1" dirty="0"/>
              <a:t> of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choosing</a:t>
            </a:r>
            <a:r>
              <a:rPr lang="hu-HU" sz="3800" i="1" dirty="0"/>
              <a:t> </a:t>
            </a:r>
            <a:r>
              <a:rPr lang="hu-HU" sz="3800" i="1" dirty="0" err="1"/>
              <a:t>itemized</a:t>
            </a:r>
            <a:r>
              <a:rPr lang="hu-HU" sz="3800" i="1" dirty="0"/>
              <a:t> </a:t>
            </a:r>
            <a:r>
              <a:rPr lang="hu-HU" sz="3800" i="1" dirty="0" err="1"/>
              <a:t>flat-rate</a:t>
            </a:r>
            <a:r>
              <a:rPr lang="hu-HU" sz="3800" i="1" dirty="0"/>
              <a:t> </a:t>
            </a:r>
            <a:r>
              <a:rPr lang="hu-HU" sz="3800" i="1" dirty="0" err="1"/>
              <a:t>taxation</a:t>
            </a:r>
            <a:r>
              <a:rPr lang="hu-HU" sz="3800" i="1" dirty="0"/>
              <a:t>.</a:t>
            </a:r>
            <a:br>
              <a:rPr lang="hu-HU" sz="3800" i="1" dirty="0"/>
            </a:br>
            <a:r>
              <a:rPr lang="hu-HU" sz="1200" i="1" dirty="0"/>
              <a:t>	</a:t>
            </a:r>
            <a:r>
              <a:rPr lang="hu-HU" sz="1600" i="1" dirty="0"/>
              <a:t>	</a:t>
            </a:r>
            <a:r>
              <a:rPr lang="hu-HU" sz="2500" i="1" dirty="0"/>
              <a:t>	</a:t>
            </a:r>
            <a:br>
              <a:rPr lang="hu-HU" sz="3800" i="1" dirty="0"/>
            </a:br>
            <a:r>
              <a:rPr lang="hu-HU" sz="3800" i="1" dirty="0"/>
              <a:t>2. </a:t>
            </a:r>
            <a:r>
              <a:rPr lang="hu-HU" sz="3800" i="1" dirty="0" err="1"/>
              <a:t>How</a:t>
            </a:r>
            <a:r>
              <a:rPr lang="hu-HU" sz="3800" i="1" dirty="0"/>
              <a:t> </a:t>
            </a:r>
            <a:r>
              <a:rPr lang="hu-HU" sz="3800" i="1" dirty="0" err="1"/>
              <a:t>to</a:t>
            </a:r>
            <a:r>
              <a:rPr lang="hu-HU" sz="3800" i="1" dirty="0"/>
              <a:t> </a:t>
            </a:r>
            <a:r>
              <a:rPr lang="hu-HU" sz="3800" i="1" dirty="0" err="1"/>
              <a:t>calculate</a:t>
            </a:r>
            <a:r>
              <a:rPr lang="hu-HU" sz="3800" i="1" dirty="0"/>
              <a:t> </a:t>
            </a:r>
            <a:r>
              <a:rPr lang="hu-HU" sz="3800" i="1" dirty="0" err="1"/>
              <a:t>income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We</a:t>
            </a:r>
            <a:r>
              <a:rPr lang="hu-HU" sz="3800" i="1" dirty="0"/>
              <a:t> </a:t>
            </a:r>
            <a:r>
              <a:rPr lang="hu-HU" sz="3800" i="1" dirty="0" err="1"/>
              <a:t>can</a:t>
            </a:r>
            <a:r>
              <a:rPr lang="hu-HU" sz="3800" i="1" dirty="0"/>
              <a:t> </a:t>
            </a:r>
            <a:r>
              <a:rPr lang="hu-HU" sz="3800" i="1" dirty="0" err="1"/>
              <a:t>use</a:t>
            </a:r>
            <a:r>
              <a:rPr lang="hu-HU" sz="3800" i="1" dirty="0"/>
              <a:t> 10% cost ratio </a:t>
            </a:r>
            <a:r>
              <a:rPr lang="hu-HU" sz="3800" i="1" dirty="0" err="1"/>
              <a:t>or</a:t>
            </a:r>
            <a:r>
              <a:rPr lang="hu-HU" sz="3800" i="1" dirty="0"/>
              <a:t> cost accounting.  	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/>
              <a:t>Independent </a:t>
            </a:r>
            <a:r>
              <a:rPr lang="hu-HU" sz="6000" b="1" i="1" dirty="0" err="1"/>
              <a:t>activity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90280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3695" y="1729820"/>
            <a:ext cx="12088305" cy="4788815"/>
          </a:xfrm>
        </p:spPr>
        <p:txBody>
          <a:bodyPr>
            <a:normAutofit/>
          </a:bodyPr>
          <a:lstStyle/>
          <a:p>
            <a:r>
              <a:rPr lang="hu-HU" sz="3800" i="1" dirty="0"/>
              <a:t>1. </a:t>
            </a:r>
            <a:r>
              <a:rPr lang="hu-HU" sz="3800" i="1" dirty="0" err="1"/>
              <a:t>When</a:t>
            </a:r>
            <a:r>
              <a:rPr lang="hu-HU" sz="3800" i="1" dirty="0"/>
              <a:t> </a:t>
            </a:r>
            <a:r>
              <a:rPr lang="hu-HU" sz="3800" i="1" dirty="0" err="1"/>
              <a:t>can</a:t>
            </a:r>
            <a:r>
              <a:rPr lang="hu-HU" sz="3800" i="1" dirty="0"/>
              <a:t> </a:t>
            </a:r>
            <a:r>
              <a:rPr lang="hu-HU" sz="3800" i="1" dirty="0" err="1"/>
              <a:t>it</a:t>
            </a:r>
            <a:r>
              <a:rPr lang="hu-HU" sz="3800" i="1" dirty="0"/>
              <a:t> be </a:t>
            </a:r>
            <a:r>
              <a:rPr lang="hu-HU" sz="3800" i="1" dirty="0" err="1"/>
              <a:t>used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It</a:t>
            </a:r>
            <a:r>
              <a:rPr lang="hu-HU" sz="3800" i="1" dirty="0"/>
              <a:t> </a:t>
            </a:r>
            <a:r>
              <a:rPr lang="hu-HU" sz="3800" i="1" dirty="0" err="1"/>
              <a:t>depends</a:t>
            </a:r>
            <a:r>
              <a:rPr lang="hu-HU" sz="3800" i="1" dirty="0"/>
              <a:t> </a:t>
            </a:r>
            <a:r>
              <a:rPr lang="hu-HU" sz="3800" i="1" dirty="0" err="1"/>
              <a:t>on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person’s</a:t>
            </a:r>
            <a:r>
              <a:rPr lang="hu-HU" sz="3800" i="1" dirty="0"/>
              <a:t> decision.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If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person</a:t>
            </a:r>
            <a:r>
              <a:rPr lang="hu-HU" sz="3800" i="1" dirty="0"/>
              <a:t> </a:t>
            </a:r>
            <a:r>
              <a:rPr lang="hu-HU" sz="3800" i="1" dirty="0" err="1"/>
              <a:t>doesn’t</a:t>
            </a:r>
            <a:r>
              <a:rPr lang="hu-HU" sz="3800" i="1" dirty="0"/>
              <a:t> </a:t>
            </a:r>
            <a:r>
              <a:rPr lang="hu-HU" sz="3800" i="1" dirty="0" err="1"/>
              <a:t>meet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conditions</a:t>
            </a:r>
            <a:r>
              <a:rPr lang="hu-HU" sz="3800" i="1" dirty="0"/>
              <a:t> of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choosing</a:t>
            </a:r>
            <a:r>
              <a:rPr lang="hu-HU" sz="3800" i="1" dirty="0"/>
              <a:t> </a:t>
            </a:r>
            <a:r>
              <a:rPr lang="hu-HU" sz="3800" i="1" dirty="0" err="1"/>
              <a:t>itemized</a:t>
            </a:r>
            <a:r>
              <a:rPr lang="hu-HU" sz="3800" i="1" dirty="0"/>
              <a:t> </a:t>
            </a:r>
            <a:r>
              <a:rPr lang="hu-HU" sz="3800" i="1" dirty="0" err="1"/>
              <a:t>flat-rate</a:t>
            </a:r>
            <a:r>
              <a:rPr lang="hu-HU" sz="3800" i="1" dirty="0"/>
              <a:t> </a:t>
            </a:r>
            <a:r>
              <a:rPr lang="hu-HU" sz="3800" i="1" dirty="0" err="1"/>
              <a:t>taxation</a:t>
            </a:r>
            <a:r>
              <a:rPr lang="hu-HU" sz="3800" i="1" dirty="0"/>
              <a:t>.</a:t>
            </a:r>
            <a:br>
              <a:rPr lang="hu-HU" sz="3800" i="1" dirty="0"/>
            </a:br>
            <a:r>
              <a:rPr lang="hu-HU" sz="1200" i="1" dirty="0"/>
              <a:t>	</a:t>
            </a:r>
            <a:r>
              <a:rPr lang="hu-HU" sz="1600" i="1" dirty="0"/>
              <a:t>	</a:t>
            </a:r>
            <a:r>
              <a:rPr lang="hu-HU" sz="2500" i="1" dirty="0"/>
              <a:t>	</a:t>
            </a:r>
            <a:br>
              <a:rPr lang="hu-HU" sz="3800" i="1" dirty="0"/>
            </a:br>
            <a:r>
              <a:rPr lang="hu-HU" sz="3800" i="1" dirty="0"/>
              <a:t>2. </a:t>
            </a:r>
            <a:r>
              <a:rPr lang="hu-HU" sz="3800" i="1" dirty="0" err="1"/>
              <a:t>How</a:t>
            </a:r>
            <a:r>
              <a:rPr lang="hu-HU" sz="3800" i="1" dirty="0"/>
              <a:t> </a:t>
            </a:r>
            <a:r>
              <a:rPr lang="hu-HU" sz="3800" i="1" dirty="0" err="1"/>
              <a:t>to</a:t>
            </a:r>
            <a:r>
              <a:rPr lang="hu-HU" sz="3800" i="1" dirty="0"/>
              <a:t> </a:t>
            </a:r>
            <a:r>
              <a:rPr lang="hu-HU" sz="3800" i="1" dirty="0" err="1"/>
              <a:t>calculate</a:t>
            </a:r>
            <a:r>
              <a:rPr lang="hu-HU" sz="3800" i="1" dirty="0"/>
              <a:t> </a:t>
            </a:r>
            <a:r>
              <a:rPr lang="hu-HU" sz="3800" i="1" dirty="0" err="1"/>
              <a:t>income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- 10% cost ratio </a:t>
            </a:r>
            <a:r>
              <a:rPr lang="hu-HU" sz="3800" i="1" dirty="0" err="1"/>
              <a:t>or</a:t>
            </a:r>
            <a:r>
              <a:rPr lang="hu-HU" sz="3800" i="1" dirty="0"/>
              <a:t> cost accounting </a:t>
            </a:r>
            <a:r>
              <a:rPr lang="hu-HU" sz="3800" i="1" dirty="0" err="1"/>
              <a:t>methods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can</a:t>
            </a:r>
            <a:r>
              <a:rPr lang="hu-HU" sz="3800" i="1" dirty="0"/>
              <a:t> be </a:t>
            </a:r>
            <a:r>
              <a:rPr lang="hu-HU" sz="3800" i="1" dirty="0" err="1"/>
              <a:t>used</a:t>
            </a:r>
            <a:r>
              <a:rPr lang="hu-HU" sz="3800" i="1" dirty="0"/>
              <a:t>.  	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/>
              <a:t>Independent </a:t>
            </a:r>
            <a:r>
              <a:rPr lang="hu-HU" sz="6000" b="1" i="1" dirty="0" err="1"/>
              <a:t>activity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66977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3695" y="1729820"/>
            <a:ext cx="12088305" cy="5128180"/>
          </a:xfrm>
        </p:spPr>
        <p:txBody>
          <a:bodyPr>
            <a:normAutofit/>
          </a:bodyPr>
          <a:lstStyle/>
          <a:p>
            <a:r>
              <a:rPr lang="hu-HU" sz="3800" i="1" dirty="0"/>
              <a:t>3. </a:t>
            </a:r>
            <a:r>
              <a:rPr lang="hu-HU" sz="3800" i="1" dirty="0" err="1"/>
              <a:t>How</a:t>
            </a:r>
            <a:r>
              <a:rPr lang="hu-HU" sz="3800" i="1" dirty="0"/>
              <a:t> </a:t>
            </a:r>
            <a:r>
              <a:rPr lang="hu-HU" sz="3800" i="1" dirty="0" err="1"/>
              <a:t>does</a:t>
            </a:r>
            <a:r>
              <a:rPr lang="hu-HU" sz="3800" i="1" dirty="0"/>
              <a:t> 10% cost ratio </a:t>
            </a:r>
            <a:r>
              <a:rPr lang="hu-HU" sz="3800" i="1" dirty="0" err="1"/>
              <a:t>works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The 90% of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revenue</a:t>
            </a:r>
            <a:r>
              <a:rPr lang="hu-HU" sz="3800" i="1" dirty="0"/>
              <a:t> is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tax</a:t>
            </a:r>
            <a:r>
              <a:rPr lang="hu-HU" sz="3800" i="1" dirty="0"/>
              <a:t> </a:t>
            </a:r>
            <a:r>
              <a:rPr lang="hu-HU" sz="3800" i="1" dirty="0" err="1"/>
              <a:t>base</a:t>
            </a:r>
            <a:r>
              <a:rPr lang="hu-HU" sz="3800" i="1" dirty="0"/>
              <a:t>.</a:t>
            </a:r>
            <a:br>
              <a:rPr lang="hu-HU" sz="3800" i="1" dirty="0"/>
            </a:br>
            <a:r>
              <a:rPr lang="hu-HU" sz="3800" i="1" dirty="0"/>
              <a:t>	 - No </a:t>
            </a:r>
            <a:r>
              <a:rPr lang="hu-HU" sz="3800" i="1" dirty="0" err="1"/>
              <a:t>need</a:t>
            </a:r>
            <a:r>
              <a:rPr lang="hu-HU" sz="3800" i="1" dirty="0"/>
              <a:t> </a:t>
            </a:r>
            <a:r>
              <a:rPr lang="hu-HU" sz="3800" i="1" dirty="0" err="1"/>
              <a:t>to</a:t>
            </a:r>
            <a:r>
              <a:rPr lang="hu-HU" sz="3800" i="1" dirty="0"/>
              <a:t> </a:t>
            </a:r>
            <a:r>
              <a:rPr lang="hu-HU" sz="3800" i="1" dirty="0" err="1"/>
              <a:t>collect</a:t>
            </a:r>
            <a:r>
              <a:rPr lang="hu-HU" sz="3800" i="1" dirty="0"/>
              <a:t> </a:t>
            </a:r>
            <a:r>
              <a:rPr lang="hu-HU" sz="3800" i="1" dirty="0" err="1"/>
              <a:t>any</a:t>
            </a:r>
            <a:r>
              <a:rPr lang="hu-HU" sz="3800" i="1" dirty="0"/>
              <a:t> </a:t>
            </a:r>
            <a:r>
              <a:rPr lang="hu-HU" sz="3800" i="1" dirty="0" err="1"/>
              <a:t>documents</a:t>
            </a:r>
            <a:r>
              <a:rPr lang="hu-HU" sz="3800" i="1" dirty="0"/>
              <a:t> </a:t>
            </a:r>
            <a:r>
              <a:rPr lang="hu-HU" sz="3800" i="1" dirty="0" err="1"/>
              <a:t>certifying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incurred</a:t>
            </a:r>
            <a:r>
              <a:rPr lang="hu-HU" sz="3800" i="1" dirty="0"/>
              <a:t> </a:t>
            </a:r>
            <a:r>
              <a:rPr lang="hu-HU" sz="3800" i="1" dirty="0" err="1"/>
              <a:t>costs</a:t>
            </a:r>
            <a:r>
              <a:rPr lang="hu-HU" sz="3800" i="1" dirty="0"/>
              <a:t>.</a:t>
            </a:r>
            <a:br>
              <a:rPr lang="hu-HU" sz="3800" i="1" dirty="0"/>
            </a:br>
            <a:r>
              <a:rPr lang="hu-HU" sz="1200" i="1" dirty="0"/>
              <a:t>	</a:t>
            </a:r>
            <a:r>
              <a:rPr lang="hu-HU" sz="1600" i="1" dirty="0"/>
              <a:t>	</a:t>
            </a:r>
            <a:r>
              <a:rPr lang="hu-HU" sz="2500" i="1" dirty="0"/>
              <a:t>	</a:t>
            </a:r>
            <a:br>
              <a:rPr lang="hu-HU" sz="3800" i="1" dirty="0"/>
            </a:br>
            <a:r>
              <a:rPr lang="hu-HU" sz="3800" i="1" dirty="0"/>
              <a:t>4. </a:t>
            </a:r>
            <a:r>
              <a:rPr lang="hu-HU" sz="3800" i="1" dirty="0" err="1"/>
              <a:t>How</a:t>
            </a:r>
            <a:r>
              <a:rPr lang="hu-HU" sz="3800" i="1" dirty="0"/>
              <a:t> </a:t>
            </a:r>
            <a:r>
              <a:rPr lang="hu-HU" sz="3800" i="1" dirty="0" err="1"/>
              <a:t>does</a:t>
            </a:r>
            <a:r>
              <a:rPr lang="hu-HU" sz="3800" i="1" dirty="0"/>
              <a:t> cost accounting </a:t>
            </a:r>
            <a:r>
              <a:rPr lang="hu-HU" sz="3800" i="1" dirty="0" err="1"/>
              <a:t>method</a:t>
            </a:r>
            <a:r>
              <a:rPr lang="hu-HU" sz="3800" i="1" dirty="0"/>
              <a:t> </a:t>
            </a:r>
            <a:r>
              <a:rPr lang="hu-HU" sz="3800" i="1" dirty="0" err="1"/>
              <a:t>works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The </a:t>
            </a:r>
            <a:r>
              <a:rPr lang="hu-HU" sz="3800" i="1" dirty="0" err="1"/>
              <a:t>incurred</a:t>
            </a:r>
            <a:r>
              <a:rPr lang="hu-HU" sz="3800" i="1" dirty="0"/>
              <a:t> and </a:t>
            </a:r>
            <a:r>
              <a:rPr lang="hu-HU" sz="3800" i="1" dirty="0" err="1"/>
              <a:t>certified</a:t>
            </a:r>
            <a:r>
              <a:rPr lang="hu-HU" sz="3800" i="1" dirty="0"/>
              <a:t> </a:t>
            </a:r>
            <a:r>
              <a:rPr lang="hu-HU" sz="3800" i="1" dirty="0" err="1"/>
              <a:t>costs</a:t>
            </a:r>
            <a:r>
              <a:rPr lang="hu-HU" sz="3800" i="1" dirty="0"/>
              <a:t> </a:t>
            </a:r>
            <a:r>
              <a:rPr lang="hu-HU" sz="3800" i="1" dirty="0" err="1"/>
              <a:t>can</a:t>
            </a:r>
            <a:r>
              <a:rPr lang="hu-HU" sz="3800" i="1" dirty="0"/>
              <a:t> be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deducted</a:t>
            </a:r>
            <a:r>
              <a:rPr lang="hu-HU" sz="3800" i="1" dirty="0"/>
              <a:t> </a:t>
            </a:r>
            <a:r>
              <a:rPr lang="hu-HU" sz="3800" i="1" dirty="0" err="1"/>
              <a:t>from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revenue</a:t>
            </a:r>
            <a:r>
              <a:rPr lang="hu-HU" sz="3800" i="1" dirty="0"/>
              <a:t> </a:t>
            </a:r>
            <a:r>
              <a:rPr lang="hu-HU" sz="3800" i="1" dirty="0" err="1"/>
              <a:t>up</a:t>
            </a:r>
            <a:r>
              <a:rPr lang="hu-HU" sz="3800" i="1" dirty="0"/>
              <a:t> </a:t>
            </a:r>
            <a:r>
              <a:rPr lang="hu-HU" sz="3800" i="1" dirty="0" err="1"/>
              <a:t>to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total</a:t>
            </a:r>
            <a:br>
              <a:rPr lang="hu-HU" sz="3800" i="1" dirty="0"/>
            </a:br>
            <a:r>
              <a:rPr lang="hu-HU" sz="3800" i="1" dirty="0"/>
              <a:t>	   </a:t>
            </a:r>
            <a:r>
              <a:rPr lang="hu-HU" sz="3800" i="1" dirty="0" err="1"/>
              <a:t>amount</a:t>
            </a:r>
            <a:r>
              <a:rPr lang="hu-HU" sz="3800" i="1" dirty="0"/>
              <a:t> of </a:t>
            </a:r>
            <a:r>
              <a:rPr lang="hu-HU" sz="3800" i="1" dirty="0" err="1"/>
              <a:t>it</a:t>
            </a:r>
            <a:r>
              <a:rPr lang="hu-HU" sz="3800" i="1" dirty="0"/>
              <a:t>.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/>
              <a:t>Independent </a:t>
            </a:r>
            <a:r>
              <a:rPr lang="hu-HU" sz="6000" b="1" i="1" dirty="0" err="1"/>
              <a:t>activity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7555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3695" y="1729820"/>
            <a:ext cx="12088305" cy="5128180"/>
          </a:xfrm>
        </p:spPr>
        <p:txBody>
          <a:bodyPr>
            <a:normAutofit/>
          </a:bodyPr>
          <a:lstStyle/>
          <a:p>
            <a:r>
              <a:rPr lang="hu-HU" sz="3800" i="1" dirty="0"/>
              <a:t>5. </a:t>
            </a:r>
            <a:r>
              <a:rPr lang="hu-HU" sz="3800" i="1" dirty="0" err="1"/>
              <a:t>What</a:t>
            </a:r>
            <a:r>
              <a:rPr lang="hu-HU" sz="3800" i="1" dirty="0"/>
              <a:t> </a:t>
            </a:r>
            <a:r>
              <a:rPr lang="hu-HU" sz="3800" i="1" dirty="0" err="1"/>
              <a:t>kinds</a:t>
            </a:r>
            <a:r>
              <a:rPr lang="hu-HU" sz="3800" i="1" dirty="0"/>
              <a:t> of </a:t>
            </a:r>
            <a:r>
              <a:rPr lang="hu-HU" sz="3800" i="1" dirty="0" err="1"/>
              <a:t>taxes</a:t>
            </a:r>
            <a:r>
              <a:rPr lang="hu-HU" sz="3800" i="1" dirty="0"/>
              <a:t> </a:t>
            </a:r>
            <a:r>
              <a:rPr lang="hu-HU" sz="3800" i="1" dirty="0" err="1"/>
              <a:t>should</a:t>
            </a:r>
            <a:r>
              <a:rPr lang="hu-HU" sz="3800" i="1" dirty="0"/>
              <a:t> be </a:t>
            </a:r>
            <a:r>
              <a:rPr lang="hu-HU" sz="3800" i="1" dirty="0" err="1"/>
              <a:t>paid</a:t>
            </a:r>
            <a:r>
              <a:rPr lang="hu-HU" sz="3800" i="1" dirty="0"/>
              <a:t> </a:t>
            </a:r>
            <a:r>
              <a:rPr lang="hu-HU" sz="3800" i="1" dirty="0" err="1"/>
              <a:t>on</a:t>
            </a:r>
            <a:r>
              <a:rPr lang="hu-HU" sz="3800" i="1" dirty="0"/>
              <a:t>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tax</a:t>
            </a:r>
            <a:br>
              <a:rPr lang="hu-HU" sz="3800" i="1" dirty="0"/>
            </a:br>
            <a:r>
              <a:rPr lang="hu-HU" sz="3800" i="1" dirty="0"/>
              <a:t>	 </a:t>
            </a:r>
            <a:r>
              <a:rPr lang="hu-HU" sz="3800" i="1" dirty="0" err="1"/>
              <a:t>base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- 15% </a:t>
            </a:r>
            <a:r>
              <a:rPr lang="hu-HU" sz="3800" i="1" dirty="0" err="1"/>
              <a:t>personal</a:t>
            </a:r>
            <a:r>
              <a:rPr lang="hu-HU" sz="3800" i="1" dirty="0"/>
              <a:t> </a:t>
            </a:r>
            <a:r>
              <a:rPr lang="hu-HU" sz="3800" i="1" dirty="0" err="1"/>
              <a:t>income</a:t>
            </a:r>
            <a:r>
              <a:rPr lang="hu-HU" sz="3800" i="1" dirty="0"/>
              <a:t> </a:t>
            </a:r>
            <a:r>
              <a:rPr lang="hu-HU" sz="3800" i="1" dirty="0" err="1"/>
              <a:t>tax</a:t>
            </a:r>
            <a:r>
              <a:rPr lang="hu-HU" sz="3800" i="1" dirty="0"/>
              <a:t>,</a:t>
            </a:r>
            <a:br>
              <a:rPr lang="hu-HU" sz="3800" i="1" dirty="0"/>
            </a:br>
            <a:r>
              <a:rPr lang="hu-HU" sz="3800" i="1" dirty="0"/>
              <a:t>	 - 19,5 % </a:t>
            </a:r>
            <a:r>
              <a:rPr lang="hu-HU" sz="3800" i="1" dirty="0" err="1"/>
              <a:t>health</a:t>
            </a:r>
            <a:r>
              <a:rPr lang="hu-HU" sz="3800" i="1" dirty="0"/>
              <a:t> </a:t>
            </a:r>
            <a:r>
              <a:rPr lang="hu-HU" sz="3800" i="1" dirty="0" err="1"/>
              <a:t>insurance</a:t>
            </a:r>
            <a:r>
              <a:rPr lang="hu-HU" sz="3800" i="1" dirty="0"/>
              <a:t> </a:t>
            </a:r>
            <a:r>
              <a:rPr lang="hu-HU" sz="3800" i="1" dirty="0" err="1"/>
              <a:t>contribution</a:t>
            </a:r>
            <a:r>
              <a:rPr lang="hu-HU" sz="3800" i="1" dirty="0"/>
              <a:t> (no limit!)</a:t>
            </a:r>
            <a:br>
              <a:rPr lang="hu-HU" sz="3800" i="1" dirty="0"/>
            </a:br>
            <a:r>
              <a:rPr lang="hu-HU" sz="1200" i="1" dirty="0"/>
              <a:t>	</a:t>
            </a:r>
            <a:r>
              <a:rPr lang="hu-HU" sz="1600" i="1" dirty="0"/>
              <a:t>	</a:t>
            </a:r>
            <a:r>
              <a:rPr lang="hu-HU" sz="2500" i="1" dirty="0"/>
              <a:t>	</a:t>
            </a:r>
            <a:br>
              <a:rPr lang="hu-HU" sz="3800" i="1" dirty="0"/>
            </a:br>
            <a:r>
              <a:rPr lang="hu-HU" sz="3800" i="1" dirty="0"/>
              <a:t>6. </a:t>
            </a:r>
            <a:r>
              <a:rPr lang="hu-HU" sz="3800" i="1" dirty="0" err="1"/>
              <a:t>When</a:t>
            </a:r>
            <a:r>
              <a:rPr lang="hu-HU" sz="3800" i="1" dirty="0"/>
              <a:t> </a:t>
            </a:r>
            <a:r>
              <a:rPr lang="hu-HU" sz="3800" i="1" dirty="0" err="1"/>
              <a:t>should</a:t>
            </a:r>
            <a:r>
              <a:rPr lang="hu-HU" sz="3800" i="1" dirty="0"/>
              <a:t> be </a:t>
            </a:r>
            <a:r>
              <a:rPr lang="hu-HU" sz="3800" i="1" dirty="0" err="1"/>
              <a:t>the</a:t>
            </a:r>
            <a:r>
              <a:rPr lang="hu-HU" sz="3800" i="1" dirty="0"/>
              <a:t> </a:t>
            </a:r>
            <a:r>
              <a:rPr lang="hu-HU" sz="3800" i="1" dirty="0" err="1"/>
              <a:t>taxes</a:t>
            </a:r>
            <a:r>
              <a:rPr lang="hu-HU" sz="3800" i="1" dirty="0"/>
              <a:t> </a:t>
            </a:r>
            <a:r>
              <a:rPr lang="hu-HU" sz="3800" i="1" dirty="0" err="1"/>
              <a:t>paid</a:t>
            </a:r>
            <a:r>
              <a:rPr lang="hu-HU" sz="3800" i="1" dirty="0"/>
              <a:t> and </a:t>
            </a:r>
            <a:r>
              <a:rPr lang="hu-HU" sz="3800" i="1" dirty="0" err="1"/>
              <a:t>declared</a:t>
            </a:r>
            <a:r>
              <a:rPr lang="hu-HU" sz="3800" i="1" dirty="0"/>
              <a:t>?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Paid</a:t>
            </a:r>
            <a:r>
              <a:rPr lang="hu-HU" sz="3800" i="1" dirty="0"/>
              <a:t>: </a:t>
            </a:r>
            <a:r>
              <a:rPr lang="hu-HU" sz="3800" i="1" dirty="0" err="1"/>
              <a:t>quarterly</a:t>
            </a:r>
            <a:r>
              <a:rPr lang="hu-HU" sz="3800" i="1" dirty="0"/>
              <a:t> in </a:t>
            </a:r>
            <a:r>
              <a:rPr lang="hu-HU" sz="3800" i="1" dirty="0" err="1"/>
              <a:t>advance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Declared</a:t>
            </a:r>
            <a:r>
              <a:rPr lang="hu-HU" sz="3800" i="1" dirty="0"/>
              <a:t>: in </a:t>
            </a:r>
            <a:r>
              <a:rPr lang="hu-HU" sz="3800" i="1" dirty="0" err="1"/>
              <a:t>the</a:t>
            </a:r>
            <a:r>
              <a:rPr lang="hu-HU" sz="3800" i="1" dirty="0"/>
              <a:t> PIT-</a:t>
            </a:r>
            <a:r>
              <a:rPr lang="hu-HU" sz="3800" i="1" dirty="0" err="1"/>
              <a:t>declaration</a:t>
            </a:r>
            <a:r>
              <a:rPr lang="hu-HU" sz="3800" i="1" dirty="0"/>
              <a:t>.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/>
              <a:t>Independent </a:t>
            </a:r>
            <a:r>
              <a:rPr lang="hu-HU" sz="6000" b="1" i="1" dirty="0" err="1"/>
              <a:t>activity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9234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46842" y="936320"/>
            <a:ext cx="11190462" cy="2971801"/>
          </a:xfrm>
        </p:spPr>
        <p:txBody>
          <a:bodyPr/>
          <a:lstStyle/>
          <a:p>
            <a:pPr algn="ctr"/>
            <a:br>
              <a:rPr lang="hu-HU" sz="6600" b="1" dirty="0"/>
            </a:br>
            <a:r>
              <a:rPr lang="hu-HU" sz="6600" b="1" dirty="0" err="1"/>
              <a:t>Value</a:t>
            </a:r>
            <a:r>
              <a:rPr lang="hu-HU" sz="6600" b="1" dirty="0"/>
              <a:t> </a:t>
            </a:r>
            <a:r>
              <a:rPr lang="hu-HU" sz="6600" b="1" dirty="0" err="1"/>
              <a:t>Added</a:t>
            </a:r>
            <a:r>
              <a:rPr lang="hu-HU" sz="6600" b="1" dirty="0"/>
              <a:t> </a:t>
            </a:r>
            <a:r>
              <a:rPr lang="hu-HU" sz="6600" b="1" dirty="0" err="1"/>
              <a:t>Tax</a:t>
            </a:r>
            <a:endParaRPr lang="hu-HU" sz="6600" b="1" dirty="0"/>
          </a:p>
        </p:txBody>
      </p:sp>
    </p:spTree>
    <p:extLst>
      <p:ext uri="{BB962C8B-B14F-4D97-AF65-F5344CB8AC3E}">
        <p14:creationId xmlns:p14="http://schemas.microsoft.com/office/powerpoint/2010/main" val="3023725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1556" y="2507529"/>
            <a:ext cx="11340444" cy="4011106"/>
          </a:xfrm>
        </p:spPr>
        <p:txBody>
          <a:bodyPr>
            <a:normAutofit fontScale="90000"/>
          </a:bodyPr>
          <a:lstStyle/>
          <a:p>
            <a:r>
              <a:rPr lang="hu-HU" i="1" dirty="0"/>
              <a:t>- </a:t>
            </a:r>
            <a:r>
              <a:rPr lang="hu-HU" i="1" dirty="0" err="1"/>
              <a:t>generally</a:t>
            </a:r>
            <a:r>
              <a:rPr lang="hu-HU" i="1" dirty="0"/>
              <a:t> 18% VAT must be </a:t>
            </a:r>
            <a:r>
              <a:rPr lang="hu-HU" i="1" dirty="0" err="1"/>
              <a:t>charged</a:t>
            </a:r>
            <a:r>
              <a:rPr lang="hu-HU" i="1" dirty="0"/>
              <a:t> </a:t>
            </a:r>
            <a:r>
              <a:rPr lang="hu-HU" i="1" dirty="0" err="1"/>
              <a:t>on</a:t>
            </a:r>
            <a:r>
              <a:rPr lang="hu-HU" i="1" dirty="0"/>
              <a:t> </a:t>
            </a:r>
            <a:r>
              <a:rPr lang="hu-HU" i="1" dirty="0" err="1"/>
              <a:t>this</a:t>
            </a:r>
            <a:br>
              <a:rPr lang="hu-HU" i="1" dirty="0"/>
            </a:br>
            <a:r>
              <a:rPr lang="hu-HU" i="1" dirty="0"/>
              <a:t>  service</a:t>
            </a:r>
            <a:br>
              <a:rPr lang="hu-HU" i="1" dirty="0"/>
            </a:br>
            <a:br>
              <a:rPr lang="hu-HU" i="1" dirty="0"/>
            </a:br>
            <a:r>
              <a:rPr lang="hu-HU" i="1" dirty="0"/>
              <a:t>- VAT </a:t>
            </a:r>
            <a:r>
              <a:rPr lang="hu-HU" i="1" dirty="0" err="1"/>
              <a:t>exemption</a:t>
            </a:r>
            <a:r>
              <a:rPr lang="hu-HU" i="1" dirty="0"/>
              <a:t> </a:t>
            </a:r>
            <a:r>
              <a:rPr lang="hu-HU" i="1" dirty="0" err="1"/>
              <a:t>can</a:t>
            </a:r>
            <a:r>
              <a:rPr lang="hu-HU" i="1" dirty="0"/>
              <a:t> be </a:t>
            </a:r>
            <a:r>
              <a:rPr lang="hu-HU" i="1" dirty="0" err="1"/>
              <a:t>selected</a:t>
            </a:r>
            <a:r>
              <a:rPr lang="hu-HU" i="1" dirty="0"/>
              <a:t> </a:t>
            </a:r>
            <a:r>
              <a:rPr lang="hu-HU" i="1" dirty="0" err="1"/>
              <a:t>up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br>
              <a:rPr lang="hu-HU" i="1" dirty="0"/>
            </a:br>
            <a:r>
              <a:rPr lang="hu-HU" i="1" dirty="0"/>
              <a:t>  </a:t>
            </a:r>
            <a:r>
              <a:rPr lang="hu-HU" i="1" dirty="0" err="1"/>
              <a:t>value</a:t>
            </a:r>
            <a:r>
              <a:rPr lang="hu-HU" i="1" dirty="0"/>
              <a:t> limit of 8 </a:t>
            </a:r>
            <a:r>
              <a:rPr lang="hu-HU" i="1" dirty="0" err="1"/>
              <a:t>million</a:t>
            </a:r>
            <a:r>
              <a:rPr lang="hu-HU" i="1" dirty="0"/>
              <a:t> HUF </a:t>
            </a:r>
            <a:r>
              <a:rPr lang="hu-HU" i="1" dirty="0" err="1"/>
              <a:t>according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br>
              <a:rPr lang="hu-HU" i="1" dirty="0"/>
            </a:br>
            <a:r>
              <a:rPr lang="hu-HU" i="1" dirty="0"/>
              <a:t>  </a:t>
            </a:r>
            <a:r>
              <a:rPr lang="hu-HU" i="1" dirty="0" err="1"/>
              <a:t>general</a:t>
            </a:r>
            <a:r>
              <a:rPr lang="hu-HU" i="1" dirty="0"/>
              <a:t> </a:t>
            </a:r>
            <a:r>
              <a:rPr lang="hu-HU" i="1" dirty="0" err="1"/>
              <a:t>rules</a:t>
            </a:r>
            <a:br>
              <a:rPr lang="hu-HU" i="1" dirty="0"/>
            </a:br>
            <a:br>
              <a:rPr lang="hu-HU" sz="3800" i="1" dirty="0"/>
            </a:br>
            <a:r>
              <a:rPr lang="hu-HU" sz="1200" i="1" dirty="0"/>
              <a:t>	</a:t>
            </a:r>
            <a:r>
              <a:rPr lang="hu-HU" sz="1600" i="1" dirty="0"/>
              <a:t>	</a:t>
            </a:r>
            <a:r>
              <a:rPr lang="hu-HU" sz="2500" i="1" dirty="0"/>
              <a:t>	</a:t>
            </a:r>
            <a:br>
              <a:rPr lang="hu-HU" sz="3800" i="1" dirty="0"/>
            </a:b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/>
              <a:t>VAT </a:t>
            </a:r>
            <a:r>
              <a:rPr lang="hu-HU" sz="6000" b="1" i="1" dirty="0" err="1"/>
              <a:t>regarding</a:t>
            </a:r>
            <a:r>
              <a:rPr lang="hu-HU" sz="6000" b="1" i="1" dirty="0"/>
              <a:t> </a:t>
            </a:r>
            <a:r>
              <a:rPr lang="hu-HU" sz="6000" b="1" i="1" dirty="0" err="1"/>
              <a:t>short-term</a:t>
            </a:r>
            <a:r>
              <a:rPr lang="hu-HU" sz="6000" b="1" i="1" dirty="0"/>
              <a:t> </a:t>
            </a:r>
            <a:r>
              <a:rPr lang="hu-HU" sz="6000" b="1" i="1" dirty="0" err="1"/>
              <a:t>rental</a:t>
            </a:r>
            <a:r>
              <a:rPr lang="hu-HU" sz="6000" b="1" i="1" dirty="0"/>
              <a:t> </a:t>
            </a:r>
            <a:r>
              <a:rPr lang="hu-HU" sz="6000" b="1" i="1" dirty="0" err="1"/>
              <a:t>services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382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8098" y="1277655"/>
            <a:ext cx="11699309" cy="4158641"/>
          </a:xfrm>
        </p:spPr>
        <p:txBody>
          <a:bodyPr>
            <a:normAutofit/>
          </a:bodyPr>
          <a:lstStyle/>
          <a:p>
            <a:pPr algn="ctr"/>
            <a:r>
              <a:rPr lang="hu-HU" i="1" dirty="0"/>
              <a:t>239/2009. (X. 20.) Korm. rendelet </a:t>
            </a:r>
            <a:br>
              <a:rPr lang="hu-HU" i="1" dirty="0"/>
            </a:br>
            <a:r>
              <a:rPr lang="hu-HU" i="1" dirty="0"/>
              <a:t>a szálláshely-szolgáltatási tevékenység folytatásának részletes feltételeiről és a szálláshely-üzemeltetési engedély kiadásának rendjéről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152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670" y="2007909"/>
            <a:ext cx="11956330" cy="4637988"/>
          </a:xfrm>
        </p:spPr>
        <p:txBody>
          <a:bodyPr>
            <a:normAutofit fontScale="90000"/>
          </a:bodyPr>
          <a:lstStyle/>
          <a:p>
            <a:r>
              <a:rPr lang="hu-HU" i="1" dirty="0"/>
              <a:t>- </a:t>
            </a:r>
            <a:r>
              <a:rPr lang="hu-HU" i="1" dirty="0" err="1"/>
              <a:t>Airbnb</a:t>
            </a:r>
            <a:r>
              <a:rPr lang="hu-HU" i="1" dirty="0"/>
              <a:t> and </a:t>
            </a:r>
            <a:r>
              <a:rPr lang="hu-HU" i="1" dirty="0" err="1"/>
              <a:t>other</a:t>
            </a:r>
            <a:r>
              <a:rPr lang="hu-HU" i="1" dirty="0"/>
              <a:t> </a:t>
            </a:r>
            <a:r>
              <a:rPr lang="hu-HU" i="1" dirty="0" err="1"/>
              <a:t>providers</a:t>
            </a:r>
            <a:r>
              <a:rPr lang="hu-HU" i="1" dirty="0"/>
              <a:t> </a:t>
            </a:r>
            <a:r>
              <a:rPr lang="hu-HU" i="1" dirty="0" err="1"/>
              <a:t>charge</a:t>
            </a:r>
            <a:r>
              <a:rPr lang="hu-HU" i="1" dirty="0"/>
              <a:t> </a:t>
            </a:r>
            <a:r>
              <a:rPr lang="hu-HU" i="1" dirty="0" err="1"/>
              <a:t>commission</a:t>
            </a:r>
            <a:r>
              <a:rPr lang="hu-HU" i="1" dirty="0"/>
              <a:t>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their</a:t>
            </a:r>
            <a:r>
              <a:rPr lang="hu-HU" i="1" dirty="0"/>
              <a:t> </a:t>
            </a:r>
            <a:r>
              <a:rPr lang="hu-HU" i="1" dirty="0" err="1"/>
              <a:t>services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this</a:t>
            </a:r>
            <a:r>
              <a:rPr lang="hu-HU" i="1" dirty="0"/>
              <a:t> </a:t>
            </a:r>
            <a:r>
              <a:rPr lang="hu-HU" i="1" dirty="0" err="1"/>
              <a:t>means</a:t>
            </a:r>
            <a:r>
              <a:rPr lang="hu-HU" i="1" dirty="0"/>
              <a:t> </a:t>
            </a:r>
            <a:r>
              <a:rPr lang="hu-HU" i="1" dirty="0" err="1"/>
              <a:t>commercial</a:t>
            </a:r>
            <a:r>
              <a:rPr lang="hu-HU" i="1" dirty="0"/>
              <a:t> </a:t>
            </a:r>
            <a:r>
              <a:rPr lang="hu-HU" i="1" dirty="0" err="1"/>
              <a:t>relation</a:t>
            </a:r>
            <a:r>
              <a:rPr lang="hu-HU" i="1" dirty="0"/>
              <a:t> </a:t>
            </a:r>
            <a:r>
              <a:rPr lang="hu-HU" i="1" dirty="0" err="1"/>
              <a:t>between</a:t>
            </a:r>
            <a:r>
              <a:rPr lang="hu-HU" i="1" dirty="0"/>
              <a:t> </a:t>
            </a:r>
            <a:r>
              <a:rPr lang="hu-HU" i="1" dirty="0" err="1"/>
              <a:t>them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if</a:t>
            </a:r>
            <a:r>
              <a:rPr lang="hu-HU" i="1" dirty="0"/>
              <a:t> a </a:t>
            </a:r>
            <a:r>
              <a:rPr lang="hu-HU" i="1" dirty="0" err="1"/>
              <a:t>taxable</a:t>
            </a:r>
            <a:r>
              <a:rPr lang="hu-HU" i="1" dirty="0"/>
              <a:t> </a:t>
            </a:r>
            <a:r>
              <a:rPr lang="hu-HU" i="1" dirty="0" err="1"/>
              <a:t>person</a:t>
            </a:r>
            <a:r>
              <a:rPr lang="hu-HU" i="1" dirty="0"/>
              <a:t> </a:t>
            </a:r>
            <a:r>
              <a:rPr lang="hu-HU" i="1" dirty="0" err="1"/>
              <a:t>establishes</a:t>
            </a:r>
            <a:r>
              <a:rPr lang="hu-HU" i="1" dirty="0"/>
              <a:t> </a:t>
            </a:r>
            <a:r>
              <a:rPr lang="hu-HU" i="1" dirty="0" err="1"/>
              <a:t>commercial</a:t>
            </a:r>
            <a:r>
              <a:rPr lang="hu-HU" i="1" dirty="0"/>
              <a:t> relations </a:t>
            </a:r>
            <a:r>
              <a:rPr lang="hu-HU" i="1" dirty="0" err="1"/>
              <a:t>with</a:t>
            </a:r>
            <a:r>
              <a:rPr lang="hu-HU" i="1" dirty="0"/>
              <a:t> </a:t>
            </a:r>
            <a:r>
              <a:rPr lang="hu-HU" i="1" dirty="0" err="1"/>
              <a:t>any</a:t>
            </a:r>
            <a:r>
              <a:rPr lang="hu-HU" i="1" dirty="0"/>
              <a:t> </a:t>
            </a:r>
            <a:r>
              <a:rPr lang="hu-HU" i="1" dirty="0" err="1"/>
              <a:t>taxpayer</a:t>
            </a:r>
            <a:r>
              <a:rPr lang="hu-HU" i="1" dirty="0"/>
              <a:t> </a:t>
            </a:r>
            <a:r>
              <a:rPr lang="hu-HU" i="1" dirty="0" err="1"/>
              <a:t>established</a:t>
            </a:r>
            <a:r>
              <a:rPr lang="hu-HU" i="1" dirty="0"/>
              <a:t> in </a:t>
            </a:r>
            <a:r>
              <a:rPr lang="hu-HU" i="1" dirty="0" err="1"/>
              <a:t>another</a:t>
            </a:r>
            <a:r>
              <a:rPr lang="hu-HU" i="1" dirty="0"/>
              <a:t> </a:t>
            </a:r>
            <a:r>
              <a:rPr lang="hu-HU" i="1" dirty="0" err="1"/>
              <a:t>member</a:t>
            </a:r>
            <a:r>
              <a:rPr lang="hu-HU" i="1" dirty="0"/>
              <a:t> </a:t>
            </a:r>
            <a:r>
              <a:rPr lang="hu-HU" i="1" dirty="0" err="1"/>
              <a:t>state</a:t>
            </a:r>
            <a:r>
              <a:rPr lang="hu-HU" i="1" dirty="0"/>
              <a:t> of EU, </a:t>
            </a:r>
            <a:r>
              <a:rPr lang="hu-HU" i="1" dirty="0" err="1"/>
              <a:t>then</a:t>
            </a:r>
            <a:r>
              <a:rPr lang="hu-HU" i="1" dirty="0"/>
              <a:t> EU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number</a:t>
            </a:r>
            <a:r>
              <a:rPr lang="hu-HU" i="1" dirty="0"/>
              <a:t> </a:t>
            </a:r>
            <a:r>
              <a:rPr lang="hu-HU" i="1" dirty="0" err="1"/>
              <a:t>should</a:t>
            </a:r>
            <a:r>
              <a:rPr lang="hu-HU" i="1" dirty="0"/>
              <a:t> be </a:t>
            </a:r>
            <a:r>
              <a:rPr lang="hu-HU" i="1" dirty="0" err="1"/>
              <a:t>required</a:t>
            </a:r>
            <a:br>
              <a:rPr lang="hu-HU" i="1" dirty="0"/>
            </a:br>
            <a:br>
              <a:rPr lang="hu-HU" i="1" dirty="0"/>
            </a:br>
            <a:br>
              <a:rPr lang="hu-HU" sz="3800" i="1" dirty="0"/>
            </a:br>
            <a:r>
              <a:rPr lang="hu-HU" sz="1200" i="1" dirty="0"/>
              <a:t>	</a:t>
            </a:r>
            <a:r>
              <a:rPr lang="hu-HU" sz="1600" i="1" dirty="0"/>
              <a:t>	</a:t>
            </a:r>
            <a:r>
              <a:rPr lang="hu-HU" sz="2500" i="1" dirty="0"/>
              <a:t>	</a:t>
            </a:r>
            <a:br>
              <a:rPr lang="hu-HU" sz="3800" i="1" dirty="0"/>
            </a:b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/>
              <a:t>VAT </a:t>
            </a:r>
            <a:r>
              <a:rPr lang="hu-HU" sz="6000" b="1" i="1" dirty="0" err="1"/>
              <a:t>regarding</a:t>
            </a:r>
            <a:r>
              <a:rPr lang="hu-HU" sz="6000" b="1" i="1" dirty="0"/>
              <a:t> </a:t>
            </a:r>
            <a:r>
              <a:rPr lang="hu-HU" sz="6000" b="1" i="1" dirty="0" err="1"/>
              <a:t>commission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46830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670" y="2007909"/>
            <a:ext cx="11956330" cy="4637988"/>
          </a:xfrm>
        </p:spPr>
        <p:txBody>
          <a:bodyPr>
            <a:normAutofit fontScale="90000"/>
          </a:bodyPr>
          <a:lstStyle/>
          <a:p>
            <a:r>
              <a:rPr lang="hu-HU" i="1" dirty="0"/>
              <a:t>- </a:t>
            </a:r>
            <a:r>
              <a:rPr lang="hu-HU" i="1" dirty="0" err="1"/>
              <a:t>this</a:t>
            </a:r>
            <a:r>
              <a:rPr lang="hu-HU" i="1" dirty="0"/>
              <a:t> </a:t>
            </a:r>
            <a:r>
              <a:rPr lang="hu-HU" i="1" dirty="0" err="1"/>
              <a:t>community</a:t>
            </a:r>
            <a:r>
              <a:rPr lang="hu-HU" i="1" dirty="0"/>
              <a:t>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number</a:t>
            </a:r>
            <a:r>
              <a:rPr lang="hu-HU" i="1" dirty="0"/>
              <a:t> </a:t>
            </a:r>
            <a:r>
              <a:rPr lang="hu-HU" i="1" dirty="0" err="1"/>
              <a:t>should</a:t>
            </a:r>
            <a:r>
              <a:rPr lang="hu-HU" i="1" dirty="0"/>
              <a:t> be </a:t>
            </a:r>
            <a:r>
              <a:rPr lang="hu-HU" i="1" dirty="0" err="1"/>
              <a:t>indicated</a:t>
            </a:r>
            <a:r>
              <a:rPr lang="hu-HU" i="1" dirty="0"/>
              <a:t> </a:t>
            </a:r>
            <a:r>
              <a:rPr lang="hu-HU" i="1" dirty="0" err="1"/>
              <a:t>on</a:t>
            </a:r>
            <a:r>
              <a:rPr lang="hu-HU" i="1" dirty="0"/>
              <a:t> </a:t>
            </a:r>
            <a:r>
              <a:rPr lang="hu-HU" i="1" dirty="0" err="1"/>
              <a:t>all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invoices</a:t>
            </a:r>
            <a:r>
              <a:rPr lang="hu-HU" i="1" dirty="0"/>
              <a:t> </a:t>
            </a:r>
            <a:r>
              <a:rPr lang="hu-HU" i="1" dirty="0" err="1"/>
              <a:t>issued</a:t>
            </a:r>
            <a:r>
              <a:rPr lang="hu-HU" i="1" dirty="0"/>
              <a:t> </a:t>
            </a:r>
            <a:r>
              <a:rPr lang="hu-HU" i="1" dirty="0" err="1"/>
              <a:t>between</a:t>
            </a:r>
            <a:r>
              <a:rPr lang="hu-HU" i="1" dirty="0"/>
              <a:t> </a:t>
            </a:r>
            <a:r>
              <a:rPr lang="hu-HU" i="1" dirty="0" err="1"/>
              <a:t>them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so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27% VAT </a:t>
            </a:r>
            <a:r>
              <a:rPr lang="hu-HU" i="1" dirty="0" err="1"/>
              <a:t>on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commission</a:t>
            </a:r>
            <a:r>
              <a:rPr lang="hu-HU" i="1" dirty="0"/>
              <a:t> </a:t>
            </a:r>
            <a:r>
              <a:rPr lang="hu-HU" i="1" dirty="0" err="1"/>
              <a:t>charged</a:t>
            </a:r>
            <a:r>
              <a:rPr lang="hu-HU" i="1" dirty="0"/>
              <a:t> </a:t>
            </a:r>
            <a:r>
              <a:rPr lang="hu-HU" i="1" dirty="0" err="1"/>
              <a:t>by</a:t>
            </a:r>
            <a:r>
              <a:rPr lang="hu-HU" i="1" dirty="0"/>
              <a:t> </a:t>
            </a:r>
            <a:r>
              <a:rPr lang="hu-HU" i="1" dirty="0" err="1"/>
              <a:t>Airbnb</a:t>
            </a:r>
            <a:r>
              <a:rPr lang="hu-HU" i="1" dirty="0"/>
              <a:t> </a:t>
            </a:r>
            <a:r>
              <a:rPr lang="hu-HU" i="1" dirty="0" err="1"/>
              <a:t>should</a:t>
            </a:r>
            <a:r>
              <a:rPr lang="hu-HU" i="1" dirty="0"/>
              <a:t> be </a:t>
            </a:r>
            <a:r>
              <a:rPr lang="hu-HU" i="1" dirty="0" err="1"/>
              <a:t>paid</a:t>
            </a:r>
            <a:r>
              <a:rPr lang="hu-HU" i="1" dirty="0"/>
              <a:t> </a:t>
            </a:r>
            <a:r>
              <a:rPr lang="hu-HU" i="1" dirty="0" err="1"/>
              <a:t>by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Hungarian</a:t>
            </a:r>
            <a:r>
              <a:rPr lang="hu-HU" i="1" dirty="0"/>
              <a:t> </a:t>
            </a:r>
            <a:r>
              <a:rPr lang="hu-HU" i="1" dirty="0" err="1"/>
              <a:t>party</a:t>
            </a:r>
            <a:r>
              <a:rPr lang="hu-HU" i="1" dirty="0"/>
              <a:t> </a:t>
            </a:r>
            <a:r>
              <a:rPr lang="hu-HU" i="1" dirty="0" err="1"/>
              <a:t>even</a:t>
            </a:r>
            <a:r>
              <a:rPr lang="hu-HU" i="1" dirty="0"/>
              <a:t> </a:t>
            </a:r>
            <a:r>
              <a:rPr lang="hu-HU" i="1" dirty="0" err="1"/>
              <a:t>if</a:t>
            </a:r>
            <a:r>
              <a:rPr lang="hu-HU" i="1" dirty="0"/>
              <a:t> VAT </a:t>
            </a:r>
            <a:r>
              <a:rPr lang="hu-HU" i="1" dirty="0" err="1"/>
              <a:t>exemption</a:t>
            </a:r>
            <a:r>
              <a:rPr lang="hu-HU" i="1" dirty="0"/>
              <a:t> </a:t>
            </a:r>
            <a:r>
              <a:rPr lang="hu-HU" i="1" dirty="0" err="1"/>
              <a:t>on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short</a:t>
            </a:r>
            <a:r>
              <a:rPr lang="hu-HU" i="1" dirty="0"/>
              <a:t> </a:t>
            </a:r>
            <a:r>
              <a:rPr lang="hu-HU" i="1" dirty="0" err="1"/>
              <a:t>rental</a:t>
            </a:r>
            <a:r>
              <a:rPr lang="hu-HU" i="1" dirty="0"/>
              <a:t> </a:t>
            </a:r>
            <a:r>
              <a:rPr lang="hu-HU" i="1" dirty="0" err="1"/>
              <a:t>services</a:t>
            </a:r>
            <a:r>
              <a:rPr lang="hu-HU" i="1" dirty="0"/>
              <a:t> is </a:t>
            </a:r>
            <a:r>
              <a:rPr lang="hu-HU" i="1" dirty="0" err="1"/>
              <a:t>selected</a:t>
            </a:r>
            <a:br>
              <a:rPr lang="hu-HU" i="1" dirty="0"/>
            </a:br>
            <a:r>
              <a:rPr lang="hu-HU" i="1" dirty="0"/>
              <a:t>- VAT </a:t>
            </a:r>
            <a:r>
              <a:rPr lang="hu-HU" i="1" dirty="0" err="1"/>
              <a:t>declaration</a:t>
            </a:r>
            <a:r>
              <a:rPr lang="hu-HU" i="1" dirty="0"/>
              <a:t> (1865, 18A60): </a:t>
            </a:r>
            <a:r>
              <a:rPr lang="hu-HU" i="1" dirty="0" err="1"/>
              <a:t>general</a:t>
            </a:r>
            <a:r>
              <a:rPr lang="hu-HU" i="1" dirty="0"/>
              <a:t> </a:t>
            </a:r>
            <a:r>
              <a:rPr lang="hu-HU" i="1" dirty="0" err="1"/>
              <a:t>rules</a:t>
            </a:r>
            <a:r>
              <a:rPr lang="hu-HU" i="1" dirty="0"/>
              <a:t> (in </a:t>
            </a:r>
            <a:r>
              <a:rPr lang="hu-HU" i="1" dirty="0" err="1"/>
              <a:t>case</a:t>
            </a:r>
            <a:r>
              <a:rPr lang="hu-HU" i="1" dirty="0"/>
              <a:t> of VAT-</a:t>
            </a:r>
            <a:r>
              <a:rPr lang="hu-HU" i="1" dirty="0" err="1"/>
              <a:t>exemption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frequency</a:t>
            </a:r>
            <a:r>
              <a:rPr lang="hu-HU" i="1" dirty="0"/>
              <a:t> is </a:t>
            </a:r>
            <a:r>
              <a:rPr lang="hu-HU" i="1" dirty="0" err="1"/>
              <a:t>monthly</a:t>
            </a:r>
            <a:r>
              <a:rPr lang="hu-HU" i="1" dirty="0"/>
              <a:t>)</a:t>
            </a:r>
            <a:br>
              <a:rPr lang="hu-HU" sz="3800" i="1" dirty="0"/>
            </a:b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/>
              <a:t>VAT </a:t>
            </a:r>
            <a:r>
              <a:rPr lang="hu-HU" sz="6000" b="1" i="1" dirty="0" err="1"/>
              <a:t>regarding</a:t>
            </a:r>
            <a:r>
              <a:rPr lang="hu-HU" sz="6000" b="1" i="1" dirty="0"/>
              <a:t> </a:t>
            </a:r>
            <a:r>
              <a:rPr lang="hu-HU" sz="6000" b="1" i="1" dirty="0" err="1"/>
              <a:t>commission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8845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46842" y="936320"/>
            <a:ext cx="11190462" cy="2971801"/>
          </a:xfrm>
        </p:spPr>
        <p:txBody>
          <a:bodyPr/>
          <a:lstStyle/>
          <a:p>
            <a:pPr algn="ctr"/>
            <a:br>
              <a:rPr lang="hu-HU" sz="6600" b="1" dirty="0"/>
            </a:br>
            <a:r>
              <a:rPr lang="hu-HU" sz="6600" b="1" dirty="0" err="1"/>
              <a:t>Tourist</a:t>
            </a:r>
            <a:r>
              <a:rPr lang="hu-HU" sz="6600" b="1" dirty="0"/>
              <a:t> </a:t>
            </a:r>
            <a:r>
              <a:rPr lang="hu-HU" sz="6600" b="1" dirty="0" err="1"/>
              <a:t>tax</a:t>
            </a:r>
            <a:endParaRPr lang="hu-HU" sz="6600" b="1" dirty="0"/>
          </a:p>
        </p:txBody>
      </p:sp>
    </p:spTree>
    <p:extLst>
      <p:ext uri="{BB962C8B-B14F-4D97-AF65-F5344CB8AC3E}">
        <p14:creationId xmlns:p14="http://schemas.microsoft.com/office/powerpoint/2010/main" val="292098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670" y="2007909"/>
            <a:ext cx="11956330" cy="4637988"/>
          </a:xfrm>
        </p:spPr>
        <p:txBody>
          <a:bodyPr>
            <a:normAutofit/>
          </a:bodyPr>
          <a:lstStyle/>
          <a:p>
            <a:r>
              <a:rPr lang="hu-HU" i="1" dirty="0"/>
              <a:t>- </a:t>
            </a:r>
            <a:r>
              <a:rPr lang="hu-HU" i="1" dirty="0" err="1"/>
              <a:t>Tourist</a:t>
            </a:r>
            <a:r>
              <a:rPr lang="hu-HU" i="1" dirty="0"/>
              <a:t>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belongs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local </a:t>
            </a:r>
            <a:r>
              <a:rPr lang="hu-HU" i="1" dirty="0" err="1"/>
              <a:t>municipality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It</a:t>
            </a:r>
            <a:r>
              <a:rPr lang="hu-HU" i="1" dirty="0"/>
              <a:t> </a:t>
            </a:r>
            <a:r>
              <a:rPr lang="hu-HU" i="1" dirty="0" err="1"/>
              <a:t>should</a:t>
            </a:r>
            <a:r>
              <a:rPr lang="hu-HU" i="1" dirty="0"/>
              <a:t> be </a:t>
            </a:r>
            <a:r>
              <a:rPr lang="hu-HU" i="1" dirty="0" err="1"/>
              <a:t>paid</a:t>
            </a:r>
            <a:r>
              <a:rPr lang="hu-HU" i="1" dirty="0"/>
              <a:t> </a:t>
            </a:r>
            <a:r>
              <a:rPr lang="hu-HU" i="1" dirty="0" err="1"/>
              <a:t>by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guests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Accomodation</a:t>
            </a:r>
            <a:r>
              <a:rPr lang="hu-HU" i="1" dirty="0"/>
              <a:t> </a:t>
            </a:r>
            <a:r>
              <a:rPr lang="hu-HU" i="1" dirty="0" err="1"/>
              <a:t>providers</a:t>
            </a:r>
            <a:r>
              <a:rPr lang="hu-HU" i="1" dirty="0"/>
              <a:t> has </a:t>
            </a:r>
            <a:r>
              <a:rPr lang="hu-HU" i="1" dirty="0" err="1"/>
              <a:t>only</a:t>
            </a:r>
            <a:r>
              <a:rPr lang="hu-HU" i="1" dirty="0"/>
              <a:t> </a:t>
            </a:r>
            <a:r>
              <a:rPr lang="hu-HU" i="1" dirty="0" err="1"/>
              <a:t>tax</a:t>
            </a:r>
            <a:br>
              <a:rPr lang="hu-HU" i="1" dirty="0"/>
            </a:br>
            <a:r>
              <a:rPr lang="hu-HU" i="1" dirty="0"/>
              <a:t>  </a:t>
            </a:r>
            <a:r>
              <a:rPr lang="hu-HU" i="1" dirty="0" err="1"/>
              <a:t>collection</a:t>
            </a:r>
            <a:r>
              <a:rPr lang="hu-HU" i="1" dirty="0"/>
              <a:t> </a:t>
            </a:r>
            <a:r>
              <a:rPr lang="hu-HU" i="1" dirty="0" err="1"/>
              <a:t>liability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payment</a:t>
            </a:r>
            <a:r>
              <a:rPr lang="hu-HU" i="1" dirty="0"/>
              <a:t> </a:t>
            </a:r>
            <a:r>
              <a:rPr lang="hu-HU" i="1" dirty="0" err="1"/>
              <a:t>liability</a:t>
            </a:r>
            <a:r>
              <a:rPr lang="hu-HU" i="1" dirty="0"/>
              <a:t> has </a:t>
            </a:r>
            <a:r>
              <a:rPr lang="hu-HU" i="1" dirty="0" err="1"/>
              <a:t>to</a:t>
            </a:r>
            <a:r>
              <a:rPr lang="hu-HU" i="1" dirty="0"/>
              <a:t> be </a:t>
            </a:r>
            <a:r>
              <a:rPr lang="hu-HU" i="1" dirty="0" err="1"/>
              <a:t>fullfilled</a:t>
            </a:r>
            <a:r>
              <a:rPr lang="hu-HU" i="1" dirty="0"/>
              <a:t> </a:t>
            </a:r>
            <a:r>
              <a:rPr lang="hu-HU" i="1" dirty="0" err="1"/>
              <a:t>even</a:t>
            </a:r>
            <a:r>
              <a:rPr lang="hu-HU" i="1" dirty="0"/>
              <a:t> </a:t>
            </a:r>
            <a:r>
              <a:rPr lang="hu-HU" i="1" dirty="0" err="1"/>
              <a:t>if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provider</a:t>
            </a:r>
            <a:r>
              <a:rPr lang="hu-HU" i="1" dirty="0"/>
              <a:t> </a:t>
            </a:r>
            <a:r>
              <a:rPr lang="hu-HU" i="1" dirty="0" err="1"/>
              <a:t>forgot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collect</a:t>
            </a:r>
            <a:r>
              <a:rPr lang="hu-HU" i="1" dirty="0"/>
              <a:t> </a:t>
            </a:r>
            <a:r>
              <a:rPr lang="hu-HU" i="1" dirty="0" err="1"/>
              <a:t>it</a:t>
            </a:r>
            <a:br>
              <a:rPr lang="hu-HU" sz="3800" i="1" dirty="0"/>
            </a:b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Tourist</a:t>
            </a:r>
            <a:r>
              <a:rPr lang="hu-HU" sz="6000" b="1" i="1" dirty="0"/>
              <a:t> </a:t>
            </a:r>
            <a:r>
              <a:rPr lang="hu-HU" sz="6000" b="1" i="1" dirty="0" err="1"/>
              <a:t>tax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4569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670" y="2220012"/>
            <a:ext cx="11956330" cy="4637988"/>
          </a:xfrm>
        </p:spPr>
        <p:txBody>
          <a:bodyPr>
            <a:normAutofit fontScale="90000"/>
          </a:bodyPr>
          <a:lstStyle/>
          <a:p>
            <a:r>
              <a:rPr lang="hu-HU" i="1" dirty="0"/>
              <a:t>- The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rates</a:t>
            </a:r>
            <a:r>
              <a:rPr lang="hu-HU" i="1" dirty="0"/>
              <a:t> </a:t>
            </a:r>
            <a:r>
              <a:rPr lang="hu-HU" i="1" dirty="0" err="1"/>
              <a:t>are</a:t>
            </a:r>
            <a:r>
              <a:rPr lang="hu-HU" i="1" dirty="0"/>
              <a:t> </a:t>
            </a:r>
            <a:r>
              <a:rPr lang="hu-HU" i="1" dirty="0" err="1"/>
              <a:t>variable</a:t>
            </a:r>
            <a:r>
              <a:rPr lang="hu-HU" i="1" dirty="0"/>
              <a:t> </a:t>
            </a:r>
            <a:r>
              <a:rPr lang="hu-HU" i="1" dirty="0" err="1"/>
              <a:t>on</a:t>
            </a:r>
            <a:r>
              <a:rPr lang="hu-HU" i="1" dirty="0"/>
              <a:t> </a:t>
            </a:r>
            <a:r>
              <a:rPr lang="hu-HU" i="1" dirty="0" err="1"/>
              <a:t>each</a:t>
            </a:r>
            <a:r>
              <a:rPr lang="hu-HU" i="1" dirty="0"/>
              <a:t> </a:t>
            </a:r>
            <a:r>
              <a:rPr lang="hu-HU" i="1" dirty="0" err="1"/>
              <a:t>municipality</a:t>
            </a:r>
            <a:r>
              <a:rPr lang="hu-HU" i="1" dirty="0"/>
              <a:t> </a:t>
            </a:r>
            <a:r>
              <a:rPr lang="hu-HU" i="1" dirty="0" err="1"/>
              <a:t>taken</a:t>
            </a:r>
            <a:r>
              <a:rPr lang="hu-HU" i="1" dirty="0"/>
              <a:t> </a:t>
            </a:r>
            <a:r>
              <a:rPr lang="hu-HU" i="1" dirty="0" err="1"/>
              <a:t>into</a:t>
            </a:r>
            <a:r>
              <a:rPr lang="hu-HU" i="1" dirty="0"/>
              <a:t> account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statutory</a:t>
            </a:r>
            <a:r>
              <a:rPr lang="hu-HU" i="1" dirty="0"/>
              <a:t> maximum</a:t>
            </a:r>
            <a:br>
              <a:rPr lang="hu-HU" i="1" dirty="0"/>
            </a:br>
            <a:r>
              <a:rPr lang="hu-HU" sz="2000" i="1" dirty="0"/>
              <a:t>	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rates</a:t>
            </a:r>
            <a:r>
              <a:rPr lang="hu-HU" i="1" dirty="0"/>
              <a:t> </a:t>
            </a:r>
            <a:r>
              <a:rPr lang="hu-HU" i="1" dirty="0" err="1"/>
              <a:t>can</a:t>
            </a:r>
            <a:r>
              <a:rPr lang="hu-HU" i="1" dirty="0"/>
              <a:t> be </a:t>
            </a:r>
            <a:r>
              <a:rPr lang="hu-HU" i="1" dirty="0" err="1"/>
              <a:t>based</a:t>
            </a:r>
            <a:r>
              <a:rPr lang="hu-HU" i="1" dirty="0"/>
              <a:t> </a:t>
            </a:r>
            <a:r>
              <a:rPr lang="hu-HU" i="1" dirty="0" err="1"/>
              <a:t>on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revenue</a:t>
            </a:r>
            <a:r>
              <a:rPr lang="hu-HU" i="1" dirty="0"/>
              <a:t>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accomodation</a:t>
            </a:r>
            <a:r>
              <a:rPr lang="hu-HU" i="1" dirty="0"/>
              <a:t> (4% of </a:t>
            </a:r>
            <a:r>
              <a:rPr lang="hu-HU" i="1" dirty="0" err="1"/>
              <a:t>it</a:t>
            </a:r>
            <a:r>
              <a:rPr lang="hu-HU" i="1" dirty="0"/>
              <a:t>) </a:t>
            </a:r>
            <a:r>
              <a:rPr lang="hu-HU" i="1" dirty="0" err="1"/>
              <a:t>or</a:t>
            </a:r>
            <a:r>
              <a:rPr lang="hu-HU" i="1" dirty="0"/>
              <a:t> </a:t>
            </a:r>
            <a:r>
              <a:rPr lang="hu-HU" i="1" dirty="0" err="1"/>
              <a:t>based</a:t>
            </a:r>
            <a:r>
              <a:rPr lang="hu-HU" i="1" dirty="0"/>
              <a:t> </a:t>
            </a:r>
            <a:r>
              <a:rPr lang="hu-HU" i="1" dirty="0" err="1"/>
              <a:t>on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overnight</a:t>
            </a:r>
            <a:r>
              <a:rPr lang="hu-HU" i="1" dirty="0"/>
              <a:t> </a:t>
            </a:r>
            <a:r>
              <a:rPr lang="hu-HU" i="1" dirty="0" err="1"/>
              <a:t>stays</a:t>
            </a:r>
            <a:r>
              <a:rPr lang="hu-HU" i="1" dirty="0"/>
              <a:t> (</a:t>
            </a:r>
            <a:r>
              <a:rPr lang="hu-HU" i="1" dirty="0" err="1"/>
              <a:t>appr</a:t>
            </a:r>
            <a:r>
              <a:rPr lang="hu-HU" i="1" dirty="0"/>
              <a:t>. 450-650 HUF/</a:t>
            </a:r>
            <a:r>
              <a:rPr lang="hu-HU" i="1" dirty="0" err="1"/>
              <a:t>person</a:t>
            </a:r>
            <a:r>
              <a:rPr lang="hu-HU" i="1" dirty="0"/>
              <a:t>/</a:t>
            </a:r>
            <a:r>
              <a:rPr lang="hu-HU" i="1" dirty="0" err="1"/>
              <a:t>night</a:t>
            </a:r>
            <a:r>
              <a:rPr lang="hu-HU" i="1" dirty="0"/>
              <a:t>)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Tourist</a:t>
            </a:r>
            <a:r>
              <a:rPr lang="hu-HU" sz="6000" b="1" i="1" dirty="0"/>
              <a:t> </a:t>
            </a:r>
            <a:r>
              <a:rPr lang="hu-HU" sz="6000" b="1" i="1" dirty="0" err="1"/>
              <a:t>tax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246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670" y="2007909"/>
            <a:ext cx="11956330" cy="4637988"/>
          </a:xfrm>
        </p:spPr>
        <p:txBody>
          <a:bodyPr>
            <a:normAutofit/>
          </a:bodyPr>
          <a:lstStyle/>
          <a:p>
            <a:r>
              <a:rPr lang="hu-HU" i="1" dirty="0"/>
              <a:t>- </a:t>
            </a:r>
            <a:r>
              <a:rPr lang="hu-HU" i="1" dirty="0" err="1"/>
              <a:t>Tourist</a:t>
            </a:r>
            <a:r>
              <a:rPr lang="hu-HU" i="1" dirty="0"/>
              <a:t>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should</a:t>
            </a:r>
            <a:r>
              <a:rPr lang="hu-HU" i="1" dirty="0"/>
              <a:t> be </a:t>
            </a:r>
            <a:r>
              <a:rPr lang="hu-HU" i="1" dirty="0" err="1"/>
              <a:t>paid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local </a:t>
            </a:r>
            <a:r>
              <a:rPr lang="hu-HU" i="1" dirty="0" err="1"/>
              <a:t>government’s</a:t>
            </a:r>
            <a:r>
              <a:rPr lang="hu-HU" i="1" dirty="0"/>
              <a:t> bank account</a:t>
            </a:r>
            <a:br>
              <a:rPr lang="hu-HU" i="1" dirty="0"/>
            </a:br>
            <a:r>
              <a:rPr lang="hu-HU" i="1" dirty="0"/>
              <a:t>- The </a:t>
            </a:r>
            <a:r>
              <a:rPr lang="hu-HU" i="1" dirty="0" err="1"/>
              <a:t>due</a:t>
            </a:r>
            <a:r>
              <a:rPr lang="hu-HU" i="1" dirty="0"/>
              <a:t> </a:t>
            </a:r>
            <a:r>
              <a:rPr lang="hu-HU" i="1" dirty="0" err="1"/>
              <a:t>date</a:t>
            </a:r>
            <a:r>
              <a:rPr lang="hu-HU" i="1" dirty="0"/>
              <a:t> of </a:t>
            </a:r>
            <a:r>
              <a:rPr lang="hu-HU" i="1" dirty="0" err="1"/>
              <a:t>payment</a:t>
            </a:r>
            <a:r>
              <a:rPr lang="hu-HU" i="1" dirty="0"/>
              <a:t> and </a:t>
            </a:r>
            <a:r>
              <a:rPr lang="hu-HU" i="1" dirty="0" err="1"/>
              <a:t>filing</a:t>
            </a:r>
            <a:r>
              <a:rPr lang="hu-HU" i="1" dirty="0"/>
              <a:t>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declaration</a:t>
            </a:r>
            <a:r>
              <a:rPr lang="hu-HU" i="1" dirty="0"/>
              <a:t> is </a:t>
            </a:r>
            <a:r>
              <a:rPr lang="hu-HU" i="1" dirty="0" err="1"/>
              <a:t>the</a:t>
            </a:r>
            <a:r>
              <a:rPr lang="hu-HU" i="1" dirty="0"/>
              <a:t> 15th of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following</a:t>
            </a:r>
            <a:r>
              <a:rPr lang="hu-HU" i="1" dirty="0"/>
              <a:t> </a:t>
            </a:r>
            <a:r>
              <a:rPr lang="hu-HU" i="1" dirty="0" err="1"/>
              <a:t>month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exemption</a:t>
            </a:r>
            <a:r>
              <a:rPr lang="hu-HU" i="1" dirty="0"/>
              <a:t> </a:t>
            </a:r>
            <a:r>
              <a:rPr lang="hu-HU" i="1" dirty="0" err="1"/>
              <a:t>applies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persons</a:t>
            </a:r>
            <a:r>
              <a:rPr lang="hu-HU" i="1" dirty="0"/>
              <a:t> </a:t>
            </a:r>
            <a:r>
              <a:rPr lang="hu-HU" i="1" dirty="0" err="1"/>
              <a:t>under</a:t>
            </a:r>
            <a:r>
              <a:rPr lang="hu-HU" i="1" dirty="0"/>
              <a:t> 18 </a:t>
            </a:r>
            <a:r>
              <a:rPr lang="hu-HU" i="1" dirty="0" err="1"/>
              <a:t>year</a:t>
            </a:r>
            <a:br>
              <a:rPr lang="hu-HU" i="1" dirty="0"/>
            </a:br>
            <a:r>
              <a:rPr lang="hu-HU" i="1" dirty="0"/>
              <a:t>- Basic </a:t>
            </a:r>
            <a:r>
              <a:rPr lang="hu-HU" i="1" dirty="0" err="1"/>
              <a:t>documentation</a:t>
            </a:r>
            <a:r>
              <a:rPr lang="hu-HU" i="1" dirty="0"/>
              <a:t> is „vendégkönyv”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Tourist</a:t>
            </a:r>
            <a:r>
              <a:rPr lang="hu-HU" sz="6000" b="1" i="1" dirty="0"/>
              <a:t> </a:t>
            </a:r>
            <a:r>
              <a:rPr lang="hu-HU" sz="6000" b="1" i="1" dirty="0" err="1"/>
              <a:t>tax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77670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46842" y="936320"/>
            <a:ext cx="11190462" cy="2971801"/>
          </a:xfrm>
        </p:spPr>
        <p:txBody>
          <a:bodyPr/>
          <a:lstStyle/>
          <a:p>
            <a:pPr algn="ctr"/>
            <a:br>
              <a:rPr lang="hu-HU" sz="6600" b="1" dirty="0"/>
            </a:br>
            <a:r>
              <a:rPr lang="hu-HU" sz="6600" b="1" dirty="0"/>
              <a:t>Building </a:t>
            </a:r>
            <a:r>
              <a:rPr lang="hu-HU" sz="6600" b="1" dirty="0" err="1"/>
              <a:t>tax</a:t>
            </a:r>
            <a:endParaRPr lang="hu-HU" sz="6600" b="1" dirty="0"/>
          </a:p>
        </p:txBody>
      </p:sp>
    </p:spTree>
    <p:extLst>
      <p:ext uri="{BB962C8B-B14F-4D97-AF65-F5344CB8AC3E}">
        <p14:creationId xmlns:p14="http://schemas.microsoft.com/office/powerpoint/2010/main" val="13122030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670" y="2007909"/>
            <a:ext cx="11956330" cy="4637988"/>
          </a:xfrm>
        </p:spPr>
        <p:txBody>
          <a:bodyPr>
            <a:normAutofit/>
          </a:bodyPr>
          <a:lstStyle/>
          <a:p>
            <a:r>
              <a:rPr lang="hu-HU" i="1" dirty="0"/>
              <a:t>- </a:t>
            </a:r>
            <a:r>
              <a:rPr lang="hu-HU" i="1" dirty="0" err="1"/>
              <a:t>can</a:t>
            </a:r>
            <a:r>
              <a:rPr lang="hu-HU" i="1" dirty="0"/>
              <a:t> be </a:t>
            </a:r>
            <a:r>
              <a:rPr lang="hu-HU" i="1" dirty="0" err="1"/>
              <a:t>imposed</a:t>
            </a:r>
            <a:r>
              <a:rPr lang="hu-HU" i="1" dirty="0"/>
              <a:t> </a:t>
            </a:r>
            <a:r>
              <a:rPr lang="hu-HU" i="1" dirty="0" err="1"/>
              <a:t>by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local </a:t>
            </a:r>
            <a:r>
              <a:rPr lang="hu-HU" i="1" dirty="0" err="1"/>
              <a:t>government</a:t>
            </a:r>
            <a:r>
              <a:rPr lang="hu-HU" i="1" dirty="0"/>
              <a:t> (</a:t>
            </a:r>
            <a:r>
              <a:rPr lang="hu-HU" i="1" dirty="0" err="1"/>
              <a:t>depending</a:t>
            </a:r>
            <a:r>
              <a:rPr lang="hu-HU" i="1" dirty="0"/>
              <a:t> </a:t>
            </a:r>
            <a:r>
              <a:rPr lang="hu-HU" i="1" dirty="0" err="1"/>
              <a:t>on</a:t>
            </a:r>
            <a:r>
              <a:rPr lang="hu-HU" i="1" dirty="0"/>
              <a:t> </a:t>
            </a:r>
            <a:r>
              <a:rPr lang="hu-HU" i="1" dirty="0" err="1"/>
              <a:t>their</a:t>
            </a:r>
            <a:r>
              <a:rPr lang="hu-HU" i="1" dirty="0"/>
              <a:t> decision and </a:t>
            </a:r>
            <a:r>
              <a:rPr lang="hu-HU" i="1" dirty="0" err="1"/>
              <a:t>regulation</a:t>
            </a:r>
            <a:r>
              <a:rPr lang="hu-HU" i="1" dirty="0"/>
              <a:t>)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it</a:t>
            </a:r>
            <a:r>
              <a:rPr lang="hu-HU" i="1" dirty="0"/>
              <a:t> is </a:t>
            </a:r>
            <a:r>
              <a:rPr lang="hu-HU" i="1" dirty="0" err="1"/>
              <a:t>payable</a:t>
            </a:r>
            <a:r>
              <a:rPr lang="hu-HU" i="1" dirty="0"/>
              <a:t> </a:t>
            </a:r>
            <a:r>
              <a:rPr lang="hu-HU" i="1" dirty="0" err="1"/>
              <a:t>by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owner</a:t>
            </a:r>
            <a:r>
              <a:rPr lang="hu-HU" i="1" dirty="0"/>
              <a:t> in </a:t>
            </a:r>
            <a:r>
              <a:rPr lang="hu-HU" i="1" dirty="0" err="1"/>
              <a:t>advance</a:t>
            </a:r>
            <a:r>
              <a:rPr lang="hu-HU" i="1" dirty="0"/>
              <a:t>, </a:t>
            </a:r>
            <a:r>
              <a:rPr lang="hu-HU" i="1" dirty="0" err="1"/>
              <a:t>two</a:t>
            </a:r>
            <a:r>
              <a:rPr lang="hu-HU" i="1" dirty="0"/>
              <a:t> </a:t>
            </a:r>
            <a:r>
              <a:rPr lang="hu-HU" i="1" dirty="0" err="1"/>
              <a:t>times</a:t>
            </a:r>
            <a:r>
              <a:rPr lang="hu-HU" i="1" dirty="0"/>
              <a:t> a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year</a:t>
            </a:r>
            <a:r>
              <a:rPr lang="hu-HU" i="1" dirty="0"/>
              <a:t> (15 </a:t>
            </a:r>
            <a:r>
              <a:rPr lang="hu-HU" i="1" dirty="0" err="1"/>
              <a:t>March</a:t>
            </a:r>
            <a:r>
              <a:rPr lang="hu-HU" i="1" dirty="0"/>
              <a:t> and 15 </a:t>
            </a:r>
            <a:r>
              <a:rPr lang="hu-HU" i="1" dirty="0" err="1"/>
              <a:t>September</a:t>
            </a:r>
            <a:r>
              <a:rPr lang="hu-HU" i="1" dirty="0"/>
              <a:t>)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rates</a:t>
            </a:r>
            <a:r>
              <a:rPr lang="hu-HU" i="1" dirty="0"/>
              <a:t> and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base</a:t>
            </a:r>
            <a:r>
              <a:rPr lang="hu-HU" i="1" dirty="0"/>
              <a:t> </a:t>
            </a:r>
            <a:r>
              <a:rPr lang="hu-HU" i="1" dirty="0" err="1"/>
              <a:t>vary</a:t>
            </a:r>
            <a:r>
              <a:rPr lang="hu-HU" i="1" dirty="0"/>
              <a:t> </a:t>
            </a:r>
            <a:r>
              <a:rPr lang="hu-HU" i="1" dirty="0" err="1"/>
              <a:t>from</a:t>
            </a:r>
            <a:r>
              <a:rPr lang="hu-HU" i="1" dirty="0"/>
              <a:t> </a:t>
            </a:r>
            <a:r>
              <a:rPr lang="hu-HU" i="1" dirty="0" err="1"/>
              <a:t>each</a:t>
            </a:r>
            <a:r>
              <a:rPr lang="hu-HU" i="1" dirty="0"/>
              <a:t> </a:t>
            </a:r>
            <a:r>
              <a:rPr lang="hu-HU" i="1" dirty="0" err="1"/>
              <a:t>municipality</a:t>
            </a:r>
            <a:r>
              <a:rPr lang="hu-HU" i="1" dirty="0"/>
              <a:t> (</a:t>
            </a:r>
            <a:r>
              <a:rPr lang="hu-HU" i="1" dirty="0" err="1"/>
              <a:t>usually</a:t>
            </a:r>
            <a:r>
              <a:rPr lang="hu-HU" i="1" dirty="0"/>
              <a:t> </a:t>
            </a:r>
            <a:r>
              <a:rPr lang="hu-HU" i="1" dirty="0" err="1"/>
              <a:t>around</a:t>
            </a:r>
            <a:r>
              <a:rPr lang="hu-HU" i="1" dirty="0"/>
              <a:t> 1,600 HUF/m2)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/>
              <a:t>Building </a:t>
            </a:r>
            <a:r>
              <a:rPr lang="hu-HU" sz="6000" b="1" i="1" dirty="0" err="1"/>
              <a:t>tax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43481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46842" y="936320"/>
            <a:ext cx="11190462" cy="2971801"/>
          </a:xfrm>
        </p:spPr>
        <p:txBody>
          <a:bodyPr/>
          <a:lstStyle/>
          <a:p>
            <a:pPr algn="ctr"/>
            <a:br>
              <a:rPr lang="hu-HU" sz="6600" b="1" dirty="0"/>
            </a:br>
            <a:r>
              <a:rPr lang="hu-HU" sz="6600" b="1" dirty="0" err="1"/>
              <a:t>Other</a:t>
            </a:r>
            <a:r>
              <a:rPr lang="hu-HU" sz="6600" b="1" dirty="0"/>
              <a:t> </a:t>
            </a:r>
            <a:r>
              <a:rPr lang="hu-HU" sz="6600" b="1" dirty="0" err="1"/>
              <a:t>obligations</a:t>
            </a:r>
            <a:endParaRPr lang="hu-HU" sz="6600" b="1" dirty="0"/>
          </a:p>
        </p:txBody>
      </p:sp>
    </p:spTree>
    <p:extLst>
      <p:ext uri="{BB962C8B-B14F-4D97-AF65-F5344CB8AC3E}">
        <p14:creationId xmlns:p14="http://schemas.microsoft.com/office/powerpoint/2010/main" val="603472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670" y="2007909"/>
            <a:ext cx="11956330" cy="4637988"/>
          </a:xfrm>
        </p:spPr>
        <p:txBody>
          <a:bodyPr>
            <a:normAutofit/>
          </a:bodyPr>
          <a:lstStyle/>
          <a:p>
            <a:r>
              <a:rPr lang="hu-HU" i="1" dirty="0"/>
              <a:t>- In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case</a:t>
            </a:r>
            <a:r>
              <a:rPr lang="hu-HU" i="1" dirty="0"/>
              <a:t> of </a:t>
            </a:r>
            <a:r>
              <a:rPr lang="hu-HU" i="1" dirty="0" err="1"/>
              <a:t>companies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general</a:t>
            </a:r>
            <a:r>
              <a:rPr lang="hu-HU" i="1" dirty="0"/>
              <a:t> </a:t>
            </a:r>
            <a:r>
              <a:rPr lang="hu-HU" i="1" dirty="0" err="1"/>
              <a:t>rules</a:t>
            </a:r>
            <a:r>
              <a:rPr lang="hu-HU" i="1" dirty="0"/>
              <a:t> </a:t>
            </a:r>
            <a:r>
              <a:rPr lang="hu-HU" i="1" dirty="0" err="1"/>
              <a:t>should</a:t>
            </a:r>
            <a:r>
              <a:rPr lang="hu-HU" i="1" dirty="0"/>
              <a:t> be </a:t>
            </a:r>
            <a:r>
              <a:rPr lang="hu-HU" i="1" dirty="0" err="1"/>
              <a:t>applied</a:t>
            </a:r>
            <a:r>
              <a:rPr lang="hu-HU" i="1" dirty="0"/>
              <a:t> </a:t>
            </a:r>
            <a:r>
              <a:rPr lang="hu-HU" i="1" dirty="0" err="1"/>
              <a:t>on</a:t>
            </a:r>
            <a:r>
              <a:rPr lang="hu-HU" i="1" dirty="0"/>
              <a:t> </a:t>
            </a:r>
            <a:r>
              <a:rPr lang="hu-HU" i="1" dirty="0" err="1"/>
              <a:t>registering</a:t>
            </a:r>
            <a:r>
              <a:rPr lang="hu-HU" i="1" dirty="0"/>
              <a:t> </a:t>
            </a:r>
            <a:r>
              <a:rPr lang="hu-HU" i="1" dirty="0" err="1"/>
              <a:t>revenues</a:t>
            </a:r>
            <a:r>
              <a:rPr lang="hu-HU" i="1" dirty="0"/>
              <a:t> and </a:t>
            </a:r>
            <a:r>
              <a:rPr lang="hu-HU" i="1" dirty="0" err="1"/>
              <a:t>costs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as</a:t>
            </a:r>
            <a:r>
              <a:rPr lang="hu-HU" i="1" dirty="0"/>
              <a:t>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private</a:t>
            </a:r>
            <a:r>
              <a:rPr lang="hu-HU" i="1" dirty="0"/>
              <a:t> </a:t>
            </a:r>
            <a:r>
              <a:rPr lang="hu-HU" i="1" dirty="0" err="1"/>
              <a:t>persons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type</a:t>
            </a:r>
            <a:r>
              <a:rPr lang="hu-HU" i="1" dirty="0"/>
              <a:t> of </a:t>
            </a:r>
            <a:r>
              <a:rPr lang="hu-HU" i="1" dirty="0" err="1"/>
              <a:t>documentation</a:t>
            </a:r>
            <a:r>
              <a:rPr lang="hu-HU" i="1" dirty="0"/>
              <a:t> </a:t>
            </a:r>
            <a:r>
              <a:rPr lang="hu-HU" i="1" dirty="0" err="1"/>
              <a:t>depends</a:t>
            </a:r>
            <a:r>
              <a:rPr lang="hu-HU" i="1" dirty="0"/>
              <a:t> </a:t>
            </a:r>
            <a:r>
              <a:rPr lang="hu-HU" i="1" dirty="0" err="1"/>
              <a:t>on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applied</a:t>
            </a:r>
            <a:r>
              <a:rPr lang="hu-HU" i="1" dirty="0"/>
              <a:t> </a:t>
            </a:r>
            <a:r>
              <a:rPr lang="hu-HU" i="1" dirty="0" err="1"/>
              <a:t>method</a:t>
            </a:r>
            <a:r>
              <a:rPr lang="hu-HU" i="1" dirty="0"/>
              <a:t> of </a:t>
            </a:r>
            <a:r>
              <a:rPr lang="hu-HU" i="1" dirty="0" err="1"/>
              <a:t>taxation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Documentation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639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6345" y="1857082"/>
            <a:ext cx="11699309" cy="4364612"/>
          </a:xfrm>
        </p:spPr>
        <p:txBody>
          <a:bodyPr>
            <a:normAutofit fontScale="90000"/>
          </a:bodyPr>
          <a:lstStyle/>
          <a:p>
            <a:r>
              <a:rPr lang="hu-HU" i="1" dirty="0"/>
              <a:t>- an online </a:t>
            </a:r>
            <a:r>
              <a:rPr lang="hu-HU" i="1" dirty="0" err="1"/>
              <a:t>travel</a:t>
            </a:r>
            <a:r>
              <a:rPr lang="hu-HU" i="1" dirty="0"/>
              <a:t> </a:t>
            </a:r>
            <a:r>
              <a:rPr lang="hu-HU" i="1" dirty="0" err="1"/>
              <a:t>accomodation</a:t>
            </a:r>
            <a:r>
              <a:rPr lang="hu-HU" i="1" dirty="0"/>
              <a:t> </a:t>
            </a:r>
            <a:r>
              <a:rPr lang="hu-HU" i="1" dirty="0" err="1"/>
              <a:t>provider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present</a:t>
            </a:r>
            <a:r>
              <a:rPr lang="hu-HU" i="1" dirty="0"/>
              <a:t> in </a:t>
            </a:r>
            <a:r>
              <a:rPr lang="hu-HU" i="1" dirty="0" err="1"/>
              <a:t>appr</a:t>
            </a:r>
            <a:r>
              <a:rPr lang="hu-HU" i="1" dirty="0"/>
              <a:t>. 65.000 </a:t>
            </a:r>
            <a:r>
              <a:rPr lang="hu-HU" i="1" dirty="0" err="1"/>
              <a:t>cities</a:t>
            </a:r>
            <a:r>
              <a:rPr lang="hu-HU" i="1" dirty="0"/>
              <a:t> and 191 </a:t>
            </a:r>
            <a:r>
              <a:rPr lang="hu-HU" i="1" dirty="0" err="1"/>
              <a:t>countries</a:t>
            </a:r>
            <a:br>
              <a:rPr lang="hu-HU" i="1" dirty="0"/>
            </a:br>
            <a:r>
              <a:rPr lang="hu-HU" i="1" dirty="0"/>
              <a:t>- in Hungary </a:t>
            </a:r>
            <a:r>
              <a:rPr lang="hu-HU" i="1" dirty="0" err="1"/>
              <a:t>it’s</a:t>
            </a:r>
            <a:r>
              <a:rPr lang="hu-HU" i="1" dirty="0"/>
              <a:t> </a:t>
            </a:r>
            <a:r>
              <a:rPr lang="hu-HU" i="1" dirty="0" err="1"/>
              <a:t>name</a:t>
            </a:r>
            <a:r>
              <a:rPr lang="hu-HU" i="1" dirty="0"/>
              <a:t> is </a:t>
            </a:r>
            <a:r>
              <a:rPr lang="hu-HU" i="1" dirty="0" err="1"/>
              <a:t>usually</a:t>
            </a:r>
            <a:r>
              <a:rPr lang="hu-HU" i="1" dirty="0"/>
              <a:t> </a:t>
            </a:r>
            <a:r>
              <a:rPr lang="hu-HU" i="1" dirty="0" err="1"/>
              <a:t>used</a:t>
            </a:r>
            <a:r>
              <a:rPr lang="hu-HU" i="1" dirty="0"/>
              <a:t> in </a:t>
            </a:r>
            <a:r>
              <a:rPr lang="hu-HU" i="1" dirty="0" err="1"/>
              <a:t>order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express</a:t>
            </a:r>
            <a:r>
              <a:rPr lang="hu-HU" i="1" dirty="0"/>
              <a:t> „</a:t>
            </a:r>
            <a:r>
              <a:rPr lang="hu-HU" i="1" dirty="0" err="1"/>
              <a:t>short-term</a:t>
            </a:r>
            <a:r>
              <a:rPr lang="hu-HU" i="1" dirty="0"/>
              <a:t> </a:t>
            </a:r>
            <a:r>
              <a:rPr lang="hu-HU" i="1" dirty="0" err="1"/>
              <a:t>rental</a:t>
            </a:r>
            <a:r>
              <a:rPr lang="hu-HU" i="1" dirty="0"/>
              <a:t>” (</a:t>
            </a:r>
            <a:r>
              <a:rPr lang="hu-HU" i="1" dirty="0" err="1"/>
              <a:t>other</a:t>
            </a:r>
            <a:r>
              <a:rPr lang="hu-HU" i="1" dirty="0"/>
              <a:t> </a:t>
            </a:r>
            <a:r>
              <a:rPr lang="hu-HU" i="1" dirty="0" err="1"/>
              <a:t>popular</a:t>
            </a:r>
            <a:r>
              <a:rPr lang="hu-HU" i="1" dirty="0"/>
              <a:t> </a:t>
            </a:r>
            <a:r>
              <a:rPr lang="hu-HU" i="1" dirty="0" err="1"/>
              <a:t>providers</a:t>
            </a:r>
            <a:r>
              <a:rPr lang="hu-HU" i="1" dirty="0"/>
              <a:t>: Booking, </a:t>
            </a:r>
            <a:r>
              <a:rPr lang="hu-HU" i="1" dirty="0" err="1"/>
              <a:t>Trip</a:t>
            </a:r>
            <a:r>
              <a:rPr lang="hu-HU" i="1" dirty="0"/>
              <a:t> </a:t>
            </a:r>
            <a:r>
              <a:rPr lang="hu-HU" i="1" dirty="0" err="1"/>
              <a:t>Advisor</a:t>
            </a:r>
            <a:r>
              <a:rPr lang="hu-HU" i="1" dirty="0"/>
              <a:t>, </a:t>
            </a:r>
            <a:r>
              <a:rPr lang="hu-HU" i="1" dirty="0" err="1"/>
              <a:t>Flipkey</a:t>
            </a:r>
            <a:r>
              <a:rPr lang="hu-HU" i="1" dirty="0"/>
              <a:t>, etc.)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Airbnb</a:t>
            </a:r>
            <a:r>
              <a:rPr lang="hu-HU" i="1" dirty="0"/>
              <a:t> has </a:t>
            </a:r>
            <a:r>
              <a:rPr lang="hu-HU" i="1" dirty="0" err="1"/>
              <a:t>grown</a:t>
            </a:r>
            <a:r>
              <a:rPr lang="hu-HU" i="1" dirty="0"/>
              <a:t> </a:t>
            </a:r>
            <a:r>
              <a:rPr lang="hu-HU" i="1" dirty="0" err="1"/>
              <a:t>extremely</a:t>
            </a:r>
            <a:r>
              <a:rPr lang="hu-HU" i="1" dirty="0"/>
              <a:t> </a:t>
            </a:r>
            <a:r>
              <a:rPr lang="hu-HU" i="1" dirty="0" err="1"/>
              <a:t>rapidly</a:t>
            </a:r>
            <a:r>
              <a:rPr lang="hu-HU" i="1" dirty="0"/>
              <a:t> </a:t>
            </a:r>
            <a:r>
              <a:rPr lang="hu-HU" i="1" dirty="0" err="1"/>
              <a:t>since</a:t>
            </a:r>
            <a:r>
              <a:rPr lang="hu-HU" i="1" dirty="0"/>
              <a:t> </a:t>
            </a:r>
            <a:r>
              <a:rPr lang="hu-HU" i="1" dirty="0" err="1"/>
              <a:t>its</a:t>
            </a:r>
            <a:r>
              <a:rPr lang="hu-HU" i="1" dirty="0"/>
              <a:t> </a:t>
            </a:r>
            <a:r>
              <a:rPr lang="hu-HU" i="1" dirty="0" err="1"/>
              <a:t>foundation</a:t>
            </a:r>
            <a:br>
              <a:rPr lang="hu-HU" i="1" dirty="0"/>
            </a:br>
            <a:endParaRPr lang="hu-HU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What</a:t>
            </a:r>
            <a:r>
              <a:rPr lang="hu-HU" sz="6000" b="1" i="1" dirty="0"/>
              <a:t> is </a:t>
            </a:r>
            <a:r>
              <a:rPr lang="hu-HU" sz="6000" b="1" i="1" dirty="0" err="1"/>
              <a:t>Airbnb</a:t>
            </a:r>
            <a:r>
              <a:rPr lang="hu-HU" sz="6000" b="1" i="1" dirty="0"/>
              <a:t>?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54677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670" y="2007909"/>
            <a:ext cx="11956330" cy="4637988"/>
          </a:xfrm>
        </p:spPr>
        <p:txBody>
          <a:bodyPr>
            <a:normAutofit/>
          </a:bodyPr>
          <a:lstStyle/>
          <a:p>
            <a:r>
              <a:rPr lang="hu-HU" i="1" dirty="0"/>
              <a:t>- In </a:t>
            </a:r>
            <a:r>
              <a:rPr lang="hu-HU" i="1" dirty="0" err="1"/>
              <a:t>case</a:t>
            </a:r>
            <a:r>
              <a:rPr lang="hu-HU" i="1" dirty="0"/>
              <a:t> of </a:t>
            </a:r>
            <a:r>
              <a:rPr lang="hu-HU" i="1" dirty="0" err="1"/>
              <a:t>itemized</a:t>
            </a:r>
            <a:r>
              <a:rPr lang="hu-HU" i="1" dirty="0"/>
              <a:t> </a:t>
            </a:r>
            <a:r>
              <a:rPr lang="hu-HU" i="1" dirty="0" err="1"/>
              <a:t>flat-rate</a:t>
            </a:r>
            <a:r>
              <a:rPr lang="hu-HU" i="1" dirty="0"/>
              <a:t> </a:t>
            </a:r>
            <a:r>
              <a:rPr lang="hu-HU" i="1" dirty="0" err="1"/>
              <a:t>taxation</a:t>
            </a:r>
            <a:r>
              <a:rPr lang="hu-HU" i="1" dirty="0"/>
              <a:t>, 10% cost ratio and KATA </a:t>
            </a:r>
            <a:r>
              <a:rPr lang="hu-HU" i="1" dirty="0" err="1"/>
              <a:t>taxation</a:t>
            </a:r>
            <a:r>
              <a:rPr lang="hu-HU" i="1" dirty="0"/>
              <a:t> </a:t>
            </a:r>
            <a:r>
              <a:rPr lang="hu-HU" i="1" dirty="0" err="1"/>
              <a:t>revenue</a:t>
            </a:r>
            <a:r>
              <a:rPr lang="hu-HU" i="1" dirty="0"/>
              <a:t> </a:t>
            </a:r>
            <a:r>
              <a:rPr lang="hu-HU" i="1" dirty="0" err="1"/>
              <a:t>recording</a:t>
            </a:r>
            <a:r>
              <a:rPr lang="hu-HU" i="1" dirty="0"/>
              <a:t> is </a:t>
            </a:r>
            <a:r>
              <a:rPr lang="hu-HU" i="1" dirty="0" err="1"/>
              <a:t>enough</a:t>
            </a:r>
            <a:br>
              <a:rPr lang="hu-HU" i="1" dirty="0"/>
            </a:br>
            <a:r>
              <a:rPr lang="hu-HU" i="1" dirty="0"/>
              <a:t>- in </a:t>
            </a:r>
            <a:r>
              <a:rPr lang="hu-HU" i="1" dirty="0" err="1"/>
              <a:t>case</a:t>
            </a:r>
            <a:r>
              <a:rPr lang="hu-HU" i="1" dirty="0"/>
              <a:t> of cost accounting </a:t>
            </a:r>
            <a:r>
              <a:rPr lang="hu-HU" i="1" dirty="0" err="1"/>
              <a:t>revenue</a:t>
            </a:r>
            <a:r>
              <a:rPr lang="hu-HU" i="1" dirty="0"/>
              <a:t> and </a:t>
            </a:r>
            <a:r>
              <a:rPr lang="hu-HU" i="1" dirty="0" err="1"/>
              <a:t>expense</a:t>
            </a:r>
            <a:r>
              <a:rPr lang="hu-HU" i="1" dirty="0"/>
              <a:t> </a:t>
            </a:r>
            <a:r>
              <a:rPr lang="hu-HU" i="1" dirty="0" err="1"/>
              <a:t>record</a:t>
            </a:r>
            <a:r>
              <a:rPr lang="hu-HU" i="1" dirty="0"/>
              <a:t> is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basic</a:t>
            </a:r>
            <a:r>
              <a:rPr lang="hu-HU" i="1" dirty="0"/>
              <a:t> </a:t>
            </a:r>
            <a:r>
              <a:rPr lang="hu-HU" i="1" dirty="0" err="1"/>
              <a:t>type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but</a:t>
            </a:r>
            <a:r>
              <a:rPr lang="hu-HU" i="1" dirty="0"/>
              <a:t> in </a:t>
            </a:r>
            <a:r>
              <a:rPr lang="hu-HU" i="1" dirty="0" err="1"/>
              <a:t>case</a:t>
            </a:r>
            <a:r>
              <a:rPr lang="hu-HU" i="1" dirty="0"/>
              <a:t> of VAT </a:t>
            </a:r>
            <a:r>
              <a:rPr lang="hu-HU" i="1" dirty="0" err="1"/>
              <a:t>obligation</a:t>
            </a:r>
            <a:r>
              <a:rPr lang="hu-HU" i="1" dirty="0"/>
              <a:t> cash </a:t>
            </a:r>
            <a:r>
              <a:rPr lang="hu-HU" i="1" dirty="0" err="1"/>
              <a:t>journal</a:t>
            </a:r>
            <a:r>
              <a:rPr lang="hu-HU" i="1" dirty="0"/>
              <a:t> </a:t>
            </a:r>
            <a:r>
              <a:rPr lang="hu-HU" i="1" dirty="0" err="1"/>
              <a:t>or</a:t>
            </a:r>
            <a:r>
              <a:rPr lang="hu-HU" i="1" dirty="0"/>
              <a:t> </a:t>
            </a:r>
            <a:r>
              <a:rPr lang="hu-HU" i="1" dirty="0" err="1"/>
              <a:t>general</a:t>
            </a:r>
            <a:r>
              <a:rPr lang="hu-HU" i="1" dirty="0"/>
              <a:t> </a:t>
            </a:r>
            <a:r>
              <a:rPr lang="hu-HU" i="1" dirty="0" err="1"/>
              <a:t>ledger</a:t>
            </a:r>
            <a:r>
              <a:rPr lang="hu-HU" i="1" dirty="0"/>
              <a:t> </a:t>
            </a:r>
            <a:r>
              <a:rPr lang="hu-HU" i="1" dirty="0" err="1"/>
              <a:t>should</a:t>
            </a:r>
            <a:r>
              <a:rPr lang="hu-HU" i="1" dirty="0"/>
              <a:t> be </a:t>
            </a:r>
            <a:r>
              <a:rPr lang="hu-HU" i="1" dirty="0" err="1"/>
              <a:t>used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Documentation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43477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670" y="2007909"/>
            <a:ext cx="11956330" cy="4637988"/>
          </a:xfrm>
        </p:spPr>
        <p:txBody>
          <a:bodyPr>
            <a:normAutofit/>
          </a:bodyPr>
          <a:lstStyle/>
          <a:p>
            <a:r>
              <a:rPr lang="hu-HU" i="1" dirty="0"/>
              <a:t>- </a:t>
            </a:r>
            <a:r>
              <a:rPr lang="hu-HU" i="1" dirty="0" err="1"/>
              <a:t>If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accommodation</a:t>
            </a:r>
            <a:r>
              <a:rPr lang="hu-HU" i="1" dirty="0"/>
              <a:t> </a:t>
            </a:r>
            <a:r>
              <a:rPr lang="hu-HU" i="1" dirty="0" err="1"/>
              <a:t>provider</a:t>
            </a:r>
            <a:r>
              <a:rPr lang="hu-HU" i="1" dirty="0"/>
              <a:t> </a:t>
            </a:r>
            <a:r>
              <a:rPr lang="hu-HU" i="1" dirty="0" err="1"/>
              <a:t>doesn’t</a:t>
            </a:r>
            <a:r>
              <a:rPr lang="hu-HU" i="1" dirty="0"/>
              <a:t> </a:t>
            </a:r>
            <a:r>
              <a:rPr lang="hu-HU" i="1" dirty="0" err="1"/>
              <a:t>want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use</a:t>
            </a:r>
            <a:r>
              <a:rPr lang="hu-HU" i="1" dirty="0"/>
              <a:t> cash </a:t>
            </a:r>
            <a:r>
              <a:rPr lang="hu-HU" i="1" dirty="0" err="1"/>
              <a:t>register</a:t>
            </a:r>
            <a:r>
              <a:rPr lang="hu-HU" i="1" dirty="0"/>
              <a:t> in </a:t>
            </a:r>
            <a:r>
              <a:rPr lang="hu-HU" i="1" dirty="0" err="1"/>
              <a:t>case</a:t>
            </a:r>
            <a:r>
              <a:rPr lang="hu-HU" i="1" dirty="0"/>
              <a:t> of cash </a:t>
            </a:r>
            <a:r>
              <a:rPr lang="hu-HU" i="1" dirty="0" err="1"/>
              <a:t>payment</a:t>
            </a:r>
            <a:r>
              <a:rPr lang="hu-HU" i="1" dirty="0"/>
              <a:t>, he is </a:t>
            </a:r>
            <a:r>
              <a:rPr lang="hu-HU" i="1" dirty="0" err="1"/>
              <a:t>obliged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issue</a:t>
            </a:r>
            <a:r>
              <a:rPr lang="hu-HU" i="1" dirty="0"/>
              <a:t> </a:t>
            </a:r>
            <a:r>
              <a:rPr lang="hu-HU" i="1" dirty="0" err="1"/>
              <a:t>invoice</a:t>
            </a:r>
            <a:r>
              <a:rPr lang="hu-HU" i="1" dirty="0"/>
              <a:t>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guest</a:t>
            </a:r>
            <a:br>
              <a:rPr lang="hu-HU" i="1" dirty="0"/>
            </a:br>
            <a:r>
              <a:rPr lang="hu-HU" i="1" dirty="0"/>
              <a:t>-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data</a:t>
            </a:r>
            <a:r>
              <a:rPr lang="hu-HU" i="1" dirty="0"/>
              <a:t> of </a:t>
            </a:r>
            <a:r>
              <a:rPr lang="hu-HU" i="1" dirty="0" err="1"/>
              <a:t>these</a:t>
            </a:r>
            <a:r>
              <a:rPr lang="hu-HU" i="1" dirty="0"/>
              <a:t> </a:t>
            </a:r>
            <a:r>
              <a:rPr lang="hu-HU" i="1" dirty="0" err="1"/>
              <a:t>invoices</a:t>
            </a:r>
            <a:r>
              <a:rPr lang="hu-HU" i="1" dirty="0"/>
              <a:t> </a:t>
            </a:r>
            <a:r>
              <a:rPr lang="hu-HU" i="1" dirty="0" err="1"/>
              <a:t>should</a:t>
            </a:r>
            <a:r>
              <a:rPr lang="hu-HU" i="1" dirty="0"/>
              <a:t> be </a:t>
            </a:r>
            <a:r>
              <a:rPr lang="hu-HU" i="1" dirty="0" err="1"/>
              <a:t>declared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NAV </a:t>
            </a:r>
            <a:r>
              <a:rPr lang="hu-HU" i="1" dirty="0" err="1"/>
              <a:t>till</a:t>
            </a:r>
            <a:r>
              <a:rPr lang="hu-HU" i="1" dirty="0"/>
              <a:t> 15th of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following</a:t>
            </a:r>
            <a:r>
              <a:rPr lang="hu-HU" i="1" dirty="0"/>
              <a:t> </a:t>
            </a:r>
            <a:r>
              <a:rPr lang="hu-HU" i="1" dirty="0" err="1"/>
              <a:t>month</a:t>
            </a:r>
            <a:r>
              <a:rPr lang="hu-HU" i="1" dirty="0"/>
              <a:t> (</a:t>
            </a:r>
            <a:r>
              <a:rPr lang="hu-HU" i="1" dirty="0" err="1"/>
              <a:t>on</a:t>
            </a:r>
            <a:r>
              <a:rPr lang="hu-HU" i="1" dirty="0"/>
              <a:t> PTGSZLAH </a:t>
            </a:r>
            <a:r>
              <a:rPr lang="hu-HU" i="1" dirty="0" err="1"/>
              <a:t>form</a:t>
            </a:r>
            <a:r>
              <a:rPr lang="hu-HU" i="1" dirty="0"/>
              <a:t>)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/>
              <a:t>Cash </a:t>
            </a:r>
            <a:r>
              <a:rPr lang="hu-HU" sz="6000" b="1" i="1" dirty="0" err="1"/>
              <a:t>registers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77644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46842" y="936320"/>
            <a:ext cx="11190462" cy="2971801"/>
          </a:xfrm>
        </p:spPr>
        <p:txBody>
          <a:bodyPr/>
          <a:lstStyle/>
          <a:p>
            <a:pPr algn="ctr"/>
            <a:br>
              <a:rPr lang="hu-HU" sz="6600" b="1" dirty="0"/>
            </a:br>
            <a:r>
              <a:rPr lang="hu-HU" sz="6600" b="1" dirty="0"/>
              <a:t>Basic </a:t>
            </a:r>
            <a:r>
              <a:rPr lang="hu-HU" sz="6600" b="1" dirty="0" err="1"/>
              <a:t>problems</a:t>
            </a:r>
            <a:endParaRPr lang="hu-HU" sz="6600" b="1" dirty="0"/>
          </a:p>
        </p:txBody>
      </p:sp>
    </p:spTree>
    <p:extLst>
      <p:ext uri="{BB962C8B-B14F-4D97-AF65-F5344CB8AC3E}">
        <p14:creationId xmlns:p14="http://schemas.microsoft.com/office/powerpoint/2010/main" val="41419642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670" y="2007909"/>
            <a:ext cx="11956330" cy="4637988"/>
          </a:xfrm>
        </p:spPr>
        <p:txBody>
          <a:bodyPr>
            <a:normAutofit/>
          </a:bodyPr>
          <a:lstStyle/>
          <a:p>
            <a:r>
              <a:rPr lang="hu-HU" i="1" dirty="0"/>
              <a:t>- </a:t>
            </a:r>
            <a:r>
              <a:rPr lang="hu-HU" i="1" dirty="0" err="1"/>
              <a:t>Airbnb</a:t>
            </a:r>
            <a:r>
              <a:rPr lang="hu-HU" i="1" dirty="0"/>
              <a:t> </a:t>
            </a:r>
            <a:r>
              <a:rPr lang="hu-HU" i="1" dirty="0" err="1"/>
              <a:t>issues</a:t>
            </a:r>
            <a:r>
              <a:rPr lang="hu-HU" i="1" dirty="0"/>
              <a:t> </a:t>
            </a:r>
            <a:r>
              <a:rPr lang="hu-HU" i="1" dirty="0" err="1"/>
              <a:t>invoices</a:t>
            </a:r>
            <a:r>
              <a:rPr lang="hu-HU" i="1" dirty="0"/>
              <a:t> </a:t>
            </a:r>
            <a:r>
              <a:rPr lang="hu-HU" i="1" dirty="0" err="1"/>
              <a:t>only</a:t>
            </a:r>
            <a:r>
              <a:rPr lang="hu-HU" i="1" dirty="0"/>
              <a:t>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registered</a:t>
            </a:r>
            <a:r>
              <a:rPr lang="hu-HU" i="1" dirty="0"/>
              <a:t> </a:t>
            </a:r>
            <a:r>
              <a:rPr lang="hu-HU" i="1" dirty="0" err="1"/>
              <a:t>persons</a:t>
            </a:r>
            <a:r>
              <a:rPr lang="hu-HU" i="1" dirty="0"/>
              <a:t> (</a:t>
            </a:r>
            <a:r>
              <a:rPr lang="hu-HU" i="1" dirty="0" err="1"/>
              <a:t>but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commission</a:t>
            </a:r>
            <a:r>
              <a:rPr lang="hu-HU" i="1" dirty="0"/>
              <a:t> is </a:t>
            </a:r>
            <a:r>
              <a:rPr lang="hu-HU" i="1" dirty="0" err="1"/>
              <a:t>paid</a:t>
            </a:r>
            <a:r>
              <a:rPr lang="hu-HU" i="1" dirty="0"/>
              <a:t> </a:t>
            </a:r>
            <a:r>
              <a:rPr lang="hu-HU" i="1" dirty="0" err="1"/>
              <a:t>by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persons</a:t>
            </a:r>
            <a:r>
              <a:rPr lang="hu-HU" i="1" dirty="0"/>
              <a:t> </a:t>
            </a:r>
            <a:r>
              <a:rPr lang="hu-HU" i="1" dirty="0" err="1"/>
              <a:t>who</a:t>
            </a:r>
            <a:r>
              <a:rPr lang="hu-HU" i="1" dirty="0"/>
              <a:t> </a:t>
            </a:r>
            <a:r>
              <a:rPr lang="hu-HU" i="1" dirty="0" err="1"/>
              <a:t>are</a:t>
            </a:r>
            <a:r>
              <a:rPr lang="hu-HU" i="1" dirty="0"/>
              <a:t> </a:t>
            </a:r>
            <a:r>
              <a:rPr lang="hu-HU" i="1" dirty="0" err="1"/>
              <a:t>registered</a:t>
            </a:r>
            <a:r>
              <a:rPr lang="hu-HU" i="1" dirty="0"/>
              <a:t> </a:t>
            </a:r>
            <a:r>
              <a:rPr lang="hu-HU" i="1" dirty="0" err="1"/>
              <a:t>under</a:t>
            </a:r>
            <a:r>
              <a:rPr lang="hu-HU" i="1" dirty="0"/>
              <a:t> </a:t>
            </a:r>
            <a:r>
              <a:rPr lang="hu-HU" i="1" dirty="0" err="1"/>
              <a:t>his</a:t>
            </a:r>
            <a:r>
              <a:rPr lang="hu-HU" i="1" dirty="0"/>
              <a:t> </a:t>
            </a:r>
            <a:r>
              <a:rPr lang="hu-HU" i="1" dirty="0" err="1"/>
              <a:t>name</a:t>
            </a:r>
            <a:r>
              <a:rPr lang="hu-HU" i="1" dirty="0"/>
              <a:t>)</a:t>
            </a:r>
            <a:br>
              <a:rPr lang="hu-HU" i="1" dirty="0"/>
            </a:br>
            <a:r>
              <a:rPr lang="hu-HU" sz="2000" i="1" dirty="0"/>
              <a:t>	</a:t>
            </a:r>
            <a:br>
              <a:rPr lang="hu-HU" i="1" dirty="0"/>
            </a:br>
            <a:r>
              <a:rPr lang="hu-HU" i="1" dirty="0"/>
              <a:t>- Booking </a:t>
            </a:r>
            <a:r>
              <a:rPr lang="hu-HU" i="1" dirty="0" err="1"/>
              <a:t>doesn’t</a:t>
            </a:r>
            <a:r>
              <a:rPr lang="hu-HU" i="1" dirty="0"/>
              <a:t> </a:t>
            </a:r>
            <a:r>
              <a:rPr lang="hu-HU" i="1" dirty="0" err="1"/>
              <a:t>care</a:t>
            </a:r>
            <a:r>
              <a:rPr lang="hu-HU" i="1" dirty="0"/>
              <a:t> </a:t>
            </a:r>
            <a:r>
              <a:rPr lang="hu-HU" i="1" dirty="0" err="1"/>
              <a:t>with</a:t>
            </a:r>
            <a:r>
              <a:rPr lang="hu-HU" i="1" dirty="0"/>
              <a:t> VAT (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invoice</a:t>
            </a:r>
            <a:r>
              <a:rPr lang="hu-HU" i="1" dirty="0"/>
              <a:t> </a:t>
            </a:r>
            <a:r>
              <a:rPr lang="hu-HU" i="1" dirty="0" err="1"/>
              <a:t>never</a:t>
            </a:r>
            <a:r>
              <a:rPr lang="hu-HU" i="1" dirty="0"/>
              <a:t> </a:t>
            </a:r>
            <a:r>
              <a:rPr lang="hu-HU" i="1" dirty="0" err="1"/>
              <a:t>contain</a:t>
            </a:r>
            <a:r>
              <a:rPr lang="hu-HU" i="1" dirty="0"/>
              <a:t> VAT </a:t>
            </a:r>
            <a:r>
              <a:rPr lang="hu-HU" i="1" dirty="0" err="1"/>
              <a:t>even</a:t>
            </a:r>
            <a:r>
              <a:rPr lang="hu-HU" i="1" dirty="0"/>
              <a:t> </a:t>
            </a:r>
            <a:r>
              <a:rPr lang="hu-HU" i="1" dirty="0" err="1"/>
              <a:t>if</a:t>
            </a:r>
            <a:r>
              <a:rPr lang="hu-HU" i="1" dirty="0"/>
              <a:t> </a:t>
            </a:r>
            <a:r>
              <a:rPr lang="hu-HU" i="1" dirty="0" err="1"/>
              <a:t>there</a:t>
            </a:r>
            <a:r>
              <a:rPr lang="hu-HU" i="1" dirty="0"/>
              <a:t> is no EU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number</a:t>
            </a:r>
            <a:r>
              <a:rPr lang="hu-HU" i="1" dirty="0"/>
              <a:t> is </a:t>
            </a:r>
            <a:r>
              <a:rPr lang="hu-HU" i="1" dirty="0" err="1"/>
              <a:t>indicated</a:t>
            </a:r>
            <a:r>
              <a:rPr lang="hu-HU" i="1" dirty="0"/>
              <a:t>)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/>
              <a:t>Basic </a:t>
            </a:r>
            <a:r>
              <a:rPr lang="hu-HU" sz="6000" b="1" i="1" dirty="0" err="1"/>
              <a:t>problems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91047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670" y="2007909"/>
            <a:ext cx="11956330" cy="4637988"/>
          </a:xfrm>
        </p:spPr>
        <p:txBody>
          <a:bodyPr>
            <a:normAutofit fontScale="90000"/>
          </a:bodyPr>
          <a:lstStyle/>
          <a:p>
            <a:r>
              <a:rPr lang="hu-HU" i="1" dirty="0"/>
              <a:t>-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authority</a:t>
            </a:r>
            <a:r>
              <a:rPr lang="hu-HU" i="1" dirty="0"/>
              <a:t> is </a:t>
            </a:r>
            <a:r>
              <a:rPr lang="hu-HU" i="1" dirty="0" err="1"/>
              <a:t>not</a:t>
            </a:r>
            <a:r>
              <a:rPr lang="hu-HU" i="1" dirty="0"/>
              <a:t> </a:t>
            </a:r>
            <a:r>
              <a:rPr lang="hu-HU" i="1" dirty="0" err="1"/>
              <a:t>prepared</a:t>
            </a:r>
            <a:r>
              <a:rPr lang="hu-HU" i="1" dirty="0"/>
              <a:t> </a:t>
            </a:r>
            <a:r>
              <a:rPr lang="hu-HU" i="1" dirty="0" err="1"/>
              <a:t>enough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provide</a:t>
            </a:r>
            <a:r>
              <a:rPr lang="hu-HU" i="1" dirty="0"/>
              <a:t> </a:t>
            </a:r>
            <a:r>
              <a:rPr lang="hu-HU" i="1" dirty="0" err="1"/>
              <a:t>reliable</a:t>
            </a:r>
            <a:r>
              <a:rPr lang="hu-HU" i="1" dirty="0"/>
              <a:t> </a:t>
            </a:r>
            <a:r>
              <a:rPr lang="hu-HU" i="1" dirty="0" err="1"/>
              <a:t>pieces</a:t>
            </a:r>
            <a:r>
              <a:rPr lang="hu-HU" i="1" dirty="0"/>
              <a:t> of </a:t>
            </a:r>
            <a:r>
              <a:rPr lang="hu-HU" i="1" dirty="0" err="1"/>
              <a:t>information</a:t>
            </a:r>
            <a:r>
              <a:rPr lang="hu-HU" i="1" dirty="0"/>
              <a:t>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accommodation</a:t>
            </a:r>
            <a:r>
              <a:rPr lang="hu-HU" i="1" dirty="0"/>
              <a:t> </a:t>
            </a:r>
            <a:r>
              <a:rPr lang="hu-HU" i="1" dirty="0" err="1"/>
              <a:t>providers</a:t>
            </a:r>
            <a:r>
              <a:rPr lang="hu-HU" i="1" dirty="0"/>
              <a:t> (</a:t>
            </a:r>
            <a:r>
              <a:rPr lang="hu-HU" i="1" dirty="0" err="1"/>
              <a:t>administrators</a:t>
            </a:r>
            <a:r>
              <a:rPr lang="hu-HU" i="1" dirty="0"/>
              <a:t> </a:t>
            </a:r>
            <a:r>
              <a:rPr lang="hu-HU" i="1" dirty="0" err="1"/>
              <a:t>don’t</a:t>
            </a:r>
            <a:r>
              <a:rPr lang="hu-HU" i="1" dirty="0"/>
              <a:t> </a:t>
            </a:r>
            <a:r>
              <a:rPr lang="hu-HU" i="1" dirty="0" err="1"/>
              <a:t>have</a:t>
            </a:r>
            <a:r>
              <a:rPr lang="hu-HU" i="1" dirty="0"/>
              <a:t> </a:t>
            </a:r>
            <a:r>
              <a:rPr lang="hu-HU" i="1" dirty="0" err="1"/>
              <a:t>thorough</a:t>
            </a:r>
            <a:r>
              <a:rPr lang="hu-HU" i="1" dirty="0"/>
              <a:t> </a:t>
            </a:r>
            <a:r>
              <a:rPr lang="hu-HU" i="1" dirty="0" err="1"/>
              <a:t>knowledge</a:t>
            </a:r>
            <a:r>
              <a:rPr lang="hu-HU" i="1" dirty="0"/>
              <a:t> and </a:t>
            </a:r>
            <a:r>
              <a:rPr lang="hu-HU" i="1" dirty="0" err="1"/>
              <a:t>usually</a:t>
            </a:r>
            <a:r>
              <a:rPr lang="hu-HU" i="1" dirty="0"/>
              <a:t> </a:t>
            </a:r>
            <a:r>
              <a:rPr lang="hu-HU" i="1" dirty="0" err="1"/>
              <a:t>provide</a:t>
            </a:r>
            <a:r>
              <a:rPr lang="hu-HU" i="1" dirty="0"/>
              <a:t> </a:t>
            </a:r>
            <a:r>
              <a:rPr lang="hu-HU" i="1" dirty="0" err="1"/>
              <a:t>false</a:t>
            </a:r>
            <a:r>
              <a:rPr lang="hu-HU" i="1" dirty="0"/>
              <a:t> </a:t>
            </a:r>
            <a:r>
              <a:rPr lang="hu-HU" i="1" dirty="0" err="1"/>
              <a:t>advices</a:t>
            </a:r>
            <a:r>
              <a:rPr lang="hu-HU" i="1" dirty="0"/>
              <a:t>) =&gt; </a:t>
            </a:r>
            <a:r>
              <a:rPr lang="hu-HU" i="1" dirty="0" err="1"/>
              <a:t>several</a:t>
            </a:r>
            <a:r>
              <a:rPr lang="hu-HU" i="1" dirty="0"/>
              <a:t> </a:t>
            </a:r>
            <a:r>
              <a:rPr lang="hu-HU" i="1" dirty="0" err="1"/>
              <a:t>times</a:t>
            </a:r>
            <a:r>
              <a:rPr lang="hu-HU" i="1" dirty="0"/>
              <a:t> </a:t>
            </a:r>
            <a:r>
              <a:rPr lang="hu-HU" i="1" dirty="0" err="1"/>
              <a:t>it</a:t>
            </a:r>
            <a:r>
              <a:rPr lang="hu-HU" i="1" dirty="0"/>
              <a:t> is </a:t>
            </a:r>
            <a:r>
              <a:rPr lang="hu-HU" i="1" dirty="0" err="1"/>
              <a:t>revealed</a:t>
            </a:r>
            <a:r>
              <a:rPr lang="hu-HU" i="1" dirty="0"/>
              <a:t> </a:t>
            </a:r>
            <a:r>
              <a:rPr lang="hu-HU" i="1" dirty="0" err="1"/>
              <a:t>that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person</a:t>
            </a:r>
            <a:r>
              <a:rPr lang="hu-HU" i="1" dirty="0"/>
              <a:t> </a:t>
            </a:r>
            <a:r>
              <a:rPr lang="hu-HU" i="1" dirty="0" err="1"/>
              <a:t>was</a:t>
            </a:r>
            <a:r>
              <a:rPr lang="hu-HU" i="1" dirty="0"/>
              <a:t> </a:t>
            </a:r>
            <a:r>
              <a:rPr lang="hu-HU" i="1" dirty="0" err="1"/>
              <a:t>not</a:t>
            </a:r>
            <a:r>
              <a:rPr lang="hu-HU" i="1" dirty="0"/>
              <a:t> </a:t>
            </a:r>
            <a:r>
              <a:rPr lang="hu-HU" i="1" dirty="0" err="1"/>
              <a:t>entitled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select</a:t>
            </a:r>
            <a:r>
              <a:rPr lang="hu-HU" i="1" dirty="0"/>
              <a:t> </a:t>
            </a:r>
            <a:r>
              <a:rPr lang="hu-HU" i="1" dirty="0" err="1"/>
              <a:t>itemized</a:t>
            </a:r>
            <a:r>
              <a:rPr lang="hu-HU" i="1" dirty="0"/>
              <a:t> </a:t>
            </a:r>
            <a:r>
              <a:rPr lang="hu-HU" i="1" dirty="0" err="1"/>
              <a:t>flat-rate</a:t>
            </a:r>
            <a:r>
              <a:rPr lang="hu-HU" i="1" dirty="0"/>
              <a:t> </a:t>
            </a:r>
            <a:r>
              <a:rPr lang="hu-HU" i="1" dirty="0" err="1"/>
              <a:t>taxation</a:t>
            </a:r>
            <a:r>
              <a:rPr lang="hu-HU" i="1" dirty="0"/>
              <a:t> and </a:t>
            </a:r>
            <a:r>
              <a:rPr lang="hu-HU" i="1" dirty="0" err="1"/>
              <a:t>so</a:t>
            </a:r>
            <a:r>
              <a:rPr lang="hu-HU" i="1" dirty="0"/>
              <a:t> </a:t>
            </a:r>
            <a:r>
              <a:rPr lang="hu-HU" i="1" dirty="0" err="1"/>
              <a:t>much</a:t>
            </a:r>
            <a:r>
              <a:rPr lang="hu-HU" i="1" dirty="0"/>
              <a:t> </a:t>
            </a:r>
            <a:r>
              <a:rPr lang="hu-HU" i="1" dirty="0" err="1"/>
              <a:t>tax</a:t>
            </a:r>
            <a:r>
              <a:rPr lang="hu-HU" i="1" dirty="0"/>
              <a:t> has </a:t>
            </a:r>
            <a:r>
              <a:rPr lang="hu-HU" i="1" dirty="0" err="1"/>
              <a:t>to</a:t>
            </a:r>
            <a:r>
              <a:rPr lang="hu-HU" i="1" dirty="0"/>
              <a:t> be </a:t>
            </a:r>
            <a:r>
              <a:rPr lang="hu-HU" i="1" dirty="0" err="1"/>
              <a:t>paid</a:t>
            </a:r>
            <a:r>
              <a:rPr lang="hu-HU" i="1" dirty="0"/>
              <a:t> </a:t>
            </a:r>
            <a:r>
              <a:rPr lang="hu-HU" i="1" dirty="0" err="1"/>
              <a:t>later</a:t>
            </a:r>
            <a:r>
              <a:rPr lang="hu-HU" i="1" dirty="0"/>
              <a:t>.</a:t>
            </a:r>
            <a:br>
              <a:rPr lang="hu-HU" i="1" dirty="0"/>
            </a:b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/>
              <a:t>Basic </a:t>
            </a:r>
            <a:r>
              <a:rPr lang="hu-HU" sz="6000" b="1" i="1" dirty="0" err="1"/>
              <a:t>problems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53137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670" y="2007909"/>
            <a:ext cx="11956330" cy="4637988"/>
          </a:xfrm>
        </p:spPr>
        <p:txBody>
          <a:bodyPr>
            <a:normAutofit/>
          </a:bodyPr>
          <a:lstStyle/>
          <a:p>
            <a:r>
              <a:rPr lang="hu-HU" i="1" dirty="0"/>
              <a:t>- </a:t>
            </a:r>
            <a:r>
              <a:rPr lang="hu-HU" i="1" dirty="0" err="1"/>
              <a:t>Personal</a:t>
            </a:r>
            <a:r>
              <a:rPr lang="hu-HU" i="1" dirty="0"/>
              <a:t> </a:t>
            </a:r>
            <a:r>
              <a:rPr lang="hu-HU" i="1" dirty="0" err="1"/>
              <a:t>income</a:t>
            </a:r>
            <a:r>
              <a:rPr lang="hu-HU" i="1" dirty="0"/>
              <a:t>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declaration</a:t>
            </a:r>
            <a:r>
              <a:rPr lang="hu-HU" i="1" dirty="0"/>
              <a:t> </a:t>
            </a:r>
            <a:r>
              <a:rPr lang="hu-HU" i="1" dirty="0" err="1"/>
              <a:t>doesn’t</a:t>
            </a:r>
            <a:r>
              <a:rPr lang="hu-HU" i="1" dirty="0"/>
              <a:t> </a:t>
            </a:r>
            <a:r>
              <a:rPr lang="hu-HU" i="1" dirty="0" err="1"/>
              <a:t>ensure</a:t>
            </a:r>
            <a:r>
              <a:rPr lang="hu-HU" i="1" dirty="0"/>
              <a:t> </a:t>
            </a:r>
            <a:r>
              <a:rPr lang="hu-HU" i="1" dirty="0" err="1"/>
              <a:t>opportunity</a:t>
            </a:r>
            <a:r>
              <a:rPr lang="hu-HU" i="1" dirty="0"/>
              <a:t>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persons</a:t>
            </a:r>
            <a:r>
              <a:rPr lang="hu-HU" i="1" dirty="0"/>
              <a:t> </a:t>
            </a:r>
            <a:r>
              <a:rPr lang="hu-HU" i="1" dirty="0" err="1"/>
              <a:t>applying</a:t>
            </a:r>
            <a:r>
              <a:rPr lang="hu-HU" i="1" dirty="0"/>
              <a:t> </a:t>
            </a:r>
            <a:r>
              <a:rPr lang="hu-HU" i="1" dirty="0" err="1"/>
              <a:t>itemized</a:t>
            </a:r>
            <a:r>
              <a:rPr lang="hu-HU" i="1" dirty="0"/>
              <a:t> </a:t>
            </a:r>
            <a:r>
              <a:rPr lang="hu-HU" i="1" dirty="0" err="1"/>
              <a:t>flat-rate</a:t>
            </a:r>
            <a:r>
              <a:rPr lang="hu-HU" i="1" dirty="0"/>
              <a:t>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indicate</a:t>
            </a:r>
            <a:r>
              <a:rPr lang="hu-HU" i="1" dirty="0"/>
              <a:t> </a:t>
            </a:r>
            <a:r>
              <a:rPr lang="hu-HU" i="1" dirty="0" err="1"/>
              <a:t>their</a:t>
            </a:r>
            <a:r>
              <a:rPr lang="hu-HU" i="1" dirty="0"/>
              <a:t> </a:t>
            </a:r>
            <a:r>
              <a:rPr lang="hu-HU" i="1" dirty="0" err="1"/>
              <a:t>revenues</a:t>
            </a:r>
            <a:r>
              <a:rPr lang="hu-HU" i="1" dirty="0"/>
              <a:t> (</a:t>
            </a:r>
            <a:r>
              <a:rPr lang="hu-HU" i="1" dirty="0" err="1"/>
              <a:t>only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number</a:t>
            </a:r>
            <a:r>
              <a:rPr lang="hu-HU" i="1" dirty="0"/>
              <a:t> of </a:t>
            </a:r>
            <a:r>
              <a:rPr lang="hu-HU" i="1" dirty="0" err="1"/>
              <a:t>taxable</a:t>
            </a:r>
            <a:r>
              <a:rPr lang="hu-HU" i="1" dirty="0"/>
              <a:t> </a:t>
            </a:r>
            <a:r>
              <a:rPr lang="hu-HU" i="1" dirty="0" err="1"/>
              <a:t>rooms</a:t>
            </a:r>
            <a:r>
              <a:rPr lang="hu-HU" i="1" dirty="0"/>
              <a:t> </a:t>
            </a:r>
            <a:r>
              <a:rPr lang="hu-HU" i="1" dirty="0" err="1"/>
              <a:t>should</a:t>
            </a:r>
            <a:r>
              <a:rPr lang="hu-HU" i="1" dirty="0"/>
              <a:t> be </a:t>
            </a:r>
            <a:r>
              <a:rPr lang="hu-HU" i="1" dirty="0" err="1"/>
              <a:t>indicated</a:t>
            </a:r>
            <a:r>
              <a:rPr lang="hu-HU" i="1" dirty="0"/>
              <a:t>) =&gt; </a:t>
            </a:r>
            <a:r>
              <a:rPr lang="hu-HU" i="1" dirty="0" err="1"/>
              <a:t>if</a:t>
            </a:r>
            <a:r>
              <a:rPr lang="hu-HU" i="1" dirty="0"/>
              <a:t> </a:t>
            </a:r>
            <a:r>
              <a:rPr lang="hu-HU" i="1" dirty="0" err="1"/>
              <a:t>they</a:t>
            </a:r>
            <a:r>
              <a:rPr lang="hu-HU" i="1" dirty="0"/>
              <a:t> </a:t>
            </a:r>
            <a:r>
              <a:rPr lang="hu-HU" i="1" dirty="0" err="1"/>
              <a:t>want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take</a:t>
            </a:r>
            <a:r>
              <a:rPr lang="hu-HU" i="1" dirty="0"/>
              <a:t> a </a:t>
            </a:r>
            <a:r>
              <a:rPr lang="hu-HU" i="1" dirty="0" err="1"/>
              <a:t>loan</a:t>
            </a:r>
            <a:r>
              <a:rPr lang="hu-HU" i="1" dirty="0"/>
              <a:t>, </a:t>
            </a:r>
            <a:r>
              <a:rPr lang="hu-HU" i="1" dirty="0" err="1"/>
              <a:t>there</a:t>
            </a:r>
            <a:r>
              <a:rPr lang="hu-HU" i="1" dirty="0"/>
              <a:t> is no </a:t>
            </a:r>
            <a:r>
              <a:rPr lang="hu-HU" i="1" dirty="0" err="1"/>
              <a:t>official</a:t>
            </a:r>
            <a:r>
              <a:rPr lang="hu-HU" i="1" dirty="0"/>
              <a:t> </a:t>
            </a:r>
            <a:r>
              <a:rPr lang="hu-HU" i="1" dirty="0" err="1"/>
              <a:t>certification</a:t>
            </a:r>
            <a:r>
              <a:rPr lang="hu-HU" i="1" dirty="0"/>
              <a:t> </a:t>
            </a:r>
            <a:r>
              <a:rPr lang="hu-HU" i="1" dirty="0" err="1"/>
              <a:t>from</a:t>
            </a:r>
            <a:r>
              <a:rPr lang="hu-HU" i="1" dirty="0"/>
              <a:t> NAV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them</a:t>
            </a:r>
            <a:r>
              <a:rPr lang="hu-HU" i="1" dirty="0"/>
              <a:t> 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/>
              <a:t>Basic </a:t>
            </a:r>
            <a:r>
              <a:rPr lang="hu-HU" sz="6000" b="1" i="1" dirty="0" err="1"/>
              <a:t>problems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16101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0521" y="2595902"/>
            <a:ext cx="11786991" cy="1507067"/>
          </a:xfrm>
        </p:spPr>
        <p:txBody>
          <a:bodyPr>
            <a:noAutofit/>
          </a:bodyPr>
          <a:lstStyle/>
          <a:p>
            <a:pPr algn="ctr"/>
            <a:r>
              <a:rPr lang="hu-HU" sz="5500" b="1" dirty="0">
                <a:sym typeface="Wingdings" panose="05000000000000000000" pitchFamily="2" charset="2"/>
              </a:rPr>
              <a:t> </a:t>
            </a:r>
            <a:r>
              <a:rPr lang="hu-HU" sz="5500" b="1" i="1" dirty="0" err="1"/>
              <a:t>Thank</a:t>
            </a:r>
            <a:r>
              <a:rPr lang="hu-HU" sz="5500" b="1" i="1" dirty="0"/>
              <a:t> </a:t>
            </a:r>
            <a:r>
              <a:rPr lang="hu-HU" sz="5500" b="1" i="1" dirty="0" err="1"/>
              <a:t>you</a:t>
            </a:r>
            <a:r>
              <a:rPr lang="hu-HU" sz="5500" b="1" i="1" dirty="0"/>
              <a:t> </a:t>
            </a:r>
            <a:r>
              <a:rPr lang="hu-HU" sz="5500" b="1" i="1" dirty="0" err="1"/>
              <a:t>for</a:t>
            </a:r>
            <a:r>
              <a:rPr lang="hu-HU" sz="5500" b="1" i="1" dirty="0"/>
              <a:t> </a:t>
            </a:r>
            <a:r>
              <a:rPr lang="hu-HU" sz="5500" b="1" i="1" dirty="0" err="1"/>
              <a:t>your</a:t>
            </a:r>
            <a:r>
              <a:rPr lang="hu-HU" sz="5500" b="1" i="1" dirty="0"/>
              <a:t> </a:t>
            </a:r>
            <a:r>
              <a:rPr lang="hu-HU" sz="5500" b="1" i="1" dirty="0" err="1"/>
              <a:t>attention</a:t>
            </a:r>
            <a:r>
              <a:rPr lang="hu-HU" sz="5500" b="1" i="1" dirty="0"/>
              <a:t>!</a:t>
            </a:r>
            <a:r>
              <a:rPr lang="hu-HU" sz="5500" b="1" dirty="0"/>
              <a:t> </a:t>
            </a:r>
            <a:r>
              <a:rPr lang="hu-HU" sz="5500" b="1" dirty="0">
                <a:sym typeface="Wingdings" panose="05000000000000000000" pitchFamily="2" charset="2"/>
              </a:rPr>
              <a:t></a:t>
            </a:r>
            <a:endParaRPr lang="hu-HU" sz="5500" b="1" dirty="0"/>
          </a:p>
        </p:txBody>
      </p:sp>
    </p:spTree>
    <p:extLst>
      <p:ext uri="{BB962C8B-B14F-4D97-AF65-F5344CB8AC3E}">
        <p14:creationId xmlns:p14="http://schemas.microsoft.com/office/powerpoint/2010/main" val="75353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6345" y="325549"/>
            <a:ext cx="11699309" cy="965923"/>
          </a:xfrm>
        </p:spPr>
        <p:txBody>
          <a:bodyPr>
            <a:normAutofit fontScale="90000"/>
          </a:bodyPr>
          <a:lstStyle/>
          <a:p>
            <a:pPr algn="ctr"/>
            <a:r>
              <a:rPr lang="hu-HU" sz="5000" b="1" dirty="0"/>
              <a:t>The </a:t>
            </a:r>
            <a:r>
              <a:rPr lang="hu-HU" sz="5000" b="1" dirty="0" err="1"/>
              <a:t>growth</a:t>
            </a:r>
            <a:r>
              <a:rPr lang="hu-HU" sz="5000" b="1" dirty="0"/>
              <a:t> of </a:t>
            </a:r>
            <a:r>
              <a:rPr lang="hu-HU" sz="5000" b="1" dirty="0" err="1"/>
              <a:t>Airbnb</a:t>
            </a:r>
            <a:r>
              <a:rPr lang="hu-HU" sz="5000" b="1" dirty="0"/>
              <a:t> </a:t>
            </a:r>
            <a:r>
              <a:rPr lang="hu-HU" sz="5000" b="1" dirty="0" err="1"/>
              <a:t>guests</a:t>
            </a:r>
            <a:r>
              <a:rPr lang="hu-HU" sz="5000" b="1" dirty="0"/>
              <a:t> in Budapest</a:t>
            </a:r>
            <a:br>
              <a:rPr lang="hu-HU" dirty="0"/>
            </a:br>
            <a:endParaRPr lang="hu-HU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F5C32AD3-E0AB-4262-9F37-4D3FB89A5EEA}"/>
              </a:ext>
            </a:extLst>
          </p:cNvPr>
          <p:cNvSpPr txBox="1">
            <a:spLocks/>
          </p:cNvSpPr>
          <p:nvPr/>
        </p:nvSpPr>
        <p:spPr>
          <a:xfrm>
            <a:off x="246345" y="4080963"/>
            <a:ext cx="11699309" cy="276644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hu-HU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2BD5CD5F-8079-4E32-B41B-7DEE96AEA352}"/>
              </a:ext>
            </a:extLst>
          </p:cNvPr>
          <p:cNvSpPr txBox="1">
            <a:spLocks/>
          </p:cNvSpPr>
          <p:nvPr/>
        </p:nvSpPr>
        <p:spPr>
          <a:xfrm>
            <a:off x="3110846" y="6214780"/>
            <a:ext cx="9982985" cy="64322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1800" i="1" dirty="0" err="1"/>
              <a:t>Source</a:t>
            </a:r>
            <a:r>
              <a:rPr lang="hu-HU" sz="1800" i="1" dirty="0"/>
              <a:t>:  </a:t>
            </a:r>
            <a:r>
              <a:rPr lang="en-US" sz="2000" b="1" dirty="0" err="1"/>
              <a:t>GeoJournal</a:t>
            </a:r>
            <a:r>
              <a:rPr lang="en-US" sz="2000" b="1" dirty="0"/>
              <a:t> of Tourism and </a:t>
            </a:r>
            <a:r>
              <a:rPr lang="en-US" sz="2000" b="1" dirty="0" err="1"/>
              <a:t>Geosites</a:t>
            </a:r>
            <a:r>
              <a:rPr lang="hu-HU" sz="2000" b="1" dirty="0"/>
              <a:t>, </a:t>
            </a:r>
            <a:r>
              <a:rPr lang="en-US" sz="2000" dirty="0"/>
              <a:t>Year </a:t>
            </a:r>
            <a:r>
              <a:rPr lang="en-US" sz="2000" b="1" dirty="0"/>
              <a:t>XI</a:t>
            </a:r>
            <a:r>
              <a:rPr lang="en-US" sz="2000" dirty="0"/>
              <a:t>, no. </a:t>
            </a:r>
            <a:r>
              <a:rPr lang="en-US" sz="2000" b="1" dirty="0"/>
              <a:t>1</a:t>
            </a:r>
            <a:r>
              <a:rPr lang="en-US" sz="2000" dirty="0"/>
              <a:t>, vol. </a:t>
            </a:r>
            <a:r>
              <a:rPr lang="en-US" sz="2000" b="1" dirty="0"/>
              <a:t>21, May 2018</a:t>
            </a:r>
            <a:r>
              <a:rPr lang="en-US" sz="2000" dirty="0"/>
              <a:t>, p.</a:t>
            </a:r>
            <a:r>
              <a:rPr lang="en-US" sz="2000" b="1" dirty="0"/>
              <a:t>26-38  </a:t>
            </a:r>
            <a:br>
              <a:rPr lang="hu-HU" dirty="0"/>
            </a:br>
            <a:endParaRPr lang="hu-HU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2CF282FD-1255-4A6F-AF74-F6003F3EDC42}"/>
              </a:ext>
            </a:extLst>
          </p:cNvPr>
          <p:cNvSpPr txBox="1">
            <a:spLocks/>
          </p:cNvSpPr>
          <p:nvPr/>
        </p:nvSpPr>
        <p:spPr>
          <a:xfrm>
            <a:off x="119986" y="2279413"/>
            <a:ext cx="11699309" cy="276644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D83F6FA0-C04B-4653-9199-5354BFD9B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177" y="1458123"/>
            <a:ext cx="8097625" cy="456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312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26384" y="2154023"/>
            <a:ext cx="3191134" cy="4152509"/>
          </a:xfrm>
        </p:spPr>
        <p:txBody>
          <a:bodyPr>
            <a:normAutofit fontScale="90000"/>
          </a:bodyPr>
          <a:lstStyle/>
          <a:p>
            <a:r>
              <a:rPr lang="hu-HU" sz="3900" b="1" dirty="0"/>
              <a:t>LONG TERM</a:t>
            </a:r>
            <a:br>
              <a:rPr lang="hu-HU" sz="3500" b="1" dirty="0"/>
            </a:br>
            <a:br>
              <a:rPr lang="hu-HU" sz="3500" b="1" dirty="0"/>
            </a:br>
            <a:r>
              <a:rPr lang="hu-HU" sz="3900" b="1" dirty="0" err="1"/>
              <a:t>months</a:t>
            </a:r>
            <a:r>
              <a:rPr lang="hu-HU" sz="3900" b="1" dirty="0"/>
              <a:t>/</a:t>
            </a:r>
            <a:r>
              <a:rPr lang="hu-HU" sz="3900" b="1" dirty="0" err="1"/>
              <a:t>years</a:t>
            </a:r>
            <a:br>
              <a:rPr lang="hu-HU" sz="3900" b="1" dirty="0"/>
            </a:br>
            <a:r>
              <a:rPr lang="hu-HU" sz="3900" b="1" dirty="0" err="1"/>
              <a:t>compulsory</a:t>
            </a:r>
            <a:br>
              <a:rPr lang="hu-HU" sz="3900" b="1" dirty="0"/>
            </a:br>
            <a:r>
              <a:rPr lang="hu-HU" sz="3900" b="1" dirty="0" err="1"/>
              <a:t>tenant</a:t>
            </a:r>
            <a:r>
              <a:rPr lang="hu-HU" sz="3900" b="1" dirty="0"/>
              <a:t> </a:t>
            </a:r>
            <a:r>
              <a:rPr lang="hu-HU" sz="3900" b="1" dirty="0" err="1"/>
              <a:t>pays</a:t>
            </a:r>
            <a:br>
              <a:rPr lang="hu-HU" sz="3900" b="1" dirty="0"/>
            </a:br>
            <a:r>
              <a:rPr lang="hu-HU" sz="3900" b="1" dirty="0" err="1"/>
              <a:t>not</a:t>
            </a:r>
            <a:r>
              <a:rPr lang="hu-HU" sz="3900" b="1" dirty="0"/>
              <a:t> </a:t>
            </a:r>
            <a:r>
              <a:rPr lang="hu-HU" sz="3900" b="1" dirty="0" err="1"/>
              <a:t>always</a:t>
            </a:r>
            <a:br>
              <a:rPr lang="hu-HU" sz="3900" b="1" dirty="0"/>
            </a:br>
            <a:r>
              <a:rPr lang="hu-HU" sz="3900" b="1" dirty="0" err="1"/>
              <a:t>not</a:t>
            </a:r>
            <a:r>
              <a:rPr lang="hu-HU" sz="3900" b="1" dirty="0"/>
              <a:t> </a:t>
            </a:r>
            <a:r>
              <a:rPr lang="hu-HU" sz="3900" b="1" dirty="0" err="1"/>
              <a:t>needed</a:t>
            </a:r>
            <a:endParaRPr lang="hu-HU" sz="3900" b="1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Differences</a:t>
            </a:r>
            <a:r>
              <a:rPr lang="hu-HU" sz="6000" b="1" i="1" dirty="0"/>
              <a:t> </a:t>
            </a:r>
            <a:r>
              <a:rPr lang="hu-HU" sz="6000" b="1" i="1" dirty="0" err="1"/>
              <a:t>between</a:t>
            </a:r>
            <a:r>
              <a:rPr lang="hu-HU" sz="6000" b="1" i="1" dirty="0"/>
              <a:t> </a:t>
            </a:r>
            <a:r>
              <a:rPr lang="hu-HU" sz="6000" b="1" i="1" dirty="0" err="1"/>
              <a:t>short-term</a:t>
            </a:r>
            <a:r>
              <a:rPr lang="hu-HU" sz="6000" b="1" i="1" dirty="0"/>
              <a:t> and </a:t>
            </a:r>
            <a:r>
              <a:rPr lang="hu-HU" sz="6000" b="1" i="1" dirty="0" err="1"/>
              <a:t>long-term</a:t>
            </a:r>
            <a:r>
              <a:rPr lang="hu-HU" sz="6000" b="1" i="1" dirty="0"/>
              <a:t> </a:t>
            </a:r>
            <a:r>
              <a:rPr lang="hu-HU" sz="6000" b="1" i="1" dirty="0" err="1"/>
              <a:t>rental</a:t>
            </a:r>
            <a:endParaRPr lang="hu-HU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46DF6EB6-4020-4991-AC92-A51D70A51782}"/>
              </a:ext>
            </a:extLst>
          </p:cNvPr>
          <p:cNvSpPr txBox="1">
            <a:spLocks/>
          </p:cNvSpPr>
          <p:nvPr/>
        </p:nvSpPr>
        <p:spPr>
          <a:xfrm>
            <a:off x="3665617" y="2154023"/>
            <a:ext cx="4616154" cy="4364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3500" b="1" dirty="0"/>
              <a:t>SHORT TERM</a:t>
            </a:r>
          </a:p>
          <a:p>
            <a:endParaRPr lang="hu-HU" sz="3500" b="1" dirty="0"/>
          </a:p>
          <a:p>
            <a:r>
              <a:rPr lang="hu-HU" sz="3500" b="1" dirty="0"/>
              <a:t>a </a:t>
            </a:r>
            <a:r>
              <a:rPr lang="hu-HU" sz="3500" b="1" dirty="0" err="1"/>
              <a:t>few</a:t>
            </a:r>
            <a:r>
              <a:rPr lang="hu-HU" sz="3500" b="1" dirty="0"/>
              <a:t> </a:t>
            </a:r>
            <a:r>
              <a:rPr lang="hu-HU" sz="3500" b="1" dirty="0" err="1"/>
              <a:t>days</a:t>
            </a:r>
            <a:r>
              <a:rPr lang="hu-HU" sz="3500" b="1" dirty="0"/>
              <a:t> </a:t>
            </a:r>
            <a:r>
              <a:rPr lang="hu-HU" sz="3500" b="1" dirty="0" err="1"/>
              <a:t>or</a:t>
            </a:r>
            <a:r>
              <a:rPr lang="hu-HU" sz="3500" b="1" dirty="0"/>
              <a:t> </a:t>
            </a:r>
            <a:r>
              <a:rPr lang="hu-HU" sz="3500" b="1" dirty="0" err="1"/>
              <a:t>weeks</a:t>
            </a:r>
            <a:endParaRPr lang="hu-HU" sz="3500" b="1" dirty="0"/>
          </a:p>
          <a:p>
            <a:r>
              <a:rPr lang="hu-HU" sz="3500" b="1" dirty="0" err="1"/>
              <a:t>not</a:t>
            </a:r>
            <a:r>
              <a:rPr lang="hu-HU" sz="3500" b="1" dirty="0"/>
              <a:t> </a:t>
            </a:r>
            <a:r>
              <a:rPr lang="hu-HU" sz="3500" b="1" dirty="0" err="1"/>
              <a:t>needed</a:t>
            </a:r>
            <a:endParaRPr lang="hu-HU" sz="3500" b="1" dirty="0"/>
          </a:p>
          <a:p>
            <a:r>
              <a:rPr lang="hu-HU" sz="3500" b="1" dirty="0" err="1"/>
              <a:t>renter</a:t>
            </a:r>
            <a:r>
              <a:rPr lang="hu-HU" sz="3500" b="1" dirty="0"/>
              <a:t> </a:t>
            </a:r>
            <a:r>
              <a:rPr lang="hu-HU" sz="3500" b="1" dirty="0" err="1"/>
              <a:t>pays</a:t>
            </a:r>
            <a:endParaRPr lang="hu-HU" sz="3500" b="1" dirty="0"/>
          </a:p>
          <a:p>
            <a:r>
              <a:rPr lang="hu-HU" sz="3500" b="1" dirty="0" err="1"/>
              <a:t>compulsory</a:t>
            </a:r>
            <a:endParaRPr lang="hu-HU" sz="3500" b="1" dirty="0"/>
          </a:p>
          <a:p>
            <a:r>
              <a:rPr lang="hu-HU" sz="3500" b="1" dirty="0" err="1"/>
              <a:t>compulsory</a:t>
            </a:r>
            <a:r>
              <a:rPr lang="hu-HU" sz="3500" b="1" dirty="0"/>
              <a:t>*</a:t>
            </a:r>
            <a:endParaRPr lang="hu-HU" sz="3500" dirty="0"/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41E8A8B9-6ACA-48D7-B119-8DE9C0A5BD1A}"/>
              </a:ext>
            </a:extLst>
          </p:cNvPr>
          <p:cNvSpPr txBox="1">
            <a:spLocks/>
          </p:cNvSpPr>
          <p:nvPr/>
        </p:nvSpPr>
        <p:spPr>
          <a:xfrm>
            <a:off x="323332" y="2043258"/>
            <a:ext cx="3656352" cy="4364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hu-H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Duration:</a:t>
            </a:r>
            <a:b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Contract</a:t>
            </a:r>
            <a: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Overheads</a:t>
            </a:r>
            <a: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</a:t>
            </a:r>
            <a: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Cash </a:t>
            </a:r>
            <a:r>
              <a:rPr lang="hu-HU" sz="3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register</a:t>
            </a:r>
            <a: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hu-HU" sz="3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427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26384" y="2154023"/>
            <a:ext cx="3191134" cy="4152509"/>
          </a:xfrm>
        </p:spPr>
        <p:txBody>
          <a:bodyPr>
            <a:normAutofit fontScale="90000"/>
          </a:bodyPr>
          <a:lstStyle/>
          <a:p>
            <a:r>
              <a:rPr lang="hu-HU" sz="3900" b="1" dirty="0"/>
              <a:t>LONG TERM</a:t>
            </a:r>
            <a:br>
              <a:rPr lang="hu-HU" sz="3500" b="1" dirty="0"/>
            </a:br>
            <a:br>
              <a:rPr lang="hu-HU" sz="3500" b="1" dirty="0"/>
            </a:br>
            <a:r>
              <a:rPr lang="hu-HU" sz="3900" b="1" dirty="0" err="1"/>
              <a:t>not</a:t>
            </a:r>
            <a:r>
              <a:rPr lang="hu-HU" sz="3900" b="1" dirty="0"/>
              <a:t> </a:t>
            </a:r>
            <a:r>
              <a:rPr lang="hu-HU" sz="3900" b="1" dirty="0" err="1"/>
              <a:t>always</a:t>
            </a:r>
            <a:br>
              <a:rPr lang="hu-HU" sz="3900" b="1" dirty="0"/>
            </a:br>
            <a:r>
              <a:rPr lang="hu-HU" sz="3900" b="1" dirty="0" err="1"/>
              <a:t>not</a:t>
            </a:r>
            <a:r>
              <a:rPr lang="hu-HU" sz="3900" b="1" dirty="0"/>
              <a:t> </a:t>
            </a:r>
            <a:r>
              <a:rPr lang="hu-HU" sz="3900" b="1" dirty="0" err="1"/>
              <a:t>needed</a:t>
            </a:r>
            <a:br>
              <a:rPr lang="hu-HU" sz="3900" b="1" dirty="0"/>
            </a:br>
            <a:r>
              <a:rPr lang="hu-HU" sz="3900" b="1" dirty="0"/>
              <a:t>68.20</a:t>
            </a:r>
            <a:br>
              <a:rPr lang="hu-HU" sz="3900" b="1" dirty="0"/>
            </a:br>
            <a:r>
              <a:rPr lang="hu-HU" sz="3900" b="1" dirty="0"/>
              <a:t>68.20.01-08</a:t>
            </a:r>
            <a:br>
              <a:rPr lang="hu-HU" sz="3900" b="1" dirty="0"/>
            </a:br>
            <a:r>
              <a:rPr lang="hu-HU" sz="3900" b="1" dirty="0" err="1"/>
              <a:t>exempt</a:t>
            </a:r>
            <a:endParaRPr lang="hu-HU" sz="3900" b="1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Differences</a:t>
            </a:r>
            <a:r>
              <a:rPr lang="hu-HU" sz="6000" b="1" i="1" dirty="0"/>
              <a:t> </a:t>
            </a:r>
            <a:r>
              <a:rPr lang="hu-HU" sz="6000" b="1" i="1" dirty="0" err="1"/>
              <a:t>between</a:t>
            </a:r>
            <a:r>
              <a:rPr lang="hu-HU" sz="6000" b="1" i="1" dirty="0"/>
              <a:t> </a:t>
            </a:r>
            <a:r>
              <a:rPr lang="hu-HU" sz="6000" b="1" i="1" dirty="0" err="1"/>
              <a:t>short-term</a:t>
            </a:r>
            <a:r>
              <a:rPr lang="hu-HU" sz="6000" b="1" i="1" dirty="0"/>
              <a:t> and </a:t>
            </a:r>
            <a:r>
              <a:rPr lang="hu-HU" sz="6000" b="1" i="1" dirty="0" err="1"/>
              <a:t>long-term</a:t>
            </a:r>
            <a:r>
              <a:rPr lang="hu-HU" sz="6000" b="1" i="1" dirty="0"/>
              <a:t> </a:t>
            </a:r>
            <a:r>
              <a:rPr lang="hu-HU" sz="6000" b="1" i="1" dirty="0" err="1"/>
              <a:t>rental</a:t>
            </a:r>
            <a:endParaRPr lang="hu-HU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46DF6EB6-4020-4991-AC92-A51D70A51782}"/>
              </a:ext>
            </a:extLst>
          </p:cNvPr>
          <p:cNvSpPr txBox="1">
            <a:spLocks/>
          </p:cNvSpPr>
          <p:nvPr/>
        </p:nvSpPr>
        <p:spPr>
          <a:xfrm>
            <a:off x="3665617" y="2154023"/>
            <a:ext cx="4616154" cy="4364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3500" b="1" dirty="0"/>
              <a:t>SHORT TERM</a:t>
            </a:r>
          </a:p>
          <a:p>
            <a:endParaRPr lang="hu-HU" sz="3500" b="1" dirty="0"/>
          </a:p>
          <a:p>
            <a:r>
              <a:rPr lang="hu-HU" sz="3500" b="1" dirty="0" err="1"/>
              <a:t>compulsory</a:t>
            </a:r>
            <a:r>
              <a:rPr lang="hu-HU" sz="3500" b="1" dirty="0"/>
              <a:t> </a:t>
            </a:r>
          </a:p>
          <a:p>
            <a:r>
              <a:rPr lang="hu-HU" sz="3500" b="1" dirty="0" err="1"/>
              <a:t>compulsory</a:t>
            </a:r>
            <a:r>
              <a:rPr lang="hu-HU" sz="3500" b="1" dirty="0"/>
              <a:t> </a:t>
            </a:r>
          </a:p>
          <a:p>
            <a:r>
              <a:rPr lang="hu-HU" sz="3500" b="1" dirty="0"/>
              <a:t>55.20</a:t>
            </a:r>
          </a:p>
          <a:p>
            <a:r>
              <a:rPr lang="hu-HU" sz="3500" b="1" dirty="0"/>
              <a:t>55.20.06</a:t>
            </a:r>
          </a:p>
          <a:p>
            <a:r>
              <a:rPr lang="hu-HU" sz="3500" b="1" dirty="0"/>
              <a:t>18%</a:t>
            </a:r>
            <a:endParaRPr lang="hu-HU" sz="3500" dirty="0"/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41E8A8B9-6ACA-48D7-B119-8DE9C0A5BD1A}"/>
              </a:ext>
            </a:extLst>
          </p:cNvPr>
          <p:cNvSpPr txBox="1">
            <a:spLocks/>
          </p:cNvSpPr>
          <p:nvPr/>
        </p:nvSpPr>
        <p:spPr>
          <a:xfrm>
            <a:off x="323332" y="2043258"/>
            <a:ext cx="3656352" cy="4364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hu-H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3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Invoice</a:t>
            </a:r>
            <a: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5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Permission</a:t>
            </a:r>
            <a: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TEÁOR:</a:t>
            </a:r>
            <a:b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ÖVTJ:</a:t>
            </a:r>
            <a:b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VAT:</a:t>
            </a:r>
            <a:endParaRPr lang="hu-HU" sz="3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478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6345" y="1857081"/>
            <a:ext cx="11699309" cy="4901937"/>
          </a:xfrm>
        </p:spPr>
        <p:txBody>
          <a:bodyPr>
            <a:normAutofit fontScale="90000"/>
          </a:bodyPr>
          <a:lstStyle/>
          <a:p>
            <a:r>
              <a:rPr lang="hu-HU" i="1" dirty="0"/>
              <a:t>1. Local </a:t>
            </a:r>
            <a:r>
              <a:rPr lang="hu-HU" i="1" dirty="0" err="1"/>
              <a:t>authority</a:t>
            </a:r>
            <a:r>
              <a:rPr lang="hu-HU" i="1" dirty="0"/>
              <a:t>:</a:t>
            </a:r>
            <a:br>
              <a:rPr lang="hu-HU" i="1" dirty="0"/>
            </a:br>
            <a:r>
              <a:rPr lang="hu-HU" i="1" dirty="0"/>
              <a:t>	 - </a:t>
            </a:r>
            <a:r>
              <a:rPr lang="hu-HU" i="1" dirty="0" err="1"/>
              <a:t>filling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registration</a:t>
            </a:r>
            <a:r>
              <a:rPr lang="hu-HU" i="1" dirty="0"/>
              <a:t> </a:t>
            </a:r>
            <a:r>
              <a:rPr lang="hu-HU" i="1" dirty="0" err="1"/>
              <a:t>form</a:t>
            </a:r>
            <a:br>
              <a:rPr lang="hu-HU" i="1" dirty="0"/>
            </a:br>
            <a:r>
              <a:rPr lang="hu-HU" i="1" dirty="0"/>
              <a:t>	 - </a:t>
            </a:r>
            <a:r>
              <a:rPr lang="hu-HU" i="1" dirty="0" err="1"/>
              <a:t>submitting</a:t>
            </a:r>
            <a:r>
              <a:rPr lang="hu-HU" i="1" dirty="0"/>
              <a:t> </a:t>
            </a:r>
            <a:r>
              <a:rPr lang="hu-HU" i="1" dirty="0" err="1"/>
              <a:t>other</a:t>
            </a:r>
            <a:r>
              <a:rPr lang="hu-HU" i="1" dirty="0"/>
              <a:t> </a:t>
            </a:r>
            <a:r>
              <a:rPr lang="hu-HU" i="1" dirty="0" err="1"/>
              <a:t>documents</a:t>
            </a:r>
            <a:r>
              <a:rPr lang="hu-HU" i="1" dirty="0"/>
              <a:t> (</a:t>
            </a:r>
            <a:r>
              <a:rPr lang="hu-HU" i="1" dirty="0" err="1"/>
              <a:t>plan</a:t>
            </a:r>
            <a:r>
              <a:rPr lang="hu-HU" i="1" dirty="0"/>
              <a:t> of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flat</a:t>
            </a:r>
            <a:r>
              <a:rPr lang="hu-HU" i="1" dirty="0"/>
              <a:t>,</a:t>
            </a:r>
            <a:br>
              <a:rPr lang="hu-HU" i="1" dirty="0"/>
            </a:br>
            <a:r>
              <a:rPr lang="hu-HU" i="1" dirty="0"/>
              <a:t>       </a:t>
            </a:r>
            <a:r>
              <a:rPr lang="hu-HU" i="1" dirty="0" err="1"/>
              <a:t>statement</a:t>
            </a:r>
            <a:r>
              <a:rPr lang="hu-HU" i="1" dirty="0"/>
              <a:t> of </a:t>
            </a:r>
            <a:r>
              <a:rPr lang="hu-HU" i="1" dirty="0" err="1"/>
              <a:t>consent</a:t>
            </a:r>
            <a:r>
              <a:rPr lang="hu-HU" i="1" dirty="0"/>
              <a:t> </a:t>
            </a:r>
            <a:r>
              <a:rPr lang="hu-HU" i="1" dirty="0" err="1"/>
              <a:t>from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owner</a:t>
            </a:r>
            <a:r>
              <a:rPr lang="hu-HU" i="1" dirty="0"/>
              <a:t> and/</a:t>
            </a:r>
            <a:r>
              <a:rPr lang="hu-HU" i="1" dirty="0" err="1"/>
              <a:t>or</a:t>
            </a:r>
            <a:br>
              <a:rPr lang="hu-HU" i="1" dirty="0"/>
            </a:br>
            <a:r>
              <a:rPr lang="hu-HU" i="1" dirty="0"/>
              <a:t>	   </a:t>
            </a:r>
            <a:r>
              <a:rPr lang="hu-HU" i="1" dirty="0" err="1"/>
              <a:t>from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condominium</a:t>
            </a:r>
            <a:r>
              <a:rPr lang="hu-HU" i="1" dirty="0"/>
              <a:t>, </a:t>
            </a:r>
            <a:r>
              <a:rPr lang="hu-HU" i="1" dirty="0" err="1"/>
              <a:t>etc</a:t>
            </a:r>
            <a:r>
              <a:rPr lang="hu-HU" i="1" dirty="0"/>
              <a:t>)</a:t>
            </a:r>
            <a:br>
              <a:rPr lang="hu-HU" i="1" dirty="0"/>
            </a:br>
            <a:r>
              <a:rPr lang="hu-HU" i="1" dirty="0"/>
              <a:t>2.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authority</a:t>
            </a:r>
            <a:r>
              <a:rPr lang="hu-HU" i="1" dirty="0"/>
              <a:t>:</a:t>
            </a:r>
            <a:br>
              <a:rPr lang="hu-HU" i="1" dirty="0"/>
            </a:br>
            <a:r>
              <a:rPr lang="hu-HU" i="1" dirty="0"/>
              <a:t>	 - </a:t>
            </a:r>
            <a:r>
              <a:rPr lang="hu-HU" i="1" dirty="0" err="1"/>
              <a:t>require</a:t>
            </a:r>
            <a:r>
              <a:rPr lang="hu-HU" i="1" dirty="0"/>
              <a:t>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number</a:t>
            </a:r>
            <a:r>
              <a:rPr lang="hu-HU" i="1" dirty="0"/>
              <a:t> and EU </a:t>
            </a:r>
            <a:r>
              <a:rPr lang="hu-HU" i="1" dirty="0" err="1"/>
              <a:t>tax</a:t>
            </a:r>
            <a:r>
              <a:rPr lang="hu-HU" i="1" dirty="0"/>
              <a:t> </a:t>
            </a:r>
            <a:r>
              <a:rPr lang="hu-HU" i="1" dirty="0" err="1"/>
              <a:t>number</a:t>
            </a:r>
            <a:br>
              <a:rPr lang="hu-HU" i="1" dirty="0"/>
            </a:br>
            <a:r>
              <a:rPr lang="hu-HU" i="1" dirty="0"/>
              <a:t>	 - </a:t>
            </a:r>
            <a:r>
              <a:rPr lang="hu-HU" i="1" dirty="0" err="1"/>
              <a:t>choice</a:t>
            </a:r>
            <a:r>
              <a:rPr lang="hu-HU" i="1" dirty="0"/>
              <a:t> of PIT, VAT, MNB </a:t>
            </a:r>
            <a:r>
              <a:rPr lang="hu-HU" i="1" dirty="0" err="1"/>
              <a:t>exchange</a:t>
            </a:r>
            <a:r>
              <a:rPr lang="hu-HU" i="1" dirty="0"/>
              <a:t> </a:t>
            </a:r>
            <a:r>
              <a:rPr lang="hu-HU" i="1" dirty="0" err="1"/>
              <a:t>rate</a:t>
            </a:r>
            <a:endParaRPr lang="hu-HU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Process</a:t>
            </a:r>
            <a:r>
              <a:rPr lang="hu-HU" sz="6000" b="1" i="1" dirty="0"/>
              <a:t> of </a:t>
            </a:r>
            <a:r>
              <a:rPr lang="hu-HU" sz="6000" b="1" i="1" dirty="0" err="1"/>
              <a:t>registration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2752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6345" y="1649691"/>
            <a:ext cx="12083915" cy="5109327"/>
          </a:xfrm>
        </p:spPr>
        <p:txBody>
          <a:bodyPr>
            <a:normAutofit/>
          </a:bodyPr>
          <a:lstStyle/>
          <a:p>
            <a:r>
              <a:rPr lang="hu-HU" sz="3800" i="1" dirty="0"/>
              <a:t>1. </a:t>
            </a:r>
            <a:r>
              <a:rPr lang="hu-HU" sz="3800" i="1" dirty="0" err="1"/>
              <a:t>Private</a:t>
            </a:r>
            <a:r>
              <a:rPr lang="hu-HU" sz="3800" i="1" dirty="0"/>
              <a:t> </a:t>
            </a:r>
            <a:r>
              <a:rPr lang="hu-HU" sz="3800" i="1" dirty="0" err="1"/>
              <a:t>persons</a:t>
            </a:r>
            <a:r>
              <a:rPr lang="hu-HU" sz="3800" i="1" dirty="0"/>
              <a:t> </a:t>
            </a:r>
            <a:r>
              <a:rPr lang="hu-HU" sz="3800" i="1" dirty="0" err="1"/>
              <a:t>with</a:t>
            </a:r>
            <a:r>
              <a:rPr lang="hu-HU" sz="3800" i="1" dirty="0"/>
              <a:t> </a:t>
            </a:r>
            <a:r>
              <a:rPr lang="hu-HU" sz="3800" i="1" dirty="0" err="1"/>
              <a:t>tax</a:t>
            </a:r>
            <a:r>
              <a:rPr lang="hu-HU" sz="3800" i="1" dirty="0"/>
              <a:t> </a:t>
            </a:r>
            <a:r>
              <a:rPr lang="hu-HU" sz="3800" i="1" dirty="0" err="1"/>
              <a:t>number</a:t>
            </a:r>
            <a:r>
              <a:rPr lang="hu-HU" sz="3800" i="1" dirty="0"/>
              <a:t>: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independent</a:t>
            </a:r>
            <a:r>
              <a:rPr lang="hu-HU" sz="3800" i="1" dirty="0"/>
              <a:t> </a:t>
            </a:r>
            <a:r>
              <a:rPr lang="hu-HU" sz="3800" i="1" dirty="0" err="1"/>
              <a:t>activity</a:t>
            </a:r>
            <a:r>
              <a:rPr lang="hu-HU" sz="3800" i="1" dirty="0"/>
              <a:t>, </a:t>
            </a:r>
            <a:r>
              <a:rPr lang="hu-HU" sz="3800" i="1" dirty="0" err="1"/>
              <a:t>or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itemized</a:t>
            </a:r>
            <a:r>
              <a:rPr lang="hu-HU" sz="3800" i="1" dirty="0"/>
              <a:t> </a:t>
            </a:r>
            <a:r>
              <a:rPr lang="hu-HU" sz="3800" i="1" dirty="0" err="1"/>
              <a:t>flat-rate</a:t>
            </a:r>
            <a:r>
              <a:rPr lang="hu-HU" sz="3800" i="1" dirty="0"/>
              <a:t> </a:t>
            </a:r>
            <a:r>
              <a:rPr lang="hu-HU" sz="3800" i="1" dirty="0" err="1"/>
              <a:t>taxation</a:t>
            </a:r>
            <a:br>
              <a:rPr lang="hu-HU" sz="3800" i="1" dirty="0"/>
            </a:br>
            <a:r>
              <a:rPr lang="hu-HU" sz="3800" i="1" dirty="0"/>
              <a:t>2. </a:t>
            </a:r>
            <a:r>
              <a:rPr lang="hu-HU" sz="3800" i="1" dirty="0" err="1"/>
              <a:t>Private</a:t>
            </a:r>
            <a:r>
              <a:rPr lang="hu-HU" sz="3800" i="1" dirty="0"/>
              <a:t> </a:t>
            </a:r>
            <a:r>
              <a:rPr lang="hu-HU" sz="3800" i="1" dirty="0" err="1"/>
              <a:t>entrepreneurs</a:t>
            </a:r>
            <a:r>
              <a:rPr lang="hu-HU" sz="3800" i="1" dirty="0"/>
              <a:t> and limited </a:t>
            </a:r>
            <a:r>
              <a:rPr lang="hu-HU" sz="3800" i="1" dirty="0" err="1"/>
              <a:t>partnerships</a:t>
            </a:r>
            <a:r>
              <a:rPr lang="hu-HU" sz="3800" i="1" dirty="0"/>
              <a:t>:</a:t>
            </a:r>
            <a:br>
              <a:rPr lang="hu-HU" sz="3800" i="1" dirty="0"/>
            </a:br>
            <a:r>
              <a:rPr lang="hu-HU" sz="3800" i="1" dirty="0"/>
              <a:t>	 - KATA-</a:t>
            </a:r>
            <a:r>
              <a:rPr lang="hu-HU" sz="3800" i="1" dirty="0" err="1"/>
              <a:t>taxation</a:t>
            </a:r>
            <a:r>
              <a:rPr lang="hu-HU" sz="3800" i="1" dirty="0"/>
              <a:t> (</a:t>
            </a:r>
            <a:r>
              <a:rPr lang="hu-HU" sz="3800" i="1" dirty="0" err="1"/>
              <a:t>just</a:t>
            </a:r>
            <a:r>
              <a:rPr lang="hu-HU" sz="3800" i="1" dirty="0"/>
              <a:t> </a:t>
            </a:r>
            <a:r>
              <a:rPr lang="hu-HU" sz="3800" i="1" dirty="0" err="1"/>
              <a:t>for</a:t>
            </a:r>
            <a:r>
              <a:rPr lang="hu-HU" sz="3800" i="1" dirty="0"/>
              <a:t> </a:t>
            </a:r>
            <a:r>
              <a:rPr lang="hu-HU" sz="3800" i="1" dirty="0" err="1"/>
              <a:t>short-term</a:t>
            </a:r>
            <a:r>
              <a:rPr lang="hu-HU" sz="3800" i="1" dirty="0"/>
              <a:t> </a:t>
            </a:r>
            <a:r>
              <a:rPr lang="hu-HU" sz="3800" i="1" dirty="0" err="1"/>
              <a:t>rental</a:t>
            </a:r>
            <a:r>
              <a:rPr lang="hu-HU" sz="3800" i="1" dirty="0"/>
              <a:t>!!!)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general</a:t>
            </a:r>
            <a:r>
              <a:rPr lang="hu-HU" sz="3800" i="1" dirty="0"/>
              <a:t> </a:t>
            </a:r>
            <a:r>
              <a:rPr lang="hu-HU" sz="3800" i="1" dirty="0" err="1"/>
              <a:t>taxation</a:t>
            </a:r>
            <a:br>
              <a:rPr lang="hu-HU" sz="3800" i="1" dirty="0"/>
            </a:br>
            <a:r>
              <a:rPr lang="hu-HU" sz="3800" i="1" dirty="0"/>
              <a:t>3. Limited </a:t>
            </a:r>
            <a:r>
              <a:rPr lang="hu-HU" sz="3800" i="1" dirty="0" err="1"/>
              <a:t>liability</a:t>
            </a:r>
            <a:r>
              <a:rPr lang="hu-HU" sz="3800" i="1" dirty="0"/>
              <a:t> </a:t>
            </a:r>
            <a:r>
              <a:rPr lang="hu-HU" sz="3800" i="1" dirty="0" err="1"/>
              <a:t>companies</a:t>
            </a:r>
            <a:r>
              <a:rPr lang="hu-HU" sz="3800" i="1" dirty="0"/>
              <a:t> and </a:t>
            </a:r>
            <a:r>
              <a:rPr lang="hu-HU" sz="3800" i="1" dirty="0" err="1"/>
              <a:t>others</a:t>
            </a:r>
            <a:r>
              <a:rPr lang="hu-HU" sz="3800" i="1" dirty="0"/>
              <a:t>:</a:t>
            </a:r>
            <a:br>
              <a:rPr lang="hu-HU" sz="3800" i="1" dirty="0"/>
            </a:br>
            <a:r>
              <a:rPr lang="hu-HU" sz="3800" i="1" dirty="0"/>
              <a:t>	 - </a:t>
            </a:r>
            <a:r>
              <a:rPr lang="hu-HU" sz="3800" i="1" dirty="0" err="1"/>
              <a:t>general</a:t>
            </a:r>
            <a:r>
              <a:rPr lang="hu-HU" sz="3800" i="1" dirty="0"/>
              <a:t> </a:t>
            </a:r>
            <a:r>
              <a:rPr lang="hu-HU" sz="3800" i="1" dirty="0" err="1"/>
              <a:t>taxation</a:t>
            </a:r>
            <a:endParaRPr lang="hu-HU" sz="3800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18BBEF91-551F-49C4-BA9D-91484864591E}"/>
              </a:ext>
            </a:extLst>
          </p:cNvPr>
          <p:cNvSpPr txBox="1">
            <a:spLocks/>
          </p:cNvSpPr>
          <p:nvPr/>
        </p:nvSpPr>
        <p:spPr>
          <a:xfrm>
            <a:off x="1128654" y="339365"/>
            <a:ext cx="10428607" cy="15177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6000" b="1" i="1" dirty="0" err="1"/>
              <a:t>Forms</a:t>
            </a:r>
            <a:r>
              <a:rPr lang="hu-HU" sz="6000" b="1" i="1" dirty="0"/>
              <a:t> of </a:t>
            </a:r>
            <a:r>
              <a:rPr lang="hu-HU" sz="6000" b="1" i="1" dirty="0" err="1"/>
              <a:t>taxation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6770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46842" y="936320"/>
            <a:ext cx="11190462" cy="2971801"/>
          </a:xfrm>
        </p:spPr>
        <p:txBody>
          <a:bodyPr/>
          <a:lstStyle/>
          <a:p>
            <a:pPr algn="ctr"/>
            <a:br>
              <a:rPr lang="hu-HU" sz="6600" b="1" dirty="0"/>
            </a:br>
            <a:r>
              <a:rPr lang="hu-HU" sz="6600" b="1" dirty="0" err="1"/>
              <a:t>Private</a:t>
            </a:r>
            <a:r>
              <a:rPr lang="hu-HU" sz="6600" b="1" dirty="0"/>
              <a:t> </a:t>
            </a:r>
            <a:r>
              <a:rPr lang="hu-HU" sz="6600" b="1" dirty="0" err="1"/>
              <a:t>Persons</a:t>
            </a:r>
            <a:r>
              <a:rPr lang="hu-HU" sz="6600" b="1" dirty="0"/>
              <a:t>’ </a:t>
            </a:r>
            <a:r>
              <a:rPr lang="hu-HU" sz="6600" b="1" dirty="0" err="1"/>
              <a:t>Taxation</a:t>
            </a:r>
            <a:endParaRPr lang="hu-HU" sz="6600" b="1" dirty="0"/>
          </a:p>
        </p:txBody>
      </p:sp>
    </p:spTree>
    <p:extLst>
      <p:ext uri="{BB962C8B-B14F-4D97-AF65-F5344CB8AC3E}">
        <p14:creationId xmlns:p14="http://schemas.microsoft.com/office/powerpoint/2010/main" val="2175510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5953</TotalTime>
  <Words>1765</Words>
  <Application>Microsoft Office PowerPoint</Application>
  <PresentationFormat>Szélesvásznú</PresentationFormat>
  <Paragraphs>88</Paragraphs>
  <Slides>36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36</vt:i4>
      </vt:variant>
    </vt:vector>
  </HeadingPairs>
  <TitlesOfParts>
    <vt:vector size="40" baseType="lpstr">
      <vt:lpstr>Arial</vt:lpstr>
      <vt:lpstr>Century Gothic</vt:lpstr>
      <vt:lpstr>Wingdings 3</vt:lpstr>
      <vt:lpstr>Ion</vt:lpstr>
      <vt:lpstr>Relevant tax issues of Airbnb and short-term rental</vt:lpstr>
      <vt:lpstr>239/2009. (X. 20.) Korm. rendelet  a szálláshely-szolgáltatási tevékenység folytatásának részletes feltételeiről és a szálláshely-üzemeltetési engedély kiadásának rendjéről </vt:lpstr>
      <vt:lpstr>- an online travel accomodation provider - present in appr. 65.000 cities and 191 countries - in Hungary it’s name is usually used in order to express „short-term rental” (other popular providers: Booking, Trip Advisor, Flipkey, etc.) - Airbnb has grown extremely rapidly since its foundation </vt:lpstr>
      <vt:lpstr>The growth of Airbnb guests in Budapest </vt:lpstr>
      <vt:lpstr>LONG TERM  months/years compulsory tenant pays not always not needed</vt:lpstr>
      <vt:lpstr>LONG TERM  not always not needed 68.20 68.20.01-08 exempt</vt:lpstr>
      <vt:lpstr>1. Local authority:   - filling the registration form   - submitting other documents (plan of the flat,        statement of consent from the owner and/or     from the condominium, etc) 2. Tax authority:   - require tax number and EU tax number   - choice of PIT, VAT, MNB exchange rate</vt:lpstr>
      <vt:lpstr>1. Private persons with tax number:   - independent activity, or   - itemized flat-rate taxation 2. Private entrepreneurs and limited partnerships:   - KATA-taxation (just for short-term rental!!!)   - general taxation 3. Limited liability companies and others:   - general taxation</vt:lpstr>
      <vt:lpstr> Private Persons’ Taxation</vt:lpstr>
      <vt:lpstr>1. Who can choose this type?   - a private individual who provides private lodging     services 2. What does „private lodging service” mean?   - the activity which is undertaken in a property     which is considered as an „egyéb szálláshely”     according to the relevant Government Decree   - the same guest uses the property for recreational or     holiday purposes not more than 90 days in a tax year    </vt:lpstr>
      <vt:lpstr>3. What are the other conditions for selecting this type?   - the activity can be undertaken in not more than     three residential or resort properties and   - the person should be the owner or the beneficial     owner of these properties     4. What is the amount of this tax?   - It is 38.400 HUF for each room in a tax year.</vt:lpstr>
      <vt:lpstr>5. Is there any limit regarding incomes for choosing  this type?   - No. Incomes are unlimited regarding personal     income tax.      6. What about the emerging costs?   - They can’t be considered but in case of VAT     the amount of VAT can be decucted.</vt:lpstr>
      <vt:lpstr>7. When should this tax be paid?   - It should be paid quarterly on the 12th day of     the month following the quarter.     8. When should this tax be declared?   - The individuals should declare the amount of     the tax (and not the revenue!!!) in their  personal     income tax declaration.  </vt:lpstr>
      <vt:lpstr>1. When can it be used?   - It depends on the person’s decision.   - If the person doesn’t meet the conditions of     choosing itemized flat-rate taxation.     2. How to calculate income?   - We can use 10% cost ratio or cost accounting.   </vt:lpstr>
      <vt:lpstr>1. When can it be used?   - It depends on the person’s decision.   - If the person doesn’t meet the conditions of     choosing itemized flat-rate taxation.     2. How to calculate income?   - 10% cost ratio or cost accounting methods     can be used.   </vt:lpstr>
      <vt:lpstr>3. How does 10% cost ratio works?   - The 90% of the revenue is the tax base.   - No need to collect any documents certifying     incurred costs.     4. How does cost accounting method works?   - The incurred and certified costs can be     deducted from the revenue up to the total     amount of it.</vt:lpstr>
      <vt:lpstr>5. What kinds of taxes should be paid on the tax   base?   - 15% personal income tax,   - 19,5 % health insurance contribution (no limit!)     6. When should be the taxes paid and declared?   - Paid: quarterly in advance   - Declared: in the PIT-declaration.</vt:lpstr>
      <vt:lpstr> Value Added Tax</vt:lpstr>
      <vt:lpstr>- generally 18% VAT must be charged on this   service  - VAT exemption can be selected up to the   value limit of 8 million HUF according to   general rules      </vt:lpstr>
      <vt:lpstr>- Airbnb and other providers charge commission for their services - this means commercial relation between them - if a taxable person establishes commercial relations with any taxpayer established in another member state of EU, then EU tax number should be required       </vt:lpstr>
      <vt:lpstr>- this community tax number should be indicated on all the invoices issued between them - so the 27% VAT on the commission charged by Airbnb should be paid by the Hungarian party even if VAT exemption on the short rental services is selected - VAT declaration (1865, 18A60): general rules (in case of VAT-exemption the frequency is monthly) </vt:lpstr>
      <vt:lpstr> Tourist tax</vt:lpstr>
      <vt:lpstr>- Tourist tax belongs to the local municipality - It should be paid by the guests - Accomodation providers has only tax   collection liability - payment liability has to be fullfilled even if the provider forgot to collect it </vt:lpstr>
      <vt:lpstr>- The tax rates are variable on each municipality taken into account the statutory maximum   - Tax rates can be based on the revenue for the accomodation (4% of it) or based on the overnight stays (appr. 450-650 HUF/person/night)</vt:lpstr>
      <vt:lpstr>- Tourist tax should be paid to the local government’s bank account - The due date of payment and filing tax declaration is the 15th of the following month - Tax exemption applies to persons under 18 year - Basic documentation is „vendégkönyv”</vt:lpstr>
      <vt:lpstr> Building tax</vt:lpstr>
      <vt:lpstr>- can be imposed by the local government (depending on their decision and regulation) - it is payable by the owner in advance, two times a tax year (15 March and 15 September) - tax rates and the tax base vary from each municipality (usually around 1,600 HUF/m2)</vt:lpstr>
      <vt:lpstr> Other obligations</vt:lpstr>
      <vt:lpstr>- In the case of companies the general rules should be applied on registering revenues and costs - as for private persons the type of documentation depends on the applied method of taxation</vt:lpstr>
      <vt:lpstr>- In case of itemized flat-rate taxation, 10% cost ratio and KATA taxation revenue recording is enough - in case of cost accounting revenue and expense record is the basic type - but in case of VAT obligation cash journal or general ledger should be used</vt:lpstr>
      <vt:lpstr>- If the accommodation provider doesn’t want to use cash register in case of cash payment, he is obliged to issue invoice for the guest - the data of these invoices should be declared to NAV till 15th of the following month (on PTGSZLAH form)</vt:lpstr>
      <vt:lpstr> Basic problems</vt:lpstr>
      <vt:lpstr>- Airbnb issues invoices only for the registered persons (but the commission is paid by the persons who are registered under his name)   - Booking doesn’t care with VAT (the invoice never contain VAT even if there is no EU tax number is indicated)</vt:lpstr>
      <vt:lpstr>- Tax authority is not prepared enough to provide reliable pieces of information for the accommodation providers (administrators don’t have thorough knowledge and usually provide false advices) =&gt; several times it is revealed that the person was not entitled to select itemized flat-rate taxation and so much tax has to be paid later. </vt:lpstr>
      <vt:lpstr>- Personal income tax declaration doesn’t ensure opportunity for persons applying itemized flat-rate tax to indicate their revenues (only the number of taxable rooms should be indicated) =&gt; if they want to take a loan, there is no official certification from NAV for them </vt:lpstr>
      <vt:lpstr> Thank you for your attention!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EGYÉB SZÁLLÁSHELY-SZOLÁLTATÁSSAL KAPCSOLATOS ADÓZÁSI, NYILVÁNTARTÁSI ÉS ELJÁRÁSI TEENDŐK</dc:title>
  <dc:creator>Áron</dc:creator>
  <cp:lastModifiedBy>Valéria Kis-Vén</cp:lastModifiedBy>
  <cp:revision>280</cp:revision>
  <cp:lastPrinted>2017-02-15T11:24:27Z</cp:lastPrinted>
  <dcterms:created xsi:type="dcterms:W3CDTF">2015-08-11T19:38:18Z</dcterms:created>
  <dcterms:modified xsi:type="dcterms:W3CDTF">2023-11-21T07:28:48Z</dcterms:modified>
</cp:coreProperties>
</file>