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311" r:id="rId4"/>
    <p:sldId id="313" r:id="rId5"/>
    <p:sldId id="319" r:id="rId6"/>
    <p:sldId id="320" r:id="rId7"/>
    <p:sldId id="321" r:id="rId8"/>
    <p:sldId id="312" r:id="rId9"/>
    <p:sldId id="322" r:id="rId10"/>
    <p:sldId id="323" r:id="rId11"/>
    <p:sldId id="343" r:id="rId12"/>
    <p:sldId id="330" r:id="rId13"/>
    <p:sldId id="327" r:id="rId14"/>
    <p:sldId id="331" r:id="rId15"/>
    <p:sldId id="325" r:id="rId16"/>
    <p:sldId id="324" r:id="rId17"/>
    <p:sldId id="333" r:id="rId18"/>
    <p:sldId id="326" r:id="rId19"/>
    <p:sldId id="332" r:id="rId20"/>
    <p:sldId id="328" r:id="rId21"/>
    <p:sldId id="329" r:id="rId22"/>
    <p:sldId id="339" r:id="rId23"/>
    <p:sldId id="340" r:id="rId24"/>
    <p:sldId id="341" r:id="rId25"/>
    <p:sldId id="342" r:id="rId26"/>
    <p:sldId id="336" r:id="rId27"/>
    <p:sldId id="337" r:id="rId28"/>
    <p:sldId id="334" r:id="rId29"/>
    <p:sldId id="338" r:id="rId30"/>
    <p:sldId id="310" r:id="rId31"/>
    <p:sldId id="27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Ingatlanhasznosítás: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adózási, számlázási kérdések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ADHATO Könyvelő és Adótanácsadó Kft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</a:t>
            </a:r>
            <a:r>
              <a:rPr lang="hu-HU" sz="55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gyakori kérdések: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/>
          </a:bodyPr>
          <a:lstStyle/>
          <a:p>
            <a:r>
              <a:rPr lang="hu-HU" sz="3500" dirty="0"/>
              <a:t>7. KATA-adóalanyként </a:t>
            </a:r>
            <a:r>
              <a:rPr lang="hu-HU" sz="3500" dirty="0" err="1"/>
              <a:t>bérbeadhatok</a:t>
            </a:r>
            <a:r>
              <a:rPr lang="hu-HU" sz="3500" dirty="0"/>
              <a:t>? (Mi a megoldás?)</a:t>
            </a:r>
          </a:p>
          <a:p>
            <a:r>
              <a:rPr lang="hu-HU" sz="3500" dirty="0"/>
              <a:t>8. Mikor kell az adót megfizetni?</a:t>
            </a:r>
          </a:p>
          <a:p>
            <a:r>
              <a:rPr lang="hu-HU" sz="3500" dirty="0"/>
              <a:t>9. Kell-e bármilyen nyilvántartást vezetni?</a:t>
            </a:r>
          </a:p>
          <a:p>
            <a:r>
              <a:rPr lang="hu-HU" sz="3500" dirty="0"/>
              <a:t>10. Mikor kell a bevallást benyújtani?</a:t>
            </a:r>
          </a:p>
          <a:p>
            <a:r>
              <a:rPr lang="hu-HU" sz="3500" dirty="0"/>
              <a:t>11. Elkészítheti-e a NAV az szja bevallásomat?</a:t>
            </a:r>
          </a:p>
          <a:p>
            <a:r>
              <a:rPr lang="hu-HU" sz="3500" dirty="0"/>
              <a:t>12. Magánszemély-kifizető viszonya?</a:t>
            </a:r>
          </a:p>
        </p:txBody>
      </p:sp>
    </p:spTree>
    <p:extLst>
      <p:ext uri="{BB962C8B-B14F-4D97-AF65-F5344CB8AC3E}">
        <p14:creationId xmlns:p14="http://schemas.microsoft.com/office/powerpoint/2010/main" val="34549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adózási módjai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99091" y="2105024"/>
            <a:ext cx="11466786" cy="4082833"/>
          </a:xfrm>
        </p:spPr>
        <p:txBody>
          <a:bodyPr>
            <a:normAutofit fontScale="92500" lnSpcReduction="20000"/>
          </a:bodyPr>
          <a:lstStyle/>
          <a:p>
            <a:r>
              <a:rPr lang="hu-HU" sz="4500" dirty="0"/>
              <a:t>1. Magánszemélyként </a:t>
            </a:r>
          </a:p>
          <a:p>
            <a:r>
              <a:rPr lang="hu-HU" sz="4500" b="1" dirty="0">
                <a:solidFill>
                  <a:srgbClr val="FF0000"/>
                </a:solidFill>
              </a:rPr>
              <a:t>     </a:t>
            </a:r>
            <a:r>
              <a:rPr lang="hu-HU" sz="4300" b="1" dirty="0">
                <a:solidFill>
                  <a:srgbClr val="FF0000"/>
                </a:solidFill>
              </a:rPr>
              <a:t>CSAK HA NEM VÁLLALKOZÁSI A CÉL (!!!)</a:t>
            </a:r>
            <a:endParaRPr lang="hu-HU" sz="4300" b="1" dirty="0"/>
          </a:p>
          <a:p>
            <a:pPr lvl="4"/>
            <a:endParaRPr lang="hu-HU" sz="2600" dirty="0"/>
          </a:p>
          <a:p>
            <a:r>
              <a:rPr lang="hu-HU" sz="4500" dirty="0"/>
              <a:t>2. Egyéni vállalkozóként (általános adózás, </a:t>
            </a:r>
            <a:r>
              <a:rPr lang="hu-HU" sz="4500" b="1" dirty="0">
                <a:solidFill>
                  <a:srgbClr val="FF0000"/>
                </a:solidFill>
              </a:rPr>
              <a:t>DRÁGA</a:t>
            </a:r>
            <a:r>
              <a:rPr lang="hu-HU" sz="4500" dirty="0"/>
              <a:t>!)</a:t>
            </a:r>
          </a:p>
          <a:p>
            <a:endParaRPr lang="hu-HU" sz="2600" dirty="0"/>
          </a:p>
          <a:p>
            <a:r>
              <a:rPr lang="hu-HU" sz="4500" dirty="0"/>
              <a:t>3. Cégként (általános adózás: drága, de az OSZTALÉK</a:t>
            </a:r>
          </a:p>
          <a:p>
            <a:r>
              <a:rPr lang="hu-HU" sz="4500" dirty="0"/>
              <a:t>    KIFIZETÉSE KÉSLELTETHETŐ)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94241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 évi </a:t>
            </a:r>
            <a:r>
              <a:rPr lang="hu-HU" sz="7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adóvátozások</a:t>
            </a:r>
            <a:endParaRPr lang="hu-HU" sz="7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6931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 évi adóváltozások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8176" y="1847851"/>
            <a:ext cx="10963273" cy="4524374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3500" b="1" i="1" dirty="0">
                <a:solidFill>
                  <a:srgbClr val="FF0000"/>
                </a:solidFill>
              </a:rPr>
              <a:t>Áfa alanyi mentesség értékhatára 12 millió Ft-ra nő!</a:t>
            </a:r>
          </a:p>
          <a:p>
            <a:r>
              <a:rPr lang="hu-HU" sz="3500" b="1" dirty="0"/>
              <a:t>Választás feltételei (átmeneti szabály):</a:t>
            </a:r>
            <a:endParaRPr lang="hu-HU" sz="3500" dirty="0"/>
          </a:p>
          <a:p>
            <a:pPr lvl="4"/>
            <a:r>
              <a:rPr lang="hu-HU" sz="3500" dirty="0"/>
              <a:t> 2018. évben ténylegesen </a:t>
            </a:r>
            <a:r>
              <a:rPr lang="hu-HU" sz="3500" b="1" dirty="0">
                <a:solidFill>
                  <a:srgbClr val="FF0000"/>
                </a:solidFill>
              </a:rPr>
              <a:t>ÉS</a:t>
            </a:r>
          </a:p>
          <a:p>
            <a:pPr lvl="4"/>
            <a:r>
              <a:rPr lang="hu-HU" sz="3500" dirty="0"/>
              <a:t> 2019. évben várhatóan </a:t>
            </a:r>
          </a:p>
          <a:p>
            <a:pPr marL="292608" lvl="1">
              <a:buNone/>
            </a:pPr>
            <a:r>
              <a:rPr lang="hu-HU" sz="3900" dirty="0"/>
              <a:t>nem haladja meg a </a:t>
            </a:r>
            <a:r>
              <a:rPr lang="hu-HU" sz="3900" b="1" i="1" dirty="0"/>
              <a:t>megtérí</a:t>
            </a:r>
            <a:r>
              <a:rPr lang="hu-HU" sz="3900" b="1" i="1" dirty="0">
                <a:solidFill>
                  <a:srgbClr val="FF0000"/>
                </a:solidFill>
              </a:rPr>
              <a:t>tett</a:t>
            </a:r>
            <a:r>
              <a:rPr lang="hu-HU" sz="3900" dirty="0"/>
              <a:t>  vagy </a:t>
            </a:r>
            <a:r>
              <a:rPr lang="hu-HU" sz="3900" b="1" i="1" dirty="0"/>
              <a:t>megtérí</a:t>
            </a:r>
            <a:r>
              <a:rPr lang="hu-HU" sz="3900" b="1" i="1" dirty="0">
                <a:solidFill>
                  <a:srgbClr val="FF0000"/>
                </a:solidFill>
              </a:rPr>
              <a:t>tendő</a:t>
            </a:r>
            <a:endParaRPr lang="hu-HU" sz="3900" b="1" i="1" dirty="0"/>
          </a:p>
          <a:p>
            <a:pPr marL="292608" lvl="1">
              <a:buNone/>
            </a:pPr>
            <a:r>
              <a:rPr lang="hu-HU" sz="3900" dirty="0"/>
              <a:t>ellenérték a 12 millió Ft-ot (összeszámítás!!!).</a:t>
            </a:r>
          </a:p>
          <a:p>
            <a:r>
              <a:rPr lang="hu-HU" sz="3500" b="1" dirty="0"/>
              <a:t>Választás módja:</a:t>
            </a:r>
            <a:endParaRPr lang="hu-HU" sz="3500" dirty="0"/>
          </a:p>
          <a:p>
            <a:pPr lvl="4"/>
            <a:r>
              <a:rPr lang="hu-HU" sz="3500" dirty="0"/>
              <a:t> 2018.12.31-ig be kell jelenteni változás-bejelentőn</a:t>
            </a:r>
          </a:p>
        </p:txBody>
      </p:sp>
    </p:spTree>
    <p:extLst>
      <p:ext uri="{BB962C8B-B14F-4D97-AF65-F5344CB8AC3E}">
        <p14:creationId xmlns:p14="http://schemas.microsoft.com/office/powerpoint/2010/main" val="3582200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 évi adóváltozások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8176" y="1847851"/>
            <a:ext cx="10963273" cy="4524374"/>
          </a:xfrm>
        </p:spPr>
        <p:txBody>
          <a:bodyPr>
            <a:normAutofit/>
          </a:bodyPr>
          <a:lstStyle/>
          <a:p>
            <a:r>
              <a:rPr lang="hu-HU" sz="3500" b="1" dirty="0"/>
              <a:t>Hosszútávú bérbeadás:</a:t>
            </a:r>
          </a:p>
          <a:p>
            <a:r>
              <a:rPr lang="hu-HU" sz="3500" dirty="0"/>
              <a:t>a bérlő által a bérbeadó felé megfizetett </a:t>
            </a:r>
            <a:r>
              <a:rPr lang="hu-HU" sz="3500" b="1" dirty="0">
                <a:solidFill>
                  <a:srgbClr val="FF0000"/>
                </a:solidFill>
              </a:rPr>
              <a:t>rezsi nem lesz része </a:t>
            </a:r>
            <a:r>
              <a:rPr lang="hu-HU" sz="3500" dirty="0"/>
              <a:t>a bevételnek! (ha a számla a bérbeadó nevére jön)</a:t>
            </a:r>
          </a:p>
          <a:p>
            <a:endParaRPr lang="hu-HU" sz="1000" dirty="0"/>
          </a:p>
          <a:p>
            <a:r>
              <a:rPr lang="hu-HU" sz="3500" b="1" dirty="0"/>
              <a:t>Önálló tevékenység EHO:</a:t>
            </a:r>
          </a:p>
          <a:p>
            <a:pPr lvl="4"/>
            <a:r>
              <a:rPr lang="hu-HU" sz="3500" dirty="0"/>
              <a:t> 2019-től SZOCHO lesz a neve</a:t>
            </a:r>
          </a:p>
          <a:p>
            <a:pPr lvl="4"/>
            <a:r>
              <a:rPr lang="hu-HU" sz="3500" dirty="0"/>
              <a:t> </a:t>
            </a:r>
            <a:r>
              <a:rPr lang="hu-HU" sz="3500" b="1" dirty="0">
                <a:solidFill>
                  <a:srgbClr val="FF0000"/>
                </a:solidFill>
              </a:rPr>
              <a:t>2019.07.01</a:t>
            </a:r>
            <a:r>
              <a:rPr lang="hu-HU" sz="3500" dirty="0"/>
              <a:t>-től várhatóan (!) </a:t>
            </a:r>
            <a:r>
              <a:rPr lang="hu-HU" sz="3500" b="1" dirty="0">
                <a:solidFill>
                  <a:srgbClr val="FF0000"/>
                </a:solidFill>
              </a:rPr>
              <a:t>17,5%</a:t>
            </a:r>
            <a:r>
              <a:rPr lang="hu-HU" sz="3500" dirty="0"/>
              <a:t> lesz (=&gt; összes adó</a:t>
            </a:r>
          </a:p>
          <a:p>
            <a:pPr marL="749808" lvl="4" indent="0">
              <a:buNone/>
            </a:pPr>
            <a:r>
              <a:rPr lang="hu-HU" sz="3500" dirty="0"/>
              <a:t>   34,5%-</a:t>
            </a:r>
            <a:r>
              <a:rPr lang="hu-HU" sz="3500" dirty="0" err="1"/>
              <a:t>ról</a:t>
            </a:r>
            <a:r>
              <a:rPr lang="hu-HU" sz="3500" dirty="0"/>
              <a:t> 32,5%-</a:t>
            </a:r>
            <a:r>
              <a:rPr lang="hu-HU" sz="3500" dirty="0" err="1"/>
              <a:t>ra</a:t>
            </a:r>
            <a:r>
              <a:rPr lang="hu-HU" sz="3500" dirty="0"/>
              <a:t> csökken – 15% szja marad!)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776586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Árfolyamokkal kapcsolatos tudnivalók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8165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árfolyamokkal kapcsolatos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5"/>
            <a:ext cx="11610975" cy="4850195"/>
          </a:xfrm>
        </p:spPr>
        <p:txBody>
          <a:bodyPr>
            <a:normAutofit fontScale="92500" lnSpcReduction="10000"/>
          </a:bodyPr>
          <a:lstStyle/>
          <a:p>
            <a:r>
              <a:rPr lang="hu-HU" sz="3500" b="1" dirty="0"/>
              <a:t>Idegenforgalmi adó:</a:t>
            </a:r>
            <a:endParaRPr lang="hu-HU" sz="3500" dirty="0"/>
          </a:p>
          <a:p>
            <a:pPr lvl="4"/>
            <a:r>
              <a:rPr lang="hu-HU" sz="3500" dirty="0"/>
              <a:t> előző év december 31-én érvényes MNB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/>
              <a:t>Személyi jövedelemadó:</a:t>
            </a:r>
            <a:endParaRPr lang="hu-HU" sz="3500" dirty="0"/>
          </a:p>
          <a:p>
            <a:pPr lvl="4"/>
            <a:r>
              <a:rPr lang="hu-HU" sz="3500" dirty="0"/>
              <a:t> pénzmozgást megelőző hó 15-én érvényes MNB</a:t>
            </a:r>
          </a:p>
          <a:p>
            <a:pPr lvl="4"/>
            <a:r>
              <a:rPr lang="hu-HU" sz="3500" dirty="0"/>
              <a:t> az, amit áfánál alkalmazok (ha „áfás” vagyok!)</a:t>
            </a:r>
          </a:p>
          <a:p>
            <a:r>
              <a:rPr lang="hu-HU" sz="3500" b="1" dirty="0"/>
              <a:t>Általános forgalmi adó:</a:t>
            </a:r>
            <a:endParaRPr lang="hu-HU" sz="3500" dirty="0"/>
          </a:p>
          <a:p>
            <a:pPr lvl="4"/>
            <a:r>
              <a:rPr lang="hu-HU" sz="3500" dirty="0"/>
              <a:t> teljesítéskori (!) banki deviza eladási árfolyam</a:t>
            </a:r>
          </a:p>
          <a:p>
            <a:pPr lvl="4"/>
            <a:r>
              <a:rPr lang="hu-HU" sz="3500" b="1" dirty="0">
                <a:solidFill>
                  <a:srgbClr val="FF0000"/>
                </a:solidFill>
              </a:rPr>
              <a:t> </a:t>
            </a:r>
            <a:r>
              <a:rPr lang="hu-HU" sz="3500" dirty="0">
                <a:solidFill>
                  <a:schemeClr val="tx1"/>
                </a:solidFill>
              </a:rPr>
              <a:t>választható MNB vagy EKB (csak a választás napjától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   alkalmazható!)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4192311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árfolyamokkal kapcsolatos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/>
          </a:bodyPr>
          <a:lstStyle/>
          <a:p>
            <a:endParaRPr lang="hu-HU" b="1" dirty="0"/>
          </a:p>
          <a:p>
            <a:r>
              <a:rPr lang="hu-HU" sz="3500" b="1" dirty="0"/>
              <a:t>Személyi jövedelemadó:</a:t>
            </a:r>
            <a:endParaRPr lang="hu-HU" sz="3500" dirty="0"/>
          </a:p>
          <a:p>
            <a:pPr lvl="4"/>
            <a:r>
              <a:rPr lang="hu-HU" sz="3500" dirty="0"/>
              <a:t> pénzmozgást megelőző hó 15-én érvényes MNB</a:t>
            </a:r>
          </a:p>
          <a:p>
            <a:r>
              <a:rPr lang="hu-HU" sz="3500" b="1" dirty="0"/>
              <a:t>Általános forgalmi adó:</a:t>
            </a:r>
            <a:endParaRPr lang="hu-HU" sz="3500" dirty="0"/>
          </a:p>
          <a:p>
            <a:pPr lvl="4"/>
            <a:r>
              <a:rPr lang="hu-HU" sz="3500" dirty="0"/>
              <a:t> teljesítéskori (!) banki deviza eladási árfolyam</a:t>
            </a:r>
          </a:p>
          <a:p>
            <a:pPr lvl="4"/>
            <a:r>
              <a:rPr lang="hu-HU" sz="3500" b="1" dirty="0">
                <a:solidFill>
                  <a:srgbClr val="FF0000"/>
                </a:solidFill>
              </a:rPr>
              <a:t> </a:t>
            </a:r>
            <a:r>
              <a:rPr lang="hu-HU" sz="3500" dirty="0">
                <a:solidFill>
                  <a:schemeClr val="tx1"/>
                </a:solidFill>
              </a:rPr>
              <a:t>választható MNB vagy EKB (csak a választás napjától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   alkalmazható!)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156818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Számlázással kapcsolatos tudnivalók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404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 lnSpcReduction="10000"/>
          </a:bodyPr>
          <a:lstStyle/>
          <a:p>
            <a:r>
              <a:rPr lang="hu-HU" sz="3500" b="1" dirty="0"/>
              <a:t>Számla kötelező adattartalma (kivonat):</a:t>
            </a:r>
            <a:endParaRPr lang="hu-HU" sz="3500" dirty="0"/>
          </a:p>
          <a:p>
            <a:pPr lvl="4"/>
            <a:r>
              <a:rPr lang="hu-HU" sz="3500" dirty="0"/>
              <a:t> kibocsátó neve, címe, magyar (!) adószáma</a:t>
            </a:r>
          </a:p>
          <a:p>
            <a:pPr lvl="4"/>
            <a:r>
              <a:rPr lang="hu-HU" sz="3500" b="1" dirty="0">
                <a:solidFill>
                  <a:srgbClr val="FF0000"/>
                </a:solidFill>
              </a:rPr>
              <a:t> </a:t>
            </a:r>
            <a:r>
              <a:rPr lang="hu-HU" sz="3500" dirty="0"/>
              <a:t>vendég neve, címe</a:t>
            </a:r>
          </a:p>
          <a:p>
            <a:pPr lvl="4"/>
            <a:r>
              <a:rPr lang="hu-HU" sz="3500" dirty="0"/>
              <a:t> teljesítés dátuma (=kicsekkolás napja MINDIG!)</a:t>
            </a:r>
          </a:p>
          <a:p>
            <a:pPr lvl="4"/>
            <a:r>
              <a:rPr lang="hu-HU" sz="3500" dirty="0"/>
              <a:t> devizanem, ha nem HUF</a:t>
            </a:r>
          </a:p>
          <a:p>
            <a:pPr lvl="4"/>
            <a:r>
              <a:rPr lang="hu-HU" sz="3500" dirty="0"/>
              <a:t> devizás, áfás számlánál az áfa összege forintban és az</a:t>
            </a:r>
          </a:p>
          <a:p>
            <a:pPr marL="749808" lvl="4" indent="0">
              <a:buNone/>
            </a:pPr>
            <a:r>
              <a:rPr lang="hu-HU" sz="3500" dirty="0"/>
              <a:t>   alkalmazott árfolyam</a:t>
            </a:r>
          </a:p>
          <a:p>
            <a:pPr lvl="4"/>
            <a:r>
              <a:rPr lang="hu-HU" sz="3500" dirty="0"/>
              <a:t> IFA összege ha szerepel: mindig AKK az „áfakulcs”!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62994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Ingatlanhasznosítás formái - áttekintés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57574" y="2105024"/>
            <a:ext cx="7698105" cy="4082833"/>
          </a:xfrm>
        </p:spPr>
        <p:txBody>
          <a:bodyPr>
            <a:normAutofit/>
          </a:bodyPr>
          <a:lstStyle/>
          <a:p>
            <a:r>
              <a:rPr lang="hu-HU" sz="4500" dirty="0"/>
              <a:t>1. Rövidtávú kiadás</a:t>
            </a:r>
          </a:p>
          <a:p>
            <a:endParaRPr lang="hu-HU" sz="4500" dirty="0"/>
          </a:p>
          <a:p>
            <a:r>
              <a:rPr lang="hu-HU" sz="4500" dirty="0"/>
              <a:t>2. Hosszútávú bérbeadás</a:t>
            </a:r>
          </a:p>
          <a:p>
            <a:endParaRPr lang="hu-HU" sz="4500" dirty="0"/>
          </a:p>
          <a:p>
            <a:r>
              <a:rPr lang="hu-HU" sz="4500" dirty="0"/>
              <a:t>3. Adás-vétel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236442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501515"/>
          </a:xfrm>
        </p:spPr>
        <p:txBody>
          <a:bodyPr>
            <a:normAutofit lnSpcReduction="10000"/>
          </a:bodyPr>
          <a:lstStyle/>
          <a:p>
            <a:r>
              <a:rPr lang="hu-HU" sz="3500" b="1" dirty="0"/>
              <a:t>Milyen számlatömböt vegyek? Vegyek-e egyáltalán?</a:t>
            </a:r>
            <a:endParaRPr lang="hu-HU" sz="3500" dirty="0"/>
          </a:p>
          <a:p>
            <a:pPr lvl="4"/>
            <a:r>
              <a:rPr lang="hu-HU" sz="3500" dirty="0"/>
              <a:t> SZÁMLA-nevű tömb kell! Érdemes on-line számlázáskor is!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/>
              <a:t>Mikor kell devizás számlát kiállítani?</a:t>
            </a:r>
            <a:endParaRPr lang="hu-HU" sz="3500" dirty="0"/>
          </a:p>
          <a:p>
            <a:pPr lvl="4"/>
            <a:r>
              <a:rPr lang="hu-HU" sz="3500" dirty="0"/>
              <a:t> ha a hirdetés más devizában történik!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/>
              <a:t>Forintban kapom az összeget! Miért nem forintos a számla?</a:t>
            </a:r>
            <a:endParaRPr lang="hu-HU" sz="3500" dirty="0"/>
          </a:p>
          <a:p>
            <a:pPr lvl="4"/>
            <a:r>
              <a:rPr lang="hu-HU" sz="3500" dirty="0"/>
              <a:t> hirdetést kell nézni! (ez a „szerződés” szerinti devizanem!)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 err="1"/>
              <a:t>Airbnb</a:t>
            </a:r>
            <a:r>
              <a:rPr lang="hu-HU" sz="3500" b="1" dirty="0"/>
              <a:t> esetén hol találom a számlázandó összeget?</a:t>
            </a:r>
            <a:endParaRPr lang="hu-HU" sz="3500" dirty="0"/>
          </a:p>
          <a:p>
            <a:pPr lvl="4"/>
            <a:r>
              <a:rPr lang="hu-HU" sz="3500" dirty="0"/>
              <a:t> az adott foglalás részletező adatainál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1621534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706467"/>
          </a:xfrm>
        </p:spPr>
        <p:txBody>
          <a:bodyPr>
            <a:normAutofit fontScale="92500"/>
          </a:bodyPr>
          <a:lstStyle/>
          <a:p>
            <a:r>
              <a:rPr lang="hu-HU" sz="3500" b="1" dirty="0"/>
              <a:t>Takarítási díjat külön, vagy egyben kell kiszámlázni?</a:t>
            </a:r>
            <a:endParaRPr lang="hu-HU" sz="3500" dirty="0"/>
          </a:p>
          <a:p>
            <a:pPr lvl="4"/>
            <a:r>
              <a:rPr lang="hu-HU" sz="3500" dirty="0"/>
              <a:t> attól függ, hogy közvetített szolgáltatás-e!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/>
              <a:t>Mikor érdemes az IFA-t külön kezelni a szállásdíj esetén?</a:t>
            </a:r>
            <a:endParaRPr lang="hu-HU" sz="3500" dirty="0"/>
          </a:p>
          <a:p>
            <a:pPr lvl="4"/>
            <a:r>
              <a:rPr lang="hu-HU" sz="3500" dirty="0"/>
              <a:t> ha a szállásdíj tartalmazza =&gt; alacsonyabb bevétel miatt!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>
                <a:solidFill>
                  <a:schemeClr val="tx1"/>
                </a:solidFill>
              </a:rPr>
              <a:t>Az önkormányzatnál azt mondták, a takarítási díj után nem kell IFA-t  fizetni. Akkor hogy is van ez?</a:t>
            </a:r>
            <a:endParaRPr lang="hu-HU" sz="3500" dirty="0">
              <a:solidFill>
                <a:schemeClr val="tx1"/>
              </a:solidFill>
            </a:endParaRPr>
          </a:p>
          <a:p>
            <a:pPr lvl="4"/>
            <a:r>
              <a:rPr lang="hu-HU" sz="3500" dirty="0">
                <a:solidFill>
                  <a:schemeClr val="tx1"/>
                </a:solidFill>
              </a:rPr>
              <a:t> ha külön van számlázva (közvetített szolgáltatásként), akkor nem kell, de ha a szállásdíj része, akkor természetesen akkor ugyanúgy működik, mint a többi költségem!</a:t>
            </a:r>
            <a:endParaRPr lang="hu-HU" sz="3500" b="1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642875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 -példa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706467"/>
          </a:xfrm>
        </p:spPr>
        <p:txBody>
          <a:bodyPr>
            <a:normAutofit/>
          </a:bodyPr>
          <a:lstStyle/>
          <a:p>
            <a:endParaRPr lang="hu-HU" sz="3500" b="1" dirty="0"/>
          </a:p>
          <a:p>
            <a:endParaRPr lang="hu-HU" sz="3500" b="1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B193579-2145-4F8F-BC9A-A8858C62E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8" y="1847850"/>
            <a:ext cx="11863833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2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tudnivalók-példa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706467"/>
          </a:xfrm>
        </p:spPr>
        <p:txBody>
          <a:bodyPr>
            <a:normAutofit/>
          </a:bodyPr>
          <a:lstStyle/>
          <a:p>
            <a:r>
              <a:rPr lang="hu-HU" sz="3500" b="1" i="1" dirty="0">
                <a:solidFill>
                  <a:schemeClr val="tx1"/>
                </a:solidFill>
              </a:rPr>
              <a:t>1. eset: AAM, IFA nincs a szállásdíjban: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Szállásdíj: 159+25=184,00 USD</a:t>
            </a:r>
          </a:p>
          <a:p>
            <a:r>
              <a:rPr lang="hu-HU" sz="3500" b="1" i="1" dirty="0">
                <a:solidFill>
                  <a:schemeClr val="tx1"/>
                </a:solidFill>
              </a:rPr>
              <a:t>2. eset: AAM, 4% IFA van a szállásdíjban: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 IFA-val: 159+25=184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 IFA nélkül: 184/1,04=176,92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IFA: 176,92 x 0,04 = 7,08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Összesen: 176,92 + 7,08 = 184,00 USD </a:t>
            </a:r>
          </a:p>
          <a:p>
            <a:endParaRPr lang="hu-HU" sz="3500" dirty="0">
              <a:solidFill>
                <a:schemeClr val="tx1"/>
              </a:solidFill>
            </a:endParaRPr>
          </a:p>
          <a:p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B8F68797-18F0-40BB-9B6B-2B1B38ECE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368585"/>
              </p:ext>
            </p:extLst>
          </p:nvPr>
        </p:nvGraphicFramePr>
        <p:xfrm>
          <a:off x="8271641" y="2045828"/>
          <a:ext cx="3415861" cy="1752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9077">
                  <a:extLst>
                    <a:ext uri="{9D8B030D-6E8A-4147-A177-3AD203B41FA5}">
                      <a16:colId xmlns:a16="http://schemas.microsoft.com/office/drawing/2014/main" val="800936970"/>
                    </a:ext>
                  </a:extLst>
                </a:gridCol>
                <a:gridCol w="1036784">
                  <a:extLst>
                    <a:ext uri="{9D8B030D-6E8A-4147-A177-3AD203B41FA5}">
                      <a16:colId xmlns:a16="http://schemas.microsoft.com/office/drawing/2014/main" val="51997685"/>
                    </a:ext>
                  </a:extLst>
                </a:gridCol>
              </a:tblGrid>
              <a:tr h="434589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>
                          <a:effectLst/>
                        </a:rPr>
                        <a:t>$53,00 x 3 éjszaka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$159,00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41642"/>
                  </a:ext>
                </a:extLst>
              </a:tr>
              <a:tr h="434589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>
                          <a:effectLst/>
                        </a:rPr>
                        <a:t>Takarítási díj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 dirty="0">
                          <a:effectLst/>
                        </a:rPr>
                        <a:t>$25,00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598842"/>
                  </a:ext>
                </a:extLst>
              </a:tr>
              <a:tr h="448304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 err="1">
                          <a:effectLst/>
                        </a:rPr>
                        <a:t>Airbnb</a:t>
                      </a:r>
                      <a:r>
                        <a:rPr lang="hu-HU" sz="2000" u="none" strike="noStrike" dirty="0">
                          <a:effectLst/>
                        </a:rPr>
                        <a:t> Szolgáltatási díj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($5,52)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123306"/>
                  </a:ext>
                </a:extLst>
              </a:tr>
              <a:tr h="434589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Összes kifizetés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 dirty="0">
                          <a:effectLst/>
                        </a:rPr>
                        <a:t>$178,48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555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tudnivalók-példa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706467"/>
          </a:xfrm>
        </p:spPr>
        <p:txBody>
          <a:bodyPr>
            <a:normAutofit fontScale="92500" lnSpcReduction="10000"/>
          </a:bodyPr>
          <a:lstStyle/>
          <a:p>
            <a:r>
              <a:rPr lang="hu-HU" sz="3500" b="1" i="1" dirty="0">
                <a:solidFill>
                  <a:schemeClr val="tx1"/>
                </a:solidFill>
              </a:rPr>
              <a:t>3. eset: AAM, IFA nincs a szállásdíjban, takarítás közvetített: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Szállásdíj: 159,00 USD, </a:t>
            </a:r>
          </a:p>
          <a:p>
            <a:r>
              <a:rPr lang="hu-HU" sz="3500" dirty="0">
                <a:solidFill>
                  <a:schemeClr val="tx1"/>
                </a:solidFill>
              </a:rPr>
              <a:t>Takarítási díj: 25,00 USD, </a:t>
            </a:r>
          </a:p>
          <a:p>
            <a:r>
              <a:rPr lang="hu-HU" sz="3500" dirty="0">
                <a:solidFill>
                  <a:schemeClr val="tx1"/>
                </a:solidFill>
              </a:rPr>
              <a:t>Összesen: 184,00 USD</a:t>
            </a:r>
          </a:p>
          <a:p>
            <a:r>
              <a:rPr lang="hu-HU" sz="3500" b="1" i="1" dirty="0">
                <a:solidFill>
                  <a:schemeClr val="tx1"/>
                </a:solidFill>
              </a:rPr>
              <a:t>4. eset: áfás, IFA nincs a szállásdíjban, takarítás benne van!</a:t>
            </a:r>
            <a:endParaRPr lang="hu-HU" sz="3500" dirty="0">
              <a:solidFill>
                <a:schemeClr val="tx1"/>
              </a:solidFill>
            </a:endParaRPr>
          </a:p>
          <a:p>
            <a:r>
              <a:rPr lang="hu-HU" sz="3500" dirty="0">
                <a:solidFill>
                  <a:schemeClr val="tx1"/>
                </a:solidFill>
              </a:rPr>
              <a:t>Szállásdíj: 118%, így a nettó: (159+25)/1,18 = 155,93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Áfa: 155,93 x 0,18 = 28,67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Összesen: 155,93 + 28,67= 184,00 USD</a:t>
            </a:r>
            <a:endParaRPr lang="hu-HU" sz="3500" dirty="0"/>
          </a:p>
          <a:p>
            <a:endParaRPr lang="hu-HU" sz="3500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C171C104-D731-4A99-9F7B-D2944060D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22105"/>
              </p:ext>
            </p:extLst>
          </p:nvPr>
        </p:nvGraphicFramePr>
        <p:xfrm>
          <a:off x="8223249" y="2310284"/>
          <a:ext cx="3378200" cy="132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2199">
                  <a:extLst>
                    <a:ext uri="{9D8B030D-6E8A-4147-A177-3AD203B41FA5}">
                      <a16:colId xmlns:a16="http://schemas.microsoft.com/office/drawing/2014/main" val="834012473"/>
                    </a:ext>
                  </a:extLst>
                </a:gridCol>
                <a:gridCol w="986001">
                  <a:extLst>
                    <a:ext uri="{9D8B030D-6E8A-4147-A177-3AD203B41FA5}">
                      <a16:colId xmlns:a16="http://schemas.microsoft.com/office/drawing/2014/main" val="272413644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>
                          <a:effectLst/>
                        </a:rPr>
                        <a:t>$53,00 x 3 éjszaka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$159,00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9248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>
                          <a:effectLst/>
                        </a:rPr>
                        <a:t>Takarítási díj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 dirty="0">
                          <a:effectLst/>
                        </a:rPr>
                        <a:t>$25,00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681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Airbnb Szolgáltatási díj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($5,52)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2729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Összes kifizetés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 dirty="0">
                          <a:effectLst/>
                        </a:rPr>
                        <a:t>$178,48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4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77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971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tudnivalók-példa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923394"/>
            <a:ext cx="11610975" cy="4214648"/>
          </a:xfrm>
        </p:spPr>
        <p:txBody>
          <a:bodyPr>
            <a:normAutofit/>
          </a:bodyPr>
          <a:lstStyle/>
          <a:p>
            <a:r>
              <a:rPr lang="hu-HU" sz="3500" b="1" i="1" dirty="0">
                <a:solidFill>
                  <a:schemeClr val="tx1"/>
                </a:solidFill>
              </a:rPr>
              <a:t>5. eset: áfás, 4% IFA a szállásdíjban: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Szállásdíj: 159+25= 184 USD (benne 4% IFA és 18% áfa=22%)</a:t>
            </a:r>
          </a:p>
          <a:p>
            <a:r>
              <a:rPr lang="hu-HU" sz="3500" dirty="0">
                <a:solidFill>
                  <a:schemeClr val="tx1"/>
                </a:solidFill>
              </a:rPr>
              <a:t>Szállásdíj nettó: 184/1,22= 150,82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Áfa: 150,82 x 0,18= 27,15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IFA: 150,82 x 0,04= 6,03 USD</a:t>
            </a:r>
          </a:p>
          <a:p>
            <a:r>
              <a:rPr lang="hu-HU" sz="3500" dirty="0">
                <a:solidFill>
                  <a:schemeClr val="tx1"/>
                </a:solidFill>
              </a:rPr>
              <a:t>Összesen: 150,82 + 27,15 + 6,03 = 184,00 USD </a:t>
            </a:r>
          </a:p>
          <a:p>
            <a:endParaRPr lang="hu-HU" sz="3500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8F57A04C-F604-40B8-9291-9A87B1FA7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129268"/>
              </p:ext>
            </p:extLst>
          </p:nvPr>
        </p:nvGraphicFramePr>
        <p:xfrm>
          <a:off x="8385175" y="3563774"/>
          <a:ext cx="3378200" cy="132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0158">
                  <a:extLst>
                    <a:ext uri="{9D8B030D-6E8A-4147-A177-3AD203B41FA5}">
                      <a16:colId xmlns:a16="http://schemas.microsoft.com/office/drawing/2014/main" val="2987523396"/>
                    </a:ext>
                  </a:extLst>
                </a:gridCol>
                <a:gridCol w="1028042">
                  <a:extLst>
                    <a:ext uri="{9D8B030D-6E8A-4147-A177-3AD203B41FA5}">
                      <a16:colId xmlns:a16="http://schemas.microsoft.com/office/drawing/2014/main" val="372724656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$53,00 x 3 éjszaka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$159,00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7036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Takarítási díj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$25,00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824048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 dirty="0" err="1">
                          <a:effectLst/>
                        </a:rPr>
                        <a:t>Airbnb</a:t>
                      </a:r>
                      <a:r>
                        <a:rPr lang="hu-HU" sz="2000" u="none" strike="noStrike" dirty="0">
                          <a:effectLst/>
                        </a:rPr>
                        <a:t> Szolgáltatási díj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>
                          <a:effectLst/>
                        </a:rPr>
                        <a:t>($5,52)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01783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u="none" strike="noStrike">
                          <a:effectLst/>
                        </a:rPr>
                        <a:t>Összes kifizetés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u="none" strike="noStrike" dirty="0">
                          <a:effectLst/>
                        </a:rPr>
                        <a:t>$178,48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28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860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400" y="1787410"/>
            <a:ext cx="12039600" cy="4501515"/>
          </a:xfrm>
        </p:spPr>
        <p:txBody>
          <a:bodyPr>
            <a:normAutofit/>
          </a:bodyPr>
          <a:lstStyle/>
          <a:p>
            <a:r>
              <a:rPr lang="hu-HU" sz="3500" b="1" dirty="0"/>
              <a:t>Folyamatos teljesítés =&gt; dátumok </a:t>
            </a:r>
            <a:r>
              <a:rPr lang="hu-HU" sz="3500" b="1" dirty="0" err="1"/>
              <a:t>fontosak</a:t>
            </a:r>
            <a:r>
              <a:rPr lang="hu-HU" sz="3500" b="1" dirty="0"/>
              <a:t>! =&gt; </a:t>
            </a:r>
            <a:r>
              <a:rPr lang="hu-HU" sz="3500" dirty="0"/>
              <a:t>Az</a:t>
            </a:r>
            <a:r>
              <a:rPr lang="hu-HU" sz="3500" b="1" dirty="0"/>
              <a:t> </a:t>
            </a:r>
            <a:r>
              <a:rPr lang="hu-HU" sz="3500" dirty="0"/>
              <a:t>időszak utolsó napját kell nézni (=fordulónap)</a:t>
            </a: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496942C1-1285-48AB-B546-31A55D0325D2}"/>
              </a:ext>
            </a:extLst>
          </p:cNvPr>
          <p:cNvSpPr/>
          <p:nvPr/>
        </p:nvSpPr>
        <p:spPr>
          <a:xfrm>
            <a:off x="152400" y="3429000"/>
            <a:ext cx="3533775" cy="1781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dirty="0">
                <a:solidFill>
                  <a:schemeClr val="tx1"/>
                </a:solidFill>
              </a:rPr>
              <a:t>Ha a </a:t>
            </a:r>
            <a:r>
              <a:rPr lang="hu-HU" sz="3500" b="1" dirty="0">
                <a:solidFill>
                  <a:srgbClr val="FF0000"/>
                </a:solidFill>
              </a:rPr>
              <a:t>számla kelte </a:t>
            </a:r>
            <a:r>
              <a:rPr lang="hu-HU" sz="3500" dirty="0">
                <a:solidFill>
                  <a:schemeClr val="tx1"/>
                </a:solidFill>
              </a:rPr>
              <a:t>fordulónap előtti vagy fordulónapi: 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C6B3C23-B130-4F72-8566-920AAC135DE1}"/>
              </a:ext>
            </a:extLst>
          </p:cNvPr>
          <p:cNvSpPr/>
          <p:nvPr/>
        </p:nvSpPr>
        <p:spPr>
          <a:xfrm>
            <a:off x="4382813" y="2943551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és a </a:t>
            </a:r>
            <a:r>
              <a:rPr lang="hu-HU" sz="2500" dirty="0">
                <a:solidFill>
                  <a:srgbClr val="FF0000"/>
                </a:solidFill>
              </a:rPr>
              <a:t>fizetési határidő </a:t>
            </a:r>
            <a:r>
              <a:rPr lang="hu-HU" sz="2500" dirty="0">
                <a:solidFill>
                  <a:schemeClr val="tx1"/>
                </a:solidFill>
              </a:rPr>
              <a:t>a</a:t>
            </a:r>
            <a:r>
              <a:rPr lang="hu-HU" sz="25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hu-HU" sz="2500" dirty="0">
                <a:solidFill>
                  <a:schemeClr val="tx1"/>
                </a:solidFill>
              </a:rPr>
              <a:t>fordulónap </a:t>
            </a:r>
            <a:r>
              <a:rPr lang="hu-HU" sz="2500" b="1" dirty="0">
                <a:solidFill>
                  <a:srgbClr val="FF0000"/>
                </a:solidFill>
              </a:rPr>
              <a:t>előtti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63E0CCA2-2B1B-48AD-9350-517190B8D524}"/>
              </a:ext>
            </a:extLst>
          </p:cNvPr>
          <p:cNvSpPr/>
          <p:nvPr/>
        </p:nvSpPr>
        <p:spPr>
          <a:xfrm>
            <a:off x="8766858" y="2943551"/>
            <a:ext cx="3079531" cy="1474662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</a:rPr>
              <a:t>Teljesítés dátuma</a:t>
            </a:r>
            <a:r>
              <a:rPr lang="hu-HU" sz="2800" dirty="0">
                <a:solidFill>
                  <a:schemeClr val="tx1"/>
                </a:solidFill>
              </a:rPr>
              <a:t> = </a:t>
            </a:r>
          </a:p>
          <a:p>
            <a:pPr algn="ctr"/>
            <a:r>
              <a:rPr lang="hu-HU" sz="2800" dirty="0">
                <a:solidFill>
                  <a:schemeClr val="tx1"/>
                </a:solidFill>
              </a:rPr>
              <a:t>a számla kelte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564BFEB8-90EA-4289-9143-8F442ED910CC}"/>
              </a:ext>
            </a:extLst>
          </p:cNvPr>
          <p:cNvSpPr/>
          <p:nvPr/>
        </p:nvSpPr>
        <p:spPr>
          <a:xfrm>
            <a:off x="8766858" y="4860850"/>
            <a:ext cx="3079531" cy="1455718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</a:rPr>
              <a:t>Teljesítés dátuma</a:t>
            </a:r>
            <a:r>
              <a:rPr lang="hu-HU" sz="2800" dirty="0">
                <a:solidFill>
                  <a:schemeClr val="tx1"/>
                </a:solidFill>
              </a:rPr>
              <a:t> = fordulónap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52DC0FD0-5971-4B25-BE92-6DE1856F96C2}"/>
              </a:ext>
            </a:extLst>
          </p:cNvPr>
          <p:cNvSpPr/>
          <p:nvPr/>
        </p:nvSpPr>
        <p:spPr>
          <a:xfrm>
            <a:off x="4382813" y="4877548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és a </a:t>
            </a:r>
            <a:r>
              <a:rPr lang="hu-HU" sz="2500" dirty="0">
                <a:solidFill>
                  <a:srgbClr val="FF0000"/>
                </a:solidFill>
              </a:rPr>
              <a:t>fizetési határidő a </a:t>
            </a:r>
            <a:r>
              <a:rPr lang="hu-HU" sz="2500" dirty="0">
                <a:solidFill>
                  <a:schemeClr val="tx1"/>
                </a:solidFill>
              </a:rPr>
              <a:t>fordulónap </a:t>
            </a:r>
            <a:r>
              <a:rPr lang="hu-HU" sz="2500" b="1" dirty="0">
                <a:solidFill>
                  <a:srgbClr val="FF0000"/>
                </a:solidFill>
              </a:rPr>
              <a:t>utáni</a:t>
            </a:r>
          </a:p>
        </p:txBody>
      </p: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8044B079-DBBA-46CC-A4A9-8B3C43DD118A}"/>
              </a:ext>
            </a:extLst>
          </p:cNvPr>
          <p:cNvCxnSpPr>
            <a:cxnSpLocks/>
          </p:cNvCxnSpPr>
          <p:nvPr/>
        </p:nvCxnSpPr>
        <p:spPr>
          <a:xfrm flipV="1">
            <a:off x="3745459" y="3563009"/>
            <a:ext cx="637354" cy="38129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FFE3B7ED-BF1C-4B2B-96A2-4B5ACF525D2F}"/>
              </a:ext>
            </a:extLst>
          </p:cNvPr>
          <p:cNvCxnSpPr>
            <a:cxnSpLocks/>
          </p:cNvCxnSpPr>
          <p:nvPr/>
        </p:nvCxnSpPr>
        <p:spPr>
          <a:xfrm>
            <a:off x="3745459" y="4884939"/>
            <a:ext cx="637353" cy="45727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2E9FEB59-4DEB-47FE-A7A1-27E57E743479}"/>
              </a:ext>
            </a:extLst>
          </p:cNvPr>
          <p:cNvCxnSpPr>
            <a:cxnSpLocks/>
          </p:cNvCxnSpPr>
          <p:nvPr/>
        </p:nvCxnSpPr>
        <p:spPr>
          <a:xfrm>
            <a:off x="7563014" y="3744605"/>
            <a:ext cx="1076489" cy="904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7D7B2973-8B77-46A6-B5DB-7302BEEAC90E}"/>
              </a:ext>
            </a:extLst>
          </p:cNvPr>
          <p:cNvCxnSpPr>
            <a:cxnSpLocks/>
          </p:cNvCxnSpPr>
          <p:nvPr/>
        </p:nvCxnSpPr>
        <p:spPr>
          <a:xfrm>
            <a:off x="7572784" y="5784504"/>
            <a:ext cx="1066719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254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400" y="1787410"/>
            <a:ext cx="12039600" cy="4501515"/>
          </a:xfrm>
        </p:spPr>
        <p:txBody>
          <a:bodyPr>
            <a:normAutofit/>
          </a:bodyPr>
          <a:lstStyle/>
          <a:p>
            <a:r>
              <a:rPr lang="hu-HU" sz="3500" b="1" dirty="0"/>
              <a:t>Folyamatos teljesítés =&gt; dátumok </a:t>
            </a:r>
            <a:r>
              <a:rPr lang="hu-HU" sz="3500" b="1" dirty="0" err="1"/>
              <a:t>fontosak</a:t>
            </a:r>
            <a:r>
              <a:rPr lang="hu-HU" sz="3500" b="1" dirty="0"/>
              <a:t>! =&gt; </a:t>
            </a:r>
            <a:r>
              <a:rPr lang="hu-HU" sz="3500" dirty="0"/>
              <a:t>Az</a:t>
            </a:r>
            <a:r>
              <a:rPr lang="hu-HU" sz="3500" b="1" dirty="0"/>
              <a:t> </a:t>
            </a:r>
            <a:r>
              <a:rPr lang="hu-HU" sz="3500" dirty="0"/>
              <a:t>időszak utolsó napját kell nézni (=fordulónap)</a:t>
            </a: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496942C1-1285-48AB-B546-31A55D0325D2}"/>
              </a:ext>
            </a:extLst>
          </p:cNvPr>
          <p:cNvSpPr/>
          <p:nvPr/>
        </p:nvSpPr>
        <p:spPr>
          <a:xfrm>
            <a:off x="152400" y="3429000"/>
            <a:ext cx="3533775" cy="1781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dirty="0">
                <a:solidFill>
                  <a:schemeClr val="tx1"/>
                </a:solidFill>
              </a:rPr>
              <a:t>Ha a </a:t>
            </a:r>
            <a:r>
              <a:rPr lang="hu-HU" sz="3500" b="1" dirty="0">
                <a:solidFill>
                  <a:srgbClr val="FF0000"/>
                </a:solidFill>
              </a:rPr>
              <a:t>számla kelte </a:t>
            </a:r>
            <a:r>
              <a:rPr lang="hu-HU" sz="3500" dirty="0">
                <a:solidFill>
                  <a:schemeClr val="tx1"/>
                </a:solidFill>
              </a:rPr>
              <a:t>fordulónap utáni: 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C6B3C23-B130-4F72-8566-920AAC135DE1}"/>
              </a:ext>
            </a:extLst>
          </p:cNvPr>
          <p:cNvSpPr/>
          <p:nvPr/>
        </p:nvSpPr>
        <p:spPr>
          <a:xfrm>
            <a:off x="4382813" y="2943551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és a </a:t>
            </a:r>
            <a:r>
              <a:rPr lang="hu-HU" sz="2500" dirty="0">
                <a:solidFill>
                  <a:srgbClr val="FF0000"/>
                </a:solidFill>
              </a:rPr>
              <a:t>fizetési határidő </a:t>
            </a:r>
            <a:r>
              <a:rPr lang="hu-HU" sz="2500" dirty="0">
                <a:solidFill>
                  <a:schemeClr val="tx1"/>
                </a:solidFill>
              </a:rPr>
              <a:t>a</a:t>
            </a:r>
            <a:r>
              <a:rPr lang="hu-HU" sz="25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hu-HU" sz="2500" dirty="0">
                <a:solidFill>
                  <a:schemeClr val="tx1"/>
                </a:solidFill>
              </a:rPr>
              <a:t>fordulónap utáni </a:t>
            </a:r>
          </a:p>
          <a:p>
            <a:pPr algn="ctr"/>
            <a:r>
              <a:rPr lang="hu-HU" sz="2500" dirty="0">
                <a:solidFill>
                  <a:srgbClr val="FF0000"/>
                </a:solidFill>
              </a:rPr>
              <a:t>60 napon </a:t>
            </a:r>
            <a:r>
              <a:rPr lang="hu-HU" sz="2500" b="1" dirty="0">
                <a:solidFill>
                  <a:srgbClr val="FF0000"/>
                </a:solidFill>
              </a:rPr>
              <a:t>belüli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63E0CCA2-2B1B-48AD-9350-517190B8D524}"/>
              </a:ext>
            </a:extLst>
          </p:cNvPr>
          <p:cNvSpPr/>
          <p:nvPr/>
        </p:nvSpPr>
        <p:spPr>
          <a:xfrm>
            <a:off x="8766858" y="2943551"/>
            <a:ext cx="3079531" cy="1474662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</a:rPr>
              <a:t>Teljesítés dátuma</a:t>
            </a:r>
            <a:r>
              <a:rPr lang="hu-HU" sz="2800" dirty="0">
                <a:solidFill>
                  <a:schemeClr val="tx1"/>
                </a:solidFill>
              </a:rPr>
              <a:t> = </a:t>
            </a:r>
          </a:p>
          <a:p>
            <a:pPr algn="ctr"/>
            <a:r>
              <a:rPr lang="hu-HU" sz="2800" dirty="0">
                <a:solidFill>
                  <a:schemeClr val="tx1"/>
                </a:solidFill>
              </a:rPr>
              <a:t>a fizetési határidő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564BFEB8-90EA-4289-9143-8F442ED910CC}"/>
              </a:ext>
            </a:extLst>
          </p:cNvPr>
          <p:cNvSpPr/>
          <p:nvPr/>
        </p:nvSpPr>
        <p:spPr>
          <a:xfrm>
            <a:off x="8766858" y="4860850"/>
            <a:ext cx="3079531" cy="1455718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</a:rPr>
              <a:t>Teljesítés dátuma</a:t>
            </a:r>
            <a:r>
              <a:rPr lang="hu-HU" sz="2800" dirty="0">
                <a:solidFill>
                  <a:schemeClr val="tx1"/>
                </a:solidFill>
              </a:rPr>
              <a:t> = fordulónapot követő 60. nap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52DC0FD0-5971-4B25-BE92-6DE1856F96C2}"/>
              </a:ext>
            </a:extLst>
          </p:cNvPr>
          <p:cNvSpPr/>
          <p:nvPr/>
        </p:nvSpPr>
        <p:spPr>
          <a:xfrm>
            <a:off x="4382813" y="4877548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és a </a:t>
            </a:r>
            <a:r>
              <a:rPr lang="hu-HU" sz="2500" dirty="0">
                <a:solidFill>
                  <a:srgbClr val="FF0000"/>
                </a:solidFill>
              </a:rPr>
              <a:t>fizetési határidő </a:t>
            </a:r>
            <a:r>
              <a:rPr lang="hu-HU" sz="2500" dirty="0">
                <a:solidFill>
                  <a:schemeClr val="tx1"/>
                </a:solidFill>
              </a:rPr>
              <a:t>a</a:t>
            </a:r>
            <a:r>
              <a:rPr lang="hu-HU" sz="25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hu-HU" sz="2500" dirty="0">
                <a:solidFill>
                  <a:schemeClr val="tx1"/>
                </a:solidFill>
              </a:rPr>
              <a:t>fordulónap utáni </a:t>
            </a:r>
          </a:p>
          <a:p>
            <a:pPr algn="ctr"/>
            <a:r>
              <a:rPr lang="hu-HU" sz="2500" dirty="0">
                <a:solidFill>
                  <a:srgbClr val="FF0000"/>
                </a:solidFill>
              </a:rPr>
              <a:t>60 napon </a:t>
            </a:r>
            <a:r>
              <a:rPr lang="hu-HU" sz="2500" b="1" dirty="0">
                <a:solidFill>
                  <a:srgbClr val="FF0000"/>
                </a:solidFill>
              </a:rPr>
              <a:t>túli</a:t>
            </a:r>
          </a:p>
        </p:txBody>
      </p: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8044B079-DBBA-46CC-A4A9-8B3C43DD118A}"/>
              </a:ext>
            </a:extLst>
          </p:cNvPr>
          <p:cNvCxnSpPr>
            <a:cxnSpLocks/>
          </p:cNvCxnSpPr>
          <p:nvPr/>
        </p:nvCxnSpPr>
        <p:spPr>
          <a:xfrm flipV="1">
            <a:off x="3745459" y="3563009"/>
            <a:ext cx="637354" cy="38129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FFE3B7ED-BF1C-4B2B-96A2-4B5ACF525D2F}"/>
              </a:ext>
            </a:extLst>
          </p:cNvPr>
          <p:cNvCxnSpPr>
            <a:cxnSpLocks/>
          </p:cNvCxnSpPr>
          <p:nvPr/>
        </p:nvCxnSpPr>
        <p:spPr>
          <a:xfrm>
            <a:off x="3745459" y="4884939"/>
            <a:ext cx="637353" cy="45727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2E9FEB59-4DEB-47FE-A7A1-27E57E743479}"/>
              </a:ext>
            </a:extLst>
          </p:cNvPr>
          <p:cNvCxnSpPr>
            <a:cxnSpLocks/>
          </p:cNvCxnSpPr>
          <p:nvPr/>
        </p:nvCxnSpPr>
        <p:spPr>
          <a:xfrm>
            <a:off x="7563014" y="3744605"/>
            <a:ext cx="1076489" cy="904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7D7B2973-8B77-46A6-B5DB-7302BEEAC90E}"/>
              </a:ext>
            </a:extLst>
          </p:cNvPr>
          <p:cNvCxnSpPr>
            <a:cxnSpLocks/>
          </p:cNvCxnSpPr>
          <p:nvPr/>
        </p:nvCxnSpPr>
        <p:spPr>
          <a:xfrm>
            <a:off x="7572784" y="5784504"/>
            <a:ext cx="1066719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269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tudnivalók-példa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2091559"/>
            <a:ext cx="11610975" cy="4156841"/>
          </a:xfrm>
        </p:spPr>
        <p:txBody>
          <a:bodyPr>
            <a:normAutofit lnSpcReduction="10000"/>
          </a:bodyPr>
          <a:lstStyle/>
          <a:p>
            <a:r>
              <a:rPr lang="hu-HU" sz="3500" b="1" u="sng" dirty="0"/>
              <a:t>PÉLDA</a:t>
            </a:r>
            <a:r>
              <a:rPr lang="hu-HU" sz="3500" b="1" dirty="0"/>
              <a:t>: 2018.09.havi bérleti díj 150 ezer Ft, számlázás napja (a számla kelte): 2018.09.10. Mi lesz a teljesítés napja?</a:t>
            </a:r>
          </a:p>
          <a:p>
            <a:r>
              <a:rPr lang="hu-HU" sz="3500" i="1" dirty="0"/>
              <a:t>Fordulónap tehát: 2018.09.30. (időszak utolsó napja)</a:t>
            </a:r>
          </a:p>
          <a:p>
            <a:endParaRPr lang="hu-HU" b="1" dirty="0"/>
          </a:p>
          <a:p>
            <a:pPr lvl="3"/>
            <a:r>
              <a:rPr lang="hu-HU" sz="3500" dirty="0">
                <a:solidFill>
                  <a:schemeClr val="tx1"/>
                </a:solidFill>
              </a:rPr>
              <a:t>ha a fizetési határidő 2018.09.15, akkor a teljesítés napja 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2018.09.10.</a:t>
            </a:r>
          </a:p>
          <a:p>
            <a:pPr lvl="3"/>
            <a:r>
              <a:rPr lang="hu-HU" sz="3500" dirty="0">
                <a:solidFill>
                  <a:schemeClr val="tx1"/>
                </a:solidFill>
              </a:rPr>
              <a:t>ha a fizetési határidő 2018.10.10, akkor a teljesítés napja 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2018.09.30.</a:t>
            </a: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1135906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számlázási tudnivalók- példa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912883"/>
            <a:ext cx="11610975" cy="4487917"/>
          </a:xfrm>
        </p:spPr>
        <p:txBody>
          <a:bodyPr>
            <a:normAutofit/>
          </a:bodyPr>
          <a:lstStyle/>
          <a:p>
            <a:r>
              <a:rPr lang="hu-HU" sz="3500" b="1" u="sng" dirty="0"/>
              <a:t>PÉLDA</a:t>
            </a:r>
            <a:r>
              <a:rPr lang="hu-HU" sz="3500" b="1" dirty="0"/>
              <a:t>: 2018.09.havi bérleti díj 150 ezer Ft, számlázás napja (a számla kelte): 2018.10.10. Mi lesz a teljesítés napja?</a:t>
            </a:r>
          </a:p>
          <a:p>
            <a:r>
              <a:rPr lang="hu-HU" sz="3500" i="1" dirty="0"/>
              <a:t>Fordulónap utáni 60. nap: 2018.11.29.</a:t>
            </a:r>
          </a:p>
          <a:p>
            <a:endParaRPr lang="hu-HU" i="1" dirty="0"/>
          </a:p>
          <a:p>
            <a:pPr lvl="3"/>
            <a:r>
              <a:rPr lang="hu-HU" sz="3500" dirty="0">
                <a:solidFill>
                  <a:schemeClr val="tx1"/>
                </a:solidFill>
              </a:rPr>
              <a:t>ha a fizetési határidő 2018.10.15, akkor a teljesítés napja 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2018.10.15.</a:t>
            </a:r>
          </a:p>
          <a:p>
            <a:pPr lvl="3"/>
            <a:r>
              <a:rPr lang="hu-HU" sz="3500" dirty="0">
                <a:solidFill>
                  <a:schemeClr val="tx1"/>
                </a:solidFill>
              </a:rPr>
              <a:t>ha a fizetési határidő 2018.12.10, akkor a teljesítés napja </a:t>
            </a:r>
          </a:p>
          <a:p>
            <a:pPr marL="749808" lvl="4" indent="0">
              <a:buNone/>
            </a:pPr>
            <a:r>
              <a:rPr lang="hu-HU" sz="3500" dirty="0">
                <a:solidFill>
                  <a:schemeClr val="tx1"/>
                </a:solidFill>
              </a:rPr>
              <a:t>2018.11.29. (fordulónap utáni 60. nap)</a:t>
            </a: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70532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kiadás adózási módjai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 fontScale="77500" lnSpcReduction="20000"/>
          </a:bodyPr>
          <a:lstStyle/>
          <a:p>
            <a:r>
              <a:rPr lang="hu-HU" sz="4500" dirty="0"/>
              <a:t>1. Magánszemélyként</a:t>
            </a:r>
          </a:p>
          <a:p>
            <a:endParaRPr lang="hu-HU" sz="3600" dirty="0"/>
          </a:p>
          <a:p>
            <a:pPr lvl="4"/>
            <a:r>
              <a:rPr lang="hu-HU" sz="4500" dirty="0"/>
              <a:t>tételes átalányadózás</a:t>
            </a:r>
          </a:p>
          <a:p>
            <a:pPr lvl="4"/>
            <a:r>
              <a:rPr lang="hu-HU" sz="4500" dirty="0"/>
              <a:t>önálló tevékenység (10% vagy tételes elszámolás)</a:t>
            </a:r>
          </a:p>
          <a:p>
            <a:pPr lvl="4"/>
            <a:endParaRPr lang="hu-HU" sz="2600" dirty="0"/>
          </a:p>
          <a:p>
            <a:r>
              <a:rPr lang="hu-HU" sz="4500" dirty="0"/>
              <a:t>2. Egyéni vállalkozóként (általános adózás, vagy KATA)</a:t>
            </a:r>
          </a:p>
          <a:p>
            <a:endParaRPr lang="hu-HU" sz="2600" dirty="0"/>
          </a:p>
          <a:p>
            <a:r>
              <a:rPr lang="hu-HU" sz="4500" dirty="0"/>
              <a:t>3. Cégként (általános vagy Bt esetén KATA is választható)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873390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Tételes átalányadózás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 lnSpcReduction="10000"/>
          </a:bodyPr>
          <a:lstStyle/>
          <a:p>
            <a:r>
              <a:rPr lang="hu-HU" sz="3500" b="1" dirty="0"/>
              <a:t>Választhatja, aki:</a:t>
            </a:r>
            <a:endParaRPr lang="hu-HU" sz="3500" dirty="0"/>
          </a:p>
          <a:p>
            <a:pPr lvl="4"/>
            <a:r>
              <a:rPr lang="hu-HU" sz="3500" dirty="0"/>
              <a:t> egyéb szálláshely szolgáltatási tevékenységet végző  </a:t>
            </a:r>
          </a:p>
          <a:p>
            <a:pPr marL="749808" lvl="4" indent="0">
              <a:buNone/>
            </a:pPr>
            <a:r>
              <a:rPr lang="hu-HU" sz="3500" dirty="0"/>
              <a:t>   magánszemély </a:t>
            </a:r>
            <a:r>
              <a:rPr lang="hu-HU" sz="3500" b="1" dirty="0">
                <a:solidFill>
                  <a:srgbClr val="FF0000"/>
                </a:solidFill>
              </a:rPr>
              <a:t>ÉS</a:t>
            </a:r>
          </a:p>
          <a:p>
            <a:pPr lvl="4"/>
            <a:r>
              <a:rPr lang="hu-HU" sz="3500" dirty="0"/>
              <a:t> egy évben ugyanannak </a:t>
            </a:r>
            <a:r>
              <a:rPr lang="hu-HU" sz="3500" dirty="0" err="1"/>
              <a:t>max</a:t>
            </a:r>
            <a:r>
              <a:rPr lang="hu-HU" sz="3500" dirty="0"/>
              <a:t>. 90 napig nyújt szállást </a:t>
            </a:r>
            <a:r>
              <a:rPr lang="hu-HU" sz="3500" b="1" dirty="0">
                <a:solidFill>
                  <a:srgbClr val="FF0000"/>
                </a:solidFill>
              </a:rPr>
              <a:t>ÉS</a:t>
            </a:r>
          </a:p>
          <a:p>
            <a:pPr lvl="4"/>
            <a:r>
              <a:rPr lang="hu-HU" sz="3500" b="1" dirty="0">
                <a:solidFill>
                  <a:srgbClr val="FF0000"/>
                </a:solidFill>
              </a:rPr>
              <a:t> </a:t>
            </a:r>
            <a:r>
              <a:rPr lang="hu-HU" sz="3500" dirty="0"/>
              <a:t>lakásban vagy üdülőben (ami nem ilyen rendeltetésű!) </a:t>
            </a:r>
          </a:p>
          <a:p>
            <a:pPr marL="749808" lvl="4" indent="0">
              <a:buNone/>
            </a:pPr>
            <a:r>
              <a:rPr lang="hu-HU" sz="3500" dirty="0"/>
              <a:t>   nyújt szállást </a:t>
            </a:r>
            <a:r>
              <a:rPr lang="hu-HU" sz="3500" b="1" dirty="0">
                <a:solidFill>
                  <a:srgbClr val="FF0000"/>
                </a:solidFill>
              </a:rPr>
              <a:t>ÉS</a:t>
            </a:r>
          </a:p>
          <a:p>
            <a:pPr lvl="4"/>
            <a:r>
              <a:rPr lang="hu-HU" sz="3500" dirty="0"/>
              <a:t> tulajdonosa vagy haszonélvezője az ingatlannak </a:t>
            </a:r>
            <a:r>
              <a:rPr lang="hu-HU" sz="3500" b="1" dirty="0">
                <a:solidFill>
                  <a:srgbClr val="FF0000"/>
                </a:solidFill>
              </a:rPr>
              <a:t>ÉS</a:t>
            </a:r>
          </a:p>
          <a:p>
            <a:pPr lvl="4"/>
            <a:r>
              <a:rPr lang="hu-HU" sz="3500" dirty="0"/>
              <a:t> </a:t>
            </a:r>
            <a:r>
              <a:rPr lang="hu-HU" sz="3500" dirty="0" err="1"/>
              <a:t>max</a:t>
            </a:r>
            <a:r>
              <a:rPr lang="hu-HU" sz="3500" dirty="0"/>
              <a:t>. 3 ingatlant hasznosít rövidtávon.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339231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Tételes átalányadózás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gyakori kérdések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/>
          </a:bodyPr>
          <a:lstStyle/>
          <a:p>
            <a:r>
              <a:rPr lang="hu-HU" sz="3500" dirty="0"/>
              <a:t>1. Külföldi magánszemély választhatja?</a:t>
            </a:r>
          </a:p>
          <a:p>
            <a:r>
              <a:rPr lang="hu-HU" sz="3500" dirty="0"/>
              <a:t>2. Milyen módon és mikor lehet választani? </a:t>
            </a:r>
          </a:p>
          <a:p>
            <a:r>
              <a:rPr lang="hu-HU" sz="3500" dirty="0"/>
              <a:t>3. Visszamenőleg választhatom-e?</a:t>
            </a:r>
          </a:p>
          <a:p>
            <a:r>
              <a:rPr lang="hu-HU" sz="3500" dirty="0"/>
              <a:t>4. Van-e felső korlát?</a:t>
            </a:r>
          </a:p>
          <a:p>
            <a:r>
              <a:rPr lang="hu-HU" sz="3500" dirty="0"/>
              <a:t>5. Mit tegyek, ha elértem a 8 millió Ft-ot? </a:t>
            </a:r>
            <a:r>
              <a:rPr lang="hu-HU" sz="3500" dirty="0">
                <a:sym typeface="Wingdings" panose="05000000000000000000" pitchFamily="2" charset="2"/>
              </a:rPr>
              <a:t></a:t>
            </a:r>
            <a:endParaRPr lang="hu-HU" sz="3500" dirty="0"/>
          </a:p>
          <a:p>
            <a:r>
              <a:rPr lang="hu-HU" sz="3500" dirty="0"/>
              <a:t>6. Mennyi a fizetendő adó? (áfa, szja, EHO, IFA)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26459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Tételes átalányadózás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gyakori kérdések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/>
          </a:bodyPr>
          <a:lstStyle/>
          <a:p>
            <a:r>
              <a:rPr lang="hu-HU" sz="3500" dirty="0"/>
              <a:t>7. Mikor kell az adót megfizetni?</a:t>
            </a:r>
          </a:p>
          <a:p>
            <a:r>
              <a:rPr lang="hu-HU" sz="3500" dirty="0"/>
              <a:t>8. Kell-e bármilyen nyilvántartást vezetni?</a:t>
            </a:r>
          </a:p>
          <a:p>
            <a:r>
              <a:rPr lang="hu-HU" sz="3500" dirty="0"/>
              <a:t>9. Mikor kell a bevallást benyújtani?</a:t>
            </a:r>
          </a:p>
          <a:p>
            <a:r>
              <a:rPr lang="hu-HU" sz="3500" dirty="0"/>
              <a:t>10. Elkészítheti-e a NAV az szja bevallásomat ez esetben?</a:t>
            </a:r>
          </a:p>
          <a:p>
            <a:r>
              <a:rPr lang="hu-HU" sz="3500" dirty="0"/>
              <a:t>11. Hány % tulajdoni hányad kell a választáshoz?</a:t>
            </a:r>
          </a:p>
          <a:p>
            <a:r>
              <a:rPr lang="hu-HU" sz="3500" dirty="0"/>
              <a:t>12. Lehet kombinálni a rövid- és hosszútávot?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340707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Önálló tevékenység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700086" y="1876426"/>
            <a:ext cx="11029950" cy="4311432"/>
          </a:xfrm>
        </p:spPr>
        <p:txBody>
          <a:bodyPr>
            <a:normAutofit lnSpcReduction="10000"/>
          </a:bodyPr>
          <a:lstStyle/>
          <a:p>
            <a:r>
              <a:rPr lang="hu-HU" sz="3500" b="1" dirty="0"/>
              <a:t>Választhatja, aki:</a:t>
            </a:r>
            <a:endParaRPr lang="hu-HU" sz="3500" dirty="0"/>
          </a:p>
          <a:p>
            <a:pPr lvl="4"/>
            <a:r>
              <a:rPr lang="hu-HU" sz="3500" dirty="0"/>
              <a:t> magánszemélyként ad ki lakást és nem választott vagy</a:t>
            </a:r>
          </a:p>
          <a:p>
            <a:pPr marL="749808" lvl="4" indent="0">
              <a:buNone/>
            </a:pPr>
            <a:r>
              <a:rPr lang="hu-HU" sz="3500" dirty="0"/>
              <a:t>   nem választhatott tételes átalányadózást</a:t>
            </a:r>
            <a:endParaRPr lang="hu-HU" sz="3500" b="1" dirty="0">
              <a:solidFill>
                <a:srgbClr val="FF0000"/>
              </a:solidFill>
            </a:endParaRPr>
          </a:p>
          <a:p>
            <a:r>
              <a:rPr lang="hu-HU" sz="3500" b="1" dirty="0"/>
              <a:t>Mikor éri meg?</a:t>
            </a:r>
            <a:endParaRPr lang="hu-HU" sz="3500" dirty="0"/>
          </a:p>
          <a:p>
            <a:pPr lvl="4"/>
            <a:r>
              <a:rPr lang="hu-HU" sz="3500" dirty="0"/>
              <a:t> szinte soha! </a:t>
            </a:r>
            <a:r>
              <a:rPr lang="hu-HU" sz="3500" dirty="0">
                <a:sym typeface="Wingdings" panose="05000000000000000000" pitchFamily="2" charset="2"/>
              </a:rPr>
              <a:t></a:t>
            </a:r>
          </a:p>
          <a:p>
            <a:pPr lvl="4"/>
            <a:r>
              <a:rPr lang="hu-HU" sz="3500" dirty="0">
                <a:sym typeface="Wingdings" panose="05000000000000000000" pitchFamily="2" charset="2"/>
              </a:rPr>
              <a:t> drága az adó (2018-ban a JÖVEDELEMRE 34,5%)</a:t>
            </a:r>
          </a:p>
          <a:p>
            <a:pPr lvl="4"/>
            <a:r>
              <a:rPr lang="hu-HU" sz="3500" dirty="0">
                <a:sym typeface="Wingdings" panose="05000000000000000000" pitchFamily="2" charset="2"/>
              </a:rPr>
              <a:t> helyette KATA-s egyéni vállalkozás vagy KATA-s Bt</a:t>
            </a:r>
          </a:p>
          <a:p>
            <a:pPr marL="749808" lvl="4" indent="0">
              <a:buNone/>
            </a:pPr>
            <a:r>
              <a:rPr lang="hu-HU" sz="3500" dirty="0">
                <a:sym typeface="Wingdings" panose="05000000000000000000" pitchFamily="2" charset="2"/>
              </a:rPr>
              <a:t>   optimálisabb lehet!</a:t>
            </a:r>
            <a:r>
              <a:rPr lang="hu-HU" sz="3500" dirty="0"/>
              <a:t> 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164067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 adózási módjai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/>
          </a:bodyPr>
          <a:lstStyle/>
          <a:p>
            <a:r>
              <a:rPr lang="hu-HU" sz="4500" dirty="0"/>
              <a:t>1. Magánszemélyként (10% vagy tételes</a:t>
            </a:r>
          </a:p>
          <a:p>
            <a:pPr marL="201168" lvl="1" indent="0">
              <a:buNone/>
            </a:pPr>
            <a:r>
              <a:rPr lang="hu-HU" sz="4300" dirty="0"/>
              <a:t>    elszámolás)</a:t>
            </a:r>
          </a:p>
          <a:p>
            <a:pPr lvl="4"/>
            <a:endParaRPr lang="hu-HU" sz="2600" dirty="0"/>
          </a:p>
          <a:p>
            <a:r>
              <a:rPr lang="hu-HU" sz="4500" dirty="0"/>
              <a:t>2. Egyéni vállalkozóként (általános adózás)</a:t>
            </a:r>
          </a:p>
          <a:p>
            <a:endParaRPr lang="hu-HU" sz="2600" dirty="0"/>
          </a:p>
          <a:p>
            <a:r>
              <a:rPr lang="hu-HU" sz="4500" dirty="0"/>
              <a:t>3. Cégként (általános adózás)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164338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bérbeadás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gyakori kérdések: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5" y="2105024"/>
            <a:ext cx="10391773" cy="4082833"/>
          </a:xfrm>
        </p:spPr>
        <p:txBody>
          <a:bodyPr>
            <a:normAutofit/>
          </a:bodyPr>
          <a:lstStyle/>
          <a:p>
            <a:r>
              <a:rPr lang="hu-HU" sz="3500" dirty="0"/>
              <a:t>1. Adószámot kell igényelni magánszemélyként?</a:t>
            </a:r>
          </a:p>
          <a:p>
            <a:r>
              <a:rPr lang="hu-HU" sz="3500" dirty="0"/>
              <a:t>2. Számlát kell adni magánszemélyként? </a:t>
            </a:r>
          </a:p>
          <a:p>
            <a:r>
              <a:rPr lang="hu-HU" sz="3500" dirty="0"/>
              <a:t>3. Szerződést kell kötni a bérlővel?</a:t>
            </a:r>
          </a:p>
          <a:p>
            <a:r>
              <a:rPr lang="hu-HU" sz="3500" dirty="0"/>
              <a:t>4. Közjegyzőhöz el kell menni?</a:t>
            </a:r>
          </a:p>
          <a:p>
            <a:r>
              <a:rPr lang="hu-HU" sz="3500" dirty="0"/>
              <a:t>5. Át kell írni a mérőórákat a bérlő nevére? </a:t>
            </a:r>
          </a:p>
          <a:p>
            <a:r>
              <a:rPr lang="hu-HU" sz="3500" dirty="0"/>
              <a:t>6. Mennyi adót kell fizetni? (áfa, szja, EHO)?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17751348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3890</TotalTime>
  <Words>1478</Words>
  <Application>Microsoft Office PowerPoint</Application>
  <PresentationFormat>Szélesvásznú</PresentationFormat>
  <Paragraphs>251</Paragraphs>
  <Slides>31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5" baseType="lpstr">
      <vt:lpstr>Calibri</vt:lpstr>
      <vt:lpstr>Calibri Light</vt:lpstr>
      <vt:lpstr>Wingdings</vt:lpstr>
      <vt:lpstr>Retrospektív</vt:lpstr>
      <vt:lpstr>Ingatlanhasznosítás:  adózási, számlázási kérdések</vt:lpstr>
      <vt:lpstr>Ingatlanhasznosítás formái - áttekintés</vt:lpstr>
      <vt:lpstr>Rövidtávú kiadás adózási módjai</vt:lpstr>
      <vt:lpstr>Tételes átalányadózás</vt:lpstr>
      <vt:lpstr>Tételes átalányadózás – gyakori kérdések:</vt:lpstr>
      <vt:lpstr>Tételes átalányadózás – gyakori kérdések:</vt:lpstr>
      <vt:lpstr>Önálló tevékenység</vt:lpstr>
      <vt:lpstr>Hosszútávú bérbeadás adózási módjai</vt:lpstr>
      <vt:lpstr>Hosszútávú bérbeadás– gyakori kérdések:</vt:lpstr>
      <vt:lpstr>Hosszútávú bérbeadás– gyakori kérdések:</vt:lpstr>
      <vt:lpstr>Ingatlan adás-vétel adózási módjai</vt:lpstr>
      <vt:lpstr>2019. évi adóvátozások</vt:lpstr>
      <vt:lpstr>2019. évi adóváltozások</vt:lpstr>
      <vt:lpstr>2019. évi adóváltozások</vt:lpstr>
      <vt:lpstr>Árfolyamokkal kapcsolatos tudnivalók</vt:lpstr>
      <vt:lpstr>Rövidtávú lakáskiadás:  árfolyamokkal kapcsolatos tudnivalók</vt:lpstr>
      <vt:lpstr>Hosszútávú bérbeadás:  árfolyamokkal kapcsolatos tudnivalók</vt:lpstr>
      <vt:lpstr>Számlázással kapcsolatos tudnivalók</vt:lpstr>
      <vt:lpstr>Rövidtávú lakáskiadás:  számlázási tudnivalók</vt:lpstr>
      <vt:lpstr>Rövidtávú lakáskiadás:  számlázási tudnivalók</vt:lpstr>
      <vt:lpstr>Rövidtávú lakáskiadás:  számlázási tudnivalók</vt:lpstr>
      <vt:lpstr>Rövidtávú lakáskiadás:  számlázási tudnivalók -példa</vt:lpstr>
      <vt:lpstr>Rövidtávú lakáskiadás:  számlázási tudnivalók-példa</vt:lpstr>
      <vt:lpstr>Rövidtávú lakáskiadás:  számlázási tudnivalók-példa</vt:lpstr>
      <vt:lpstr>Rövidtávú lakáskiadás:  számlázási tudnivalók-példa</vt:lpstr>
      <vt:lpstr>Hosszútávú bérbeadás:  számlázási tudnivalók</vt:lpstr>
      <vt:lpstr>Hosszútávú bérbeadás:  számlázási tudnivalók</vt:lpstr>
      <vt:lpstr>Hosszútávú bérbeadás:  számlázási tudnivalók-példa</vt:lpstr>
      <vt:lpstr>Hosszútávú bérbeadás:  számlázási tudnivalók- példa</vt:lpstr>
      <vt:lpstr>Összegzés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162</cp:revision>
  <dcterms:created xsi:type="dcterms:W3CDTF">2017-01-29T09:14:25Z</dcterms:created>
  <dcterms:modified xsi:type="dcterms:W3CDTF">2018-11-28T08:17:51Z</dcterms:modified>
</cp:coreProperties>
</file>