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79" r:id="rId4"/>
    <p:sldId id="280" r:id="rId5"/>
    <p:sldId id="281" r:id="rId6"/>
    <p:sldId id="282" r:id="rId7"/>
    <p:sldId id="288" r:id="rId8"/>
    <p:sldId id="290" r:id="rId9"/>
    <p:sldId id="289" r:id="rId10"/>
    <p:sldId id="293" r:id="rId11"/>
    <p:sldId id="294" r:id="rId12"/>
    <p:sldId id="295" r:id="rId13"/>
    <p:sldId id="296" r:id="rId14"/>
    <p:sldId id="283" r:id="rId15"/>
    <p:sldId id="284" r:id="rId16"/>
    <p:sldId id="286" r:id="rId17"/>
    <p:sldId id="287" r:id="rId18"/>
    <p:sldId id="285" r:id="rId19"/>
    <p:sldId id="297" r:id="rId20"/>
    <p:sldId id="26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B442"/>
    <a:srgbClr val="0B4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gyarorszag.hu/eBEV%20szolg&#225;ltat&#225;sok/%20Szolg&#225;ltat&#225;sok/%20T&#246;rzsadato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ingatlankiadasokosan.hu/blog/itt_a_havi_afa-bevallas_lepesrol-lepesr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6800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Lakáskiadás: utak és tévutak az áfában – áfamentesen is!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90747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hu-HU" b="1" dirty="0">
                <a:solidFill>
                  <a:schemeClr val="tx2">
                    <a:shade val="30000"/>
                    <a:satMod val="150000"/>
                  </a:schemeClr>
                </a:solidFill>
              </a:rPr>
              <a:t>Készítette: 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közgazdász, okl. adószakértő,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b="1" dirty="0"/>
              <a:t>ADHATO Könyvelő és Adótanácsadó Kft</a:t>
            </a:r>
          </a:p>
          <a:p>
            <a:pPr algn="r"/>
            <a:r>
              <a:rPr lang="hu-HU" dirty="0"/>
              <a:t>2019.05.25.</a:t>
            </a:r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4875" y="1990725"/>
            <a:ext cx="10629900" cy="4194712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Gyakran felmerülő kérdések/problémák:</a:t>
            </a:r>
          </a:p>
          <a:p>
            <a:pPr marL="0" indent="0" algn="ctr">
              <a:buNone/>
            </a:pPr>
            <a:endParaRPr lang="hu-HU" sz="1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3200" b="1" i="1" dirty="0">
                <a:solidFill>
                  <a:schemeClr val="accent1">
                    <a:lumMod val="75000"/>
                  </a:schemeClr>
                </a:solidFill>
              </a:rPr>
              <a:t>Miért 27% az áfa? Miért nem 18%?</a:t>
            </a:r>
          </a:p>
          <a:p>
            <a:pPr marL="0" indent="0" algn="just">
              <a:buNone/>
            </a:pPr>
            <a:r>
              <a:rPr lang="hu-HU" sz="3200" dirty="0">
                <a:solidFill>
                  <a:schemeClr val="tx1"/>
                </a:solidFill>
              </a:rPr>
              <a:t>A </a:t>
            </a:r>
            <a:r>
              <a:rPr lang="hu-HU" sz="3200" b="1" dirty="0">
                <a:solidFill>
                  <a:schemeClr val="tx1"/>
                </a:solidFill>
              </a:rPr>
              <a:t>szolgáltatás nyújtásra </a:t>
            </a:r>
            <a:r>
              <a:rPr lang="hu-HU" sz="3200" dirty="0">
                <a:solidFill>
                  <a:schemeClr val="tx1"/>
                </a:solidFill>
              </a:rPr>
              <a:t>vonatkozóan 18% az áfa, mivel a szálláshely-szolgáltatási tevékenység ebbe az áfa kategóriába tartozik. Viszont ez esetben a </a:t>
            </a:r>
            <a:r>
              <a:rPr lang="hu-HU" sz="3200" b="1" dirty="0">
                <a:solidFill>
                  <a:schemeClr val="tx1"/>
                </a:solidFill>
              </a:rPr>
              <a:t>szolgáltatás igénybevételéről van szó,</a:t>
            </a:r>
            <a:r>
              <a:rPr lang="hu-HU" sz="3200" dirty="0">
                <a:solidFill>
                  <a:schemeClr val="tx1"/>
                </a:solidFill>
              </a:rPr>
              <a:t> és a partner által végzett ügynöki szolgáltatás </a:t>
            </a:r>
            <a:r>
              <a:rPr lang="hu-HU" sz="3200" dirty="0" err="1">
                <a:solidFill>
                  <a:schemeClr val="tx1"/>
                </a:solidFill>
              </a:rPr>
              <a:t>jutaléka</a:t>
            </a:r>
            <a:r>
              <a:rPr lang="hu-HU" sz="3200" dirty="0">
                <a:solidFill>
                  <a:schemeClr val="tx1"/>
                </a:solidFill>
              </a:rPr>
              <a:t> a 27%-os kategóriába tartozik.</a:t>
            </a:r>
          </a:p>
          <a:p>
            <a:endParaRPr lang="hu-HU" sz="3200" dirty="0">
              <a:solidFill>
                <a:schemeClr val="tx1"/>
              </a:solidFill>
            </a:endParaRP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9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4875" y="1990725"/>
            <a:ext cx="10629900" cy="4194712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Gyakran felmerülő kérdések/problémák:</a:t>
            </a:r>
          </a:p>
          <a:p>
            <a:pPr marL="0" indent="0" algn="ctr">
              <a:buNone/>
            </a:pPr>
            <a:endParaRPr lang="hu-HU" sz="1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3200" b="1" i="1" dirty="0">
                <a:solidFill>
                  <a:schemeClr val="accent1">
                    <a:lumMod val="75000"/>
                  </a:schemeClr>
                </a:solidFill>
              </a:rPr>
              <a:t>Hogyan jelentsem le az EU-s adószámom a partner felé?</a:t>
            </a:r>
          </a:p>
          <a:p>
            <a:pPr marL="0" indent="0" algn="just">
              <a:buNone/>
            </a:pPr>
            <a:r>
              <a:rPr lang="hu-HU" sz="3200" b="1" dirty="0" err="1">
                <a:solidFill>
                  <a:schemeClr val="tx1"/>
                </a:solidFill>
              </a:rPr>
              <a:t>Airbnb</a:t>
            </a:r>
            <a:r>
              <a:rPr lang="hu-HU" sz="3200" b="1" dirty="0">
                <a:solidFill>
                  <a:schemeClr val="tx1"/>
                </a:solidFill>
              </a:rPr>
              <a:t>:</a:t>
            </a:r>
            <a:r>
              <a:rPr lang="hu-HU" sz="3200" dirty="0">
                <a:solidFill>
                  <a:schemeClr val="tx1"/>
                </a:solidFill>
              </a:rPr>
              <a:t> a törzsadatokban be lehet írni az EU-s adószámot.</a:t>
            </a:r>
          </a:p>
          <a:p>
            <a:pPr marL="0" indent="0" algn="just">
              <a:buNone/>
            </a:pPr>
            <a:r>
              <a:rPr lang="hu-HU" sz="3200" b="1" dirty="0" err="1">
                <a:solidFill>
                  <a:schemeClr val="tx1"/>
                </a:solidFill>
              </a:rPr>
              <a:t>Booking</a:t>
            </a:r>
            <a:r>
              <a:rPr lang="hu-HU" sz="3200" dirty="0">
                <a:solidFill>
                  <a:schemeClr val="tx1"/>
                </a:solidFill>
              </a:rPr>
              <a:t>: e-mailen kell jelezni és ők állítják be a rendszerben.</a:t>
            </a:r>
          </a:p>
          <a:p>
            <a:pPr marL="0" indent="0" algn="just">
              <a:buNone/>
            </a:pPr>
            <a:r>
              <a:rPr lang="hu-HU" sz="3200" b="1" dirty="0">
                <a:solidFill>
                  <a:schemeClr val="tx1"/>
                </a:solidFill>
              </a:rPr>
              <a:t>Egyéb EU-s szolgáltatók: </a:t>
            </a:r>
            <a:r>
              <a:rPr lang="hu-HU" sz="3200" dirty="0">
                <a:solidFill>
                  <a:schemeClr val="tx1"/>
                </a:solidFill>
              </a:rPr>
              <a:t>ha a törzsadatainkban nem lehet feltüntetni, e-mailen küldjük meg!</a:t>
            </a:r>
          </a:p>
          <a:p>
            <a:pPr marL="0" indent="0" algn="just">
              <a:buNone/>
            </a:pPr>
            <a:r>
              <a:rPr lang="hu-HU" sz="3200" b="1" dirty="0">
                <a:solidFill>
                  <a:schemeClr val="tx1"/>
                </a:solidFill>
              </a:rPr>
              <a:t>Magyar szolgáltatók</a:t>
            </a:r>
            <a:r>
              <a:rPr lang="hu-HU" sz="3200" dirty="0">
                <a:solidFill>
                  <a:schemeClr val="tx1"/>
                </a:solidFill>
              </a:rPr>
              <a:t>: nem kell EU-s adószámot használni!</a:t>
            </a: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1693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4875" y="1990725"/>
            <a:ext cx="10629900" cy="4194712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Gyakran felmerülő kérdések/problémák:</a:t>
            </a:r>
          </a:p>
          <a:p>
            <a:pPr marL="0" indent="0" algn="ctr">
              <a:buNone/>
            </a:pPr>
            <a:endParaRPr lang="hu-HU" sz="1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3200" b="1" i="1" dirty="0">
                <a:solidFill>
                  <a:schemeClr val="accent1">
                    <a:lumMod val="75000"/>
                  </a:schemeClr>
                </a:solidFill>
              </a:rPr>
              <a:t>Eddig nem fizettem áfát! Most mit tegyek?</a:t>
            </a:r>
          </a:p>
          <a:p>
            <a:pPr marL="0" indent="0" algn="just">
              <a:buNone/>
            </a:pPr>
            <a:r>
              <a:rPr lang="hu-HU" sz="3200" b="1" dirty="0" err="1">
                <a:solidFill>
                  <a:schemeClr val="tx1"/>
                </a:solidFill>
              </a:rPr>
              <a:t>Airbnb</a:t>
            </a:r>
            <a:r>
              <a:rPr lang="hu-HU" sz="3200" b="1" dirty="0">
                <a:solidFill>
                  <a:schemeClr val="tx1"/>
                </a:solidFill>
              </a:rPr>
              <a:t>:</a:t>
            </a:r>
            <a:r>
              <a:rPr lang="hu-HU" sz="3200" dirty="0">
                <a:solidFill>
                  <a:schemeClr val="tx1"/>
                </a:solidFill>
              </a:rPr>
              <a:t> eddig magánszemélyként kezelt, felszámította az áfát!</a:t>
            </a:r>
          </a:p>
          <a:p>
            <a:pPr marL="0" indent="0" algn="just">
              <a:buNone/>
            </a:pPr>
            <a:r>
              <a:rPr lang="hu-HU" sz="3200" b="1" dirty="0" err="1">
                <a:solidFill>
                  <a:schemeClr val="tx1"/>
                </a:solidFill>
              </a:rPr>
              <a:t>Booking</a:t>
            </a:r>
            <a:r>
              <a:rPr lang="hu-HU" sz="3200" dirty="0">
                <a:solidFill>
                  <a:schemeClr val="tx1"/>
                </a:solidFill>
              </a:rPr>
              <a:t>: sajnos sosem számított fel áfát, így </a:t>
            </a:r>
            <a:r>
              <a:rPr lang="hu-HU" sz="3200" b="1" dirty="0">
                <a:solidFill>
                  <a:schemeClr val="tx1"/>
                </a:solidFill>
              </a:rPr>
              <a:t>utólag is</a:t>
            </a:r>
            <a:r>
              <a:rPr lang="hu-HU" sz="3200" dirty="0">
                <a:solidFill>
                  <a:schemeClr val="tx1"/>
                </a:solidFill>
              </a:rPr>
              <a:t> nekünk kell bevallani és befizetni!!!</a:t>
            </a:r>
          </a:p>
          <a:p>
            <a:pPr marL="0" indent="0" algn="just">
              <a:buNone/>
            </a:pPr>
            <a:r>
              <a:rPr lang="hu-HU" sz="3200" b="1" dirty="0">
                <a:solidFill>
                  <a:schemeClr val="tx1"/>
                </a:solidFill>
              </a:rPr>
              <a:t>Egyéb EU-s szolgáltatók: </a:t>
            </a:r>
            <a:r>
              <a:rPr lang="hu-HU" sz="3200" dirty="0">
                <a:solidFill>
                  <a:schemeClr val="tx1"/>
                </a:solidFill>
              </a:rPr>
              <a:t>többnyire a saját tagállamuk áfa kulcsát használják! </a:t>
            </a:r>
            <a:r>
              <a:rPr lang="hu-HU" sz="3200" dirty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hu-HU" sz="3200" dirty="0">
              <a:solidFill>
                <a:schemeClr val="tx1"/>
              </a:solidFill>
            </a:endParaRP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984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955" y="2009775"/>
            <a:ext cx="11449050" cy="4194712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Gyakran felmerülő kérdések/problémák:</a:t>
            </a:r>
          </a:p>
          <a:p>
            <a:pPr marL="0" indent="0" algn="ctr">
              <a:buNone/>
            </a:pPr>
            <a:endParaRPr lang="hu-HU" sz="1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3200" b="1" i="1" dirty="0">
                <a:solidFill>
                  <a:schemeClr val="accent1">
                    <a:lumMod val="75000"/>
                  </a:schemeClr>
                </a:solidFill>
              </a:rPr>
              <a:t>Milyen összeget vegyek figyelembe a számlán? Milyen árfolyamon?</a:t>
            </a:r>
          </a:p>
          <a:p>
            <a:pPr marL="0" indent="0" algn="just">
              <a:buNone/>
            </a:pPr>
            <a:r>
              <a:rPr lang="hu-HU" sz="3200" b="1" dirty="0" err="1">
                <a:solidFill>
                  <a:schemeClr val="tx1"/>
                </a:solidFill>
              </a:rPr>
              <a:t>Airbnb</a:t>
            </a:r>
            <a:r>
              <a:rPr lang="hu-HU" sz="3200" b="1" dirty="0">
                <a:solidFill>
                  <a:schemeClr val="tx1"/>
                </a:solidFill>
              </a:rPr>
              <a:t>:</a:t>
            </a:r>
            <a:r>
              <a:rPr lang="hu-HU" sz="3200" dirty="0">
                <a:solidFill>
                  <a:schemeClr val="tx1"/>
                </a:solidFill>
              </a:rPr>
              <a:t> összeg egyértelmű (HUF vagy devizás)</a:t>
            </a:r>
          </a:p>
          <a:p>
            <a:pPr marL="0" indent="0" algn="just">
              <a:buNone/>
            </a:pPr>
            <a:r>
              <a:rPr lang="hu-HU" sz="3200" b="1" dirty="0" err="1">
                <a:solidFill>
                  <a:schemeClr val="tx1"/>
                </a:solidFill>
              </a:rPr>
              <a:t>Booking</a:t>
            </a:r>
            <a:r>
              <a:rPr lang="hu-HU" sz="3200" dirty="0">
                <a:solidFill>
                  <a:schemeClr val="tx1"/>
                </a:solidFill>
              </a:rPr>
              <a:t>: devizás összeget kell átváltanunk forintra, ne fogadjuk el az általa feltüntetett forintos összeget!!!</a:t>
            </a:r>
          </a:p>
          <a:p>
            <a:pPr marL="0" indent="0" algn="just">
              <a:buNone/>
            </a:pPr>
            <a:r>
              <a:rPr lang="hu-HU" sz="3200" b="1" dirty="0">
                <a:solidFill>
                  <a:schemeClr val="tx1"/>
                </a:solidFill>
              </a:rPr>
              <a:t>Árfolyam: </a:t>
            </a:r>
            <a:r>
              <a:rPr lang="hu-HU" sz="3200" dirty="0">
                <a:solidFill>
                  <a:schemeClr val="tx1"/>
                </a:solidFill>
              </a:rPr>
              <a:t>banki deviza eladási árfolyam, de ha bejelentettük a NAV-</a:t>
            </a:r>
            <a:r>
              <a:rPr lang="hu-HU" sz="3200" dirty="0" err="1">
                <a:solidFill>
                  <a:schemeClr val="tx1"/>
                </a:solidFill>
              </a:rPr>
              <a:t>nál</a:t>
            </a:r>
            <a:r>
              <a:rPr lang="hu-HU" sz="3200" dirty="0">
                <a:solidFill>
                  <a:schemeClr val="tx1"/>
                </a:solidFill>
              </a:rPr>
              <a:t>, akkor a bejelentés napjától MNB is alkalmazható!!! (Jelentsük!)</a:t>
            </a: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472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Alanyi áfamentesség választása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4325" y="1737360"/>
            <a:ext cx="11658600" cy="4568190"/>
          </a:xfrm>
        </p:spPr>
        <p:txBody>
          <a:bodyPr>
            <a:noAutofit/>
          </a:bodyPr>
          <a:lstStyle/>
          <a:p>
            <a:r>
              <a:rPr lang="hu-HU" sz="3200" i="1" dirty="0">
                <a:solidFill>
                  <a:schemeClr val="tx1"/>
                </a:solidFill>
              </a:rPr>
              <a:t>Áfa tv. 188.§ (1) –(2) bekezdés alapján:</a:t>
            </a:r>
          </a:p>
          <a:p>
            <a:pPr algn="just"/>
            <a:r>
              <a:rPr lang="hu-HU" sz="3200" dirty="0"/>
              <a:t>Alanyi adómentesség abban az esetben választható, ha az adóalany … összes termékértékesítése, szolgáltatásnyújtása fejében </a:t>
            </a:r>
            <a:r>
              <a:rPr lang="hu-HU" sz="3200" b="1" dirty="0"/>
              <a:t>megtérített vagy megtérítendő </a:t>
            </a:r>
            <a:r>
              <a:rPr lang="hu-HU" sz="3200" dirty="0"/>
              <a:t>ellenértéknek - </a:t>
            </a:r>
            <a:r>
              <a:rPr lang="hu-HU" sz="3200" b="1" dirty="0"/>
              <a:t>forintban kifejezett </a:t>
            </a:r>
            <a:r>
              <a:rPr lang="hu-HU" sz="3200" dirty="0"/>
              <a:t>és </a:t>
            </a:r>
            <a:r>
              <a:rPr lang="hu-HU" sz="3200" b="1" dirty="0"/>
              <a:t>éves szinten göngyölített </a:t>
            </a:r>
            <a:r>
              <a:rPr lang="hu-HU" sz="3200" dirty="0"/>
              <a:t>- összege</a:t>
            </a:r>
          </a:p>
          <a:p>
            <a:r>
              <a:rPr lang="hu-HU" sz="3200" i="1" dirty="0"/>
              <a:t>a) </a:t>
            </a:r>
            <a:r>
              <a:rPr lang="hu-HU" sz="3200" dirty="0"/>
              <a:t>sem a tárgy naptári évet megelőző naptári évben ténylegesen,</a:t>
            </a:r>
          </a:p>
          <a:p>
            <a:r>
              <a:rPr lang="hu-HU" sz="3200" i="1" dirty="0"/>
              <a:t>b) </a:t>
            </a:r>
            <a:r>
              <a:rPr lang="hu-HU" sz="3200" dirty="0"/>
              <a:t>sem a tárgy naptári évben észszerűen várhatóan, illetőleg tényleges</a:t>
            </a:r>
          </a:p>
          <a:p>
            <a:r>
              <a:rPr lang="hu-HU" sz="3200" dirty="0"/>
              <a:t>nem haladja meg a ….. 12 000 000 Ft-ot.</a:t>
            </a:r>
            <a:endParaRPr lang="hu-H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571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Számlakiállítási kötelezettség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0548" y="2413635"/>
            <a:ext cx="10784263" cy="3568065"/>
          </a:xfrm>
        </p:spPr>
        <p:txBody>
          <a:bodyPr>
            <a:noAutofit/>
          </a:bodyPr>
          <a:lstStyle/>
          <a:p>
            <a:r>
              <a:rPr lang="hu-HU" sz="3200" i="1" dirty="0">
                <a:solidFill>
                  <a:schemeClr val="tx1"/>
                </a:solidFill>
              </a:rPr>
              <a:t>Áfa tv. 159.§ (1) bekezdés alapján:</a:t>
            </a:r>
          </a:p>
          <a:p>
            <a:pPr algn="just"/>
            <a:r>
              <a:rPr lang="hu-HU" sz="3200" b="1" dirty="0"/>
              <a:t>Az adóalany </a:t>
            </a:r>
            <a:r>
              <a:rPr lang="hu-HU" sz="3200" b="1" u="sng" dirty="0"/>
              <a:t>köteles</a:t>
            </a:r>
            <a:r>
              <a:rPr lang="hu-HU" sz="3200" b="1" dirty="0"/>
              <a:t> </a:t>
            </a:r>
            <a:r>
              <a:rPr lang="hu-HU" sz="3200" dirty="0"/>
              <a:t>- ha e törvény másként nem rendelkezik - a 2.§ </a:t>
            </a:r>
            <a:r>
              <a:rPr lang="hu-HU" sz="3200" i="1" dirty="0"/>
              <a:t>a) </a:t>
            </a:r>
            <a:r>
              <a:rPr lang="hu-HU" sz="3200" dirty="0"/>
              <a:t>pontja szerinti termékértékesítéséről, </a:t>
            </a:r>
            <a:r>
              <a:rPr lang="hu-HU" sz="3200" b="1" dirty="0"/>
              <a:t>szolgálta-tásnyújtásáról</a:t>
            </a:r>
            <a:r>
              <a:rPr lang="hu-HU" sz="3200" dirty="0"/>
              <a:t> a termék beszerzője, </a:t>
            </a:r>
            <a:r>
              <a:rPr lang="hu-HU" sz="3200" b="1" dirty="0"/>
              <a:t>szolgáltatás </a:t>
            </a:r>
            <a:r>
              <a:rPr lang="hu-HU" sz="3200" b="1" dirty="0" err="1"/>
              <a:t>igénybevevője</a:t>
            </a:r>
            <a:r>
              <a:rPr lang="hu-HU" sz="3200" b="1" dirty="0"/>
              <a:t> részére</a:t>
            </a:r>
            <a:r>
              <a:rPr lang="hu-HU" sz="3200" dirty="0"/>
              <a:t>, ha az az adóalanytól eltérő más személy vagy szervezet, </a:t>
            </a:r>
            <a:r>
              <a:rPr lang="hu-HU" sz="3200" b="1" dirty="0"/>
              <a:t>számla kibocsátásáról gondoskodni</a:t>
            </a:r>
            <a:r>
              <a:rPr lang="hu-HU" sz="3200" dirty="0"/>
              <a:t>.</a:t>
            </a:r>
          </a:p>
          <a:p>
            <a:pPr algn="just"/>
            <a:endParaRPr lang="hu-HU" sz="2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213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Számlakiállítási kötelezettség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676" y="1737360"/>
            <a:ext cx="11153774" cy="4920615"/>
          </a:xfrm>
        </p:spPr>
        <p:txBody>
          <a:bodyPr>
            <a:noAutofit/>
          </a:bodyPr>
          <a:lstStyle/>
          <a:p>
            <a:r>
              <a:rPr lang="hu-HU" sz="3200" i="1" dirty="0">
                <a:solidFill>
                  <a:schemeClr val="tx1"/>
                </a:solidFill>
              </a:rPr>
              <a:t>Áfa tv. 160.§ (1) bekezdés alapján:</a:t>
            </a:r>
          </a:p>
          <a:p>
            <a:pPr algn="just"/>
            <a:r>
              <a:rPr lang="hu-HU" sz="3200" b="1" dirty="0"/>
              <a:t>A számlakibocsátási kötelezettségnek </a:t>
            </a:r>
            <a:r>
              <a:rPr lang="hu-HU" sz="3200" dirty="0"/>
              <a:t>a kötelezett saját maga, illetőleg - megbízása alapján és képviseletében - az általa választott </a:t>
            </a:r>
            <a:r>
              <a:rPr lang="hu-HU" sz="3200" b="1" u="sng" dirty="0"/>
              <a:t>meghatalmazott</a:t>
            </a:r>
            <a:r>
              <a:rPr lang="hu-HU" sz="3200" b="1" dirty="0"/>
              <a:t> is eleget tehet</a:t>
            </a:r>
            <a:r>
              <a:rPr lang="hu-HU" sz="3200" dirty="0"/>
              <a:t>. Utóbbi esetben a kötelezettnek és meghatalmazottjának </a:t>
            </a:r>
            <a:r>
              <a:rPr lang="hu-HU" sz="3200" b="1" u="sng" dirty="0"/>
              <a:t>előzetesen és írásban </a:t>
            </a:r>
            <a:r>
              <a:rPr lang="hu-HU" sz="3200" b="1" dirty="0"/>
              <a:t>különösen meg kell állapodnia egymással </a:t>
            </a:r>
            <a:r>
              <a:rPr lang="hu-HU" sz="3200" dirty="0"/>
              <a:t>a számlakibocsátás elfogadásának feltételeiről és módjáról.</a:t>
            </a:r>
          </a:p>
          <a:p>
            <a:pPr algn="just"/>
            <a:r>
              <a:rPr lang="hu-HU" sz="2800" i="1" dirty="0"/>
              <a:t>Meghatalmazás: szólhat 1 ügylethez fűződő számlakibocsátásra a számlakibocsátási kötelezettség általános érvényű teljesítésére is. (Áfa tv. 161.§ (3) bekezdés) – megkötése: Ptk. szabályai szerint!</a:t>
            </a:r>
            <a:endParaRPr lang="hu-HU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4470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Számlakiállítási kötelezettség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676" y="1737360"/>
            <a:ext cx="11153774" cy="4920615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Nem kell számlát kiállítani </a:t>
            </a:r>
            <a:r>
              <a:rPr lang="hu-HU" sz="3200" dirty="0">
                <a:solidFill>
                  <a:schemeClr val="tx1"/>
                </a:solidFill>
              </a:rPr>
              <a:t>készpénzes fizetés esetén, ha a vevő nem kér számlát </a:t>
            </a:r>
            <a:r>
              <a:rPr lang="hu-HU" sz="3200" i="1" dirty="0">
                <a:solidFill>
                  <a:schemeClr val="tx1"/>
                </a:solidFill>
              </a:rPr>
              <a:t>(Áfa tv. 165.§ (1) </a:t>
            </a:r>
            <a:r>
              <a:rPr lang="hu-HU" sz="3200" i="1" dirty="0" err="1">
                <a:solidFill>
                  <a:schemeClr val="tx1"/>
                </a:solidFill>
              </a:rPr>
              <a:t>bek</a:t>
            </a:r>
            <a:r>
              <a:rPr lang="hu-HU" sz="3200" i="1" dirty="0">
                <a:solidFill>
                  <a:schemeClr val="tx1"/>
                </a:solidFill>
              </a:rPr>
              <a:t>. b) pont)</a:t>
            </a:r>
          </a:p>
          <a:p>
            <a:pPr algn="ctr"/>
            <a:endParaRPr lang="hu-HU" sz="3200" i="1" dirty="0">
              <a:solidFill>
                <a:schemeClr val="tx1"/>
              </a:solidFill>
            </a:endParaRPr>
          </a:p>
          <a:p>
            <a:pPr algn="ctr"/>
            <a:r>
              <a:rPr lang="hu-HU" sz="3200" dirty="0">
                <a:solidFill>
                  <a:schemeClr val="tx1"/>
                </a:solidFill>
              </a:rPr>
              <a:t>Nyugtát kell kibocsátani </a:t>
            </a:r>
            <a:r>
              <a:rPr lang="hu-HU" sz="3200" i="1" dirty="0">
                <a:solidFill>
                  <a:schemeClr val="tx1"/>
                </a:solidFill>
              </a:rPr>
              <a:t>(Áfa tv. 166.§ (1) bekezdés) </a:t>
            </a:r>
          </a:p>
          <a:p>
            <a:pPr algn="ctr"/>
            <a:endParaRPr lang="hu-HU" sz="3200" i="1" dirty="0">
              <a:solidFill>
                <a:schemeClr val="tx1"/>
              </a:solidFill>
            </a:endParaRPr>
          </a:p>
          <a:p>
            <a:pPr algn="ctr"/>
            <a:r>
              <a:rPr lang="hu-HU" sz="3200" dirty="0">
                <a:solidFill>
                  <a:schemeClr val="tx1"/>
                </a:solidFill>
              </a:rPr>
              <a:t>Ennél a tevékenységnél CSAK GÉPI nyugta adható </a:t>
            </a:r>
            <a:r>
              <a:rPr lang="hu-HU" sz="3200" i="1" dirty="0">
                <a:solidFill>
                  <a:schemeClr val="tx1"/>
                </a:solidFill>
              </a:rPr>
              <a:t>(48/2013. (XI.15.) NGM rendelet, 1. melléklet b) 7. pont)</a:t>
            </a:r>
            <a:endParaRPr lang="hu-HU" sz="3200" dirty="0">
              <a:solidFill>
                <a:schemeClr val="tx1"/>
              </a:solidFill>
            </a:endParaRPr>
          </a:p>
          <a:p>
            <a:pPr algn="ctr"/>
            <a:r>
              <a:rPr lang="hu-HU" sz="3200" dirty="0">
                <a:solidFill>
                  <a:schemeClr val="tx1"/>
                </a:solidFill>
              </a:rPr>
              <a:t>(vagy számlaadással helyettesíthető, de ekkor: PTGSZLAH)</a:t>
            </a:r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FFB3C863-FB75-42CE-B8DE-EA3040608BBC}"/>
              </a:ext>
            </a:extLst>
          </p:cNvPr>
          <p:cNvSpPr/>
          <p:nvPr/>
        </p:nvSpPr>
        <p:spPr>
          <a:xfrm>
            <a:off x="5853684" y="2764917"/>
            <a:ext cx="484632" cy="664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lefelé mutató 4">
            <a:extLst>
              <a:ext uri="{FF2B5EF4-FFF2-40B4-BE49-F238E27FC236}">
                <a16:creationId xmlns:a16="http://schemas.microsoft.com/office/drawing/2014/main" id="{C79376D7-7A0B-4BE7-8EEE-FCF57C70B619}"/>
              </a:ext>
            </a:extLst>
          </p:cNvPr>
          <p:cNvSpPr/>
          <p:nvPr/>
        </p:nvSpPr>
        <p:spPr>
          <a:xfrm>
            <a:off x="5853684" y="4047363"/>
            <a:ext cx="484632" cy="664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132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Bevallás benyújtási kötelezettség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3824" y="2171700"/>
            <a:ext cx="11724352" cy="4286152"/>
          </a:xfrm>
        </p:spPr>
        <p:txBody>
          <a:bodyPr>
            <a:noAutofit/>
          </a:bodyPr>
          <a:lstStyle/>
          <a:p>
            <a:pPr algn="ctr"/>
            <a:r>
              <a:rPr lang="hu-HU" sz="3200" dirty="0">
                <a:solidFill>
                  <a:schemeClr val="tx1"/>
                </a:solidFill>
              </a:rPr>
              <a:t>Áfa bevallás és összesítő nyilatkozat benyújtási határidő:</a:t>
            </a:r>
          </a:p>
          <a:p>
            <a:pPr algn="just"/>
            <a:r>
              <a:rPr lang="hu-HU" sz="3200" b="1" dirty="0">
                <a:solidFill>
                  <a:schemeClr val="tx1"/>
                </a:solidFill>
              </a:rPr>
              <a:t>Alanyi mentesség esetén</a:t>
            </a:r>
            <a:r>
              <a:rPr lang="hu-HU" sz="3200" dirty="0">
                <a:solidFill>
                  <a:schemeClr val="tx1"/>
                </a:solidFill>
              </a:rPr>
              <a:t>: 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Következő hó 20-ig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Ha nem volt ügylet, nem kell nullásan beküldeni!</a:t>
            </a:r>
          </a:p>
          <a:p>
            <a:pPr algn="just"/>
            <a:r>
              <a:rPr lang="hu-HU" sz="3200" b="1" dirty="0">
                <a:solidFill>
                  <a:schemeClr val="tx1"/>
                </a:solidFill>
              </a:rPr>
              <a:t>Áfa kör esetén</a:t>
            </a:r>
            <a:r>
              <a:rPr lang="hu-HU" sz="3200" dirty="0">
                <a:solidFill>
                  <a:schemeClr val="tx1"/>
                </a:solidFill>
              </a:rPr>
              <a:t>: következő hó vagy negyedév 20-ig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Gyakoriságot az ügyfélkapun látjuk a törzsadatokban:</a:t>
            </a:r>
          </a:p>
          <a:p>
            <a:pPr lvl="1"/>
            <a:r>
              <a:rPr lang="hu-HU" sz="3000" dirty="0">
                <a:solidFill>
                  <a:schemeClr val="tx1"/>
                </a:solidFill>
                <a:hlinkClick r:id="rId2"/>
              </a:rPr>
              <a:t>www.magyarorszag.hu/eBEV szolgáltatások/ Szolgáltatások/ Törzsadatok/</a:t>
            </a:r>
            <a:r>
              <a:rPr lang="hu-HU" sz="30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hu-H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3317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Bevallás benyújtási kötelezettség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2390775"/>
            <a:ext cx="10784263" cy="3324225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Bevallás kitöltése: </a:t>
            </a:r>
            <a:r>
              <a:rPr lang="hu-HU" sz="3200" dirty="0">
                <a:solidFill>
                  <a:schemeClr val="tx1"/>
                </a:solidFill>
              </a:rPr>
              <a:t>egyelőre ÁNYK rendszeren keresztül!</a:t>
            </a:r>
          </a:p>
          <a:p>
            <a:pPr algn="ctr"/>
            <a:r>
              <a:rPr lang="hu-HU" sz="3200" dirty="0">
                <a:solidFill>
                  <a:schemeClr val="tx1"/>
                </a:solidFill>
              </a:rPr>
              <a:t>Lépésről-lépésre leírtam, hogyan kell:</a:t>
            </a:r>
          </a:p>
          <a:p>
            <a:pPr algn="ctr"/>
            <a:r>
              <a:rPr lang="hu-HU" sz="3200" dirty="0">
                <a:solidFill>
                  <a:schemeClr val="tx1"/>
                </a:solidFill>
                <a:hlinkClick r:id="rId2"/>
              </a:rPr>
              <a:t>http://ingatlankiadasokosan.hu/blog/itt_a_havi_afa-bevallas_lepesrol-lepesre/</a:t>
            </a:r>
            <a:endParaRPr lang="hu-HU" sz="3200" dirty="0">
              <a:solidFill>
                <a:schemeClr val="tx1"/>
              </a:solidFill>
            </a:endParaRPr>
          </a:p>
          <a:p>
            <a:pPr algn="ctr"/>
            <a:r>
              <a:rPr lang="hu-HU" sz="3200" i="1" dirty="0">
                <a:solidFill>
                  <a:schemeClr val="tx1"/>
                </a:solidFill>
              </a:rPr>
              <a:t>Nyomtatványok első két számjegye az évszámot mutatja! Idén 1965 és 19A60!!! A többi leírás a blogbejegyzésben változatlan!</a:t>
            </a:r>
          </a:p>
        </p:txBody>
      </p:sp>
    </p:spTree>
    <p:extLst>
      <p:ext uri="{BB962C8B-B14F-4D97-AF65-F5344CB8AC3E}">
        <p14:creationId xmlns:p14="http://schemas.microsoft.com/office/powerpoint/2010/main" val="40626890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vagyok! – De áfa alany is!?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1737360"/>
            <a:ext cx="10784263" cy="4672867"/>
          </a:xfrm>
        </p:spPr>
        <p:txBody>
          <a:bodyPr>
            <a:noAutofit/>
          </a:bodyPr>
          <a:lstStyle/>
          <a:p>
            <a:r>
              <a:rPr lang="hu-HU" sz="3200" i="1" dirty="0"/>
              <a:t>Áfa tv. 5.§ (1) bekezdés alapján:</a:t>
            </a:r>
          </a:p>
          <a:p>
            <a:pPr algn="just"/>
            <a:r>
              <a:rPr lang="hu-HU" sz="3200" b="1" u="sng" dirty="0"/>
              <a:t>Adóalany:</a:t>
            </a:r>
            <a:r>
              <a:rPr lang="hu-HU" sz="3200" dirty="0"/>
              <a:t> az a jogképes személy vagy szervezet, aki (amely) </a:t>
            </a:r>
            <a:r>
              <a:rPr lang="hu-HU" sz="3200" b="1" dirty="0"/>
              <a:t>saját neve alatt gazdasági tevékenységet folytat</a:t>
            </a:r>
            <a:r>
              <a:rPr lang="hu-HU" sz="3200" dirty="0"/>
              <a:t>, tekintet nélkül annak helyére, céljára és eredményére.</a:t>
            </a:r>
          </a:p>
          <a:p>
            <a:pPr algn="just"/>
            <a:r>
              <a:rPr lang="hu-HU" sz="3200" i="1" dirty="0"/>
              <a:t>Áfa tv. 6.§ (1) bekezdés alapján:</a:t>
            </a:r>
          </a:p>
          <a:p>
            <a:pPr algn="just"/>
            <a:r>
              <a:rPr lang="hu-HU" sz="3200" b="1" u="sng" dirty="0"/>
              <a:t>Gazdasági tevékenység:</a:t>
            </a:r>
            <a:r>
              <a:rPr lang="hu-HU" sz="3200" b="1" dirty="0"/>
              <a:t> </a:t>
            </a:r>
            <a:r>
              <a:rPr lang="hu-HU" sz="3200" dirty="0"/>
              <a:t>valamely tevékenység </a:t>
            </a:r>
            <a:r>
              <a:rPr lang="hu-HU" sz="3200" b="1" dirty="0"/>
              <a:t>üzletszerű</a:t>
            </a:r>
            <a:r>
              <a:rPr lang="hu-HU" sz="3200" dirty="0"/>
              <a:t>, illetőleg </a:t>
            </a:r>
            <a:r>
              <a:rPr lang="hu-HU" sz="3200" b="1" dirty="0"/>
              <a:t>tartós vagy rendszeres </a:t>
            </a:r>
            <a:r>
              <a:rPr lang="hu-HU" sz="3200" dirty="0"/>
              <a:t>jelleggel történő folytatása, amennyiben az </a:t>
            </a:r>
            <a:r>
              <a:rPr lang="hu-HU" sz="3200" b="1" dirty="0"/>
              <a:t>ellenérték elérésére </a:t>
            </a:r>
            <a:r>
              <a:rPr lang="hu-HU" sz="3200" dirty="0"/>
              <a:t>irányul, vagy azt eredményezi, és annak végzése </a:t>
            </a:r>
            <a:r>
              <a:rPr lang="hu-HU" sz="3200" b="1" dirty="0"/>
              <a:t>független</a:t>
            </a:r>
            <a:r>
              <a:rPr lang="hu-HU" sz="3200" dirty="0"/>
              <a:t> formában történik.</a:t>
            </a:r>
            <a:endParaRPr lang="hu-HU" sz="2900" dirty="0"/>
          </a:p>
        </p:txBody>
      </p:sp>
    </p:spTree>
    <p:extLst>
      <p:ext uri="{BB962C8B-B14F-4D97-AF65-F5344CB8AC3E}">
        <p14:creationId xmlns:p14="http://schemas.microsoft.com/office/powerpoint/2010/main" val="31689688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VALÉRIA</a:t>
            </a:r>
          </a:p>
          <a:p>
            <a:pPr algn="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ADOZAS@INGATLANKIADASOKOSAN.HU</a:t>
            </a:r>
          </a:p>
        </p:txBody>
      </p:sp>
    </p:spTree>
    <p:extLst>
      <p:ext uri="{BB962C8B-B14F-4D97-AF65-F5344CB8AC3E}">
        <p14:creationId xmlns:p14="http://schemas.microsoft.com/office/powerpoint/2010/main" val="25327070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vagyok! – De áfa alany is!?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2276474"/>
            <a:ext cx="10784263" cy="4158615"/>
          </a:xfrm>
        </p:spPr>
        <p:txBody>
          <a:bodyPr>
            <a:noAutofit/>
          </a:bodyPr>
          <a:lstStyle/>
          <a:p>
            <a:pPr algn="ctr"/>
            <a:r>
              <a:rPr lang="hu-HU" sz="3200" i="1" dirty="0"/>
              <a:t>Fentiek alapján: </a:t>
            </a:r>
          </a:p>
          <a:p>
            <a:pPr algn="ctr"/>
            <a:endParaRPr lang="hu-HU" sz="3200" i="1" dirty="0"/>
          </a:p>
          <a:p>
            <a:pPr algn="ctr"/>
            <a:r>
              <a:rPr lang="hu-HU" sz="3200" b="1" i="1" dirty="0"/>
              <a:t>MAGÁNSZEMÉLYKÉNT IS ÁFA ALANY VAGYOK!!!</a:t>
            </a:r>
          </a:p>
          <a:p>
            <a:pPr algn="ctr"/>
            <a:endParaRPr lang="hu-HU" sz="3200" i="1" dirty="0"/>
          </a:p>
          <a:p>
            <a:pPr algn="ctr"/>
            <a:r>
              <a:rPr lang="hu-HU" sz="3200" i="1" dirty="0"/>
              <a:t>Az áfa alanyokra vonatkozó </a:t>
            </a:r>
            <a:r>
              <a:rPr lang="hu-HU" sz="3200" b="1" i="1" dirty="0"/>
              <a:t>minden szabályt </a:t>
            </a:r>
            <a:r>
              <a:rPr lang="hu-HU" sz="3200" i="1" dirty="0"/>
              <a:t>be kell tartanom!!! (ld. Áfa tv.)</a:t>
            </a:r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7AD27364-1F36-4A86-9E7F-ACC57018DD23}"/>
              </a:ext>
            </a:extLst>
          </p:cNvPr>
          <p:cNvSpPr/>
          <p:nvPr/>
        </p:nvSpPr>
        <p:spPr>
          <a:xfrm>
            <a:off x="5853684" y="2764917"/>
            <a:ext cx="484632" cy="664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lefelé mutató 4">
            <a:extLst>
              <a:ext uri="{FF2B5EF4-FFF2-40B4-BE49-F238E27FC236}">
                <a16:creationId xmlns:a16="http://schemas.microsoft.com/office/drawing/2014/main" id="{25AC2224-4B62-4510-828E-B115CF300715}"/>
              </a:ext>
            </a:extLst>
          </p:cNvPr>
          <p:cNvSpPr/>
          <p:nvPr/>
        </p:nvSpPr>
        <p:spPr>
          <a:xfrm>
            <a:off x="5853684" y="4023739"/>
            <a:ext cx="484632" cy="664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95368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 a fontosabb áfa szabályok rám nézve?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1737360"/>
            <a:ext cx="10784263" cy="467286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3200" i="1" dirty="0"/>
              <a:t>Adószámot kell kérnem a tevékenységem működtetéséhez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3200" i="1" dirty="0"/>
              <a:t>Kötelességem a közösségi adószámot is megkérni EU-s ügylethez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3200" i="1" dirty="0"/>
              <a:t>Jogosult vagyok alanyi mentességet választani, amennyiben megfelelek a feltételeknek!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3200" i="1" dirty="0"/>
              <a:t>Köteles vagyok az Áfa tv-nek megfelelő bizonylatot (számlát) kiállítani a szolgáltatásaimról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3200" i="1" dirty="0"/>
              <a:t>Adott esetben bevallás-benyújtási kötelezettségem van, stb.</a:t>
            </a:r>
          </a:p>
        </p:txBody>
      </p:sp>
    </p:spTree>
    <p:extLst>
      <p:ext uri="{BB962C8B-B14F-4D97-AF65-F5344CB8AC3E}">
        <p14:creationId xmlns:p14="http://schemas.microsoft.com/office/powerpoint/2010/main" val="17569055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Adószám igénylése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1990725"/>
            <a:ext cx="10784263" cy="4057650"/>
          </a:xfrm>
        </p:spPr>
        <p:txBody>
          <a:bodyPr>
            <a:noAutofit/>
          </a:bodyPr>
          <a:lstStyle/>
          <a:p>
            <a:pPr algn="ctr"/>
            <a:r>
              <a:rPr lang="hu-HU" sz="3200" dirty="0">
                <a:solidFill>
                  <a:schemeClr val="tx1"/>
                </a:solidFill>
              </a:rPr>
              <a:t>Adószám igénylése </a:t>
            </a:r>
            <a:r>
              <a:rPr lang="hu-HU" sz="3200" b="1" i="1" dirty="0">
                <a:solidFill>
                  <a:schemeClr val="tx1"/>
                </a:solidFill>
              </a:rPr>
              <a:t>KÖTELEZŐ!</a:t>
            </a:r>
          </a:p>
          <a:p>
            <a:r>
              <a:rPr lang="hu-HU" sz="3200" i="1" dirty="0">
                <a:solidFill>
                  <a:schemeClr val="tx1"/>
                </a:solidFill>
              </a:rPr>
              <a:t>Mikor? </a:t>
            </a:r>
          </a:p>
          <a:p>
            <a:pPr lvl="1"/>
            <a:r>
              <a:rPr lang="hu-HU" sz="3000" dirty="0">
                <a:solidFill>
                  <a:schemeClr val="tx1"/>
                </a:solidFill>
              </a:rPr>
              <a:t>A tevékenység megkezdése </a:t>
            </a:r>
            <a:r>
              <a:rPr lang="hu-HU" sz="3000" b="1" dirty="0">
                <a:solidFill>
                  <a:schemeClr val="tx1"/>
                </a:solidFill>
              </a:rPr>
              <a:t>ELŐTT</a:t>
            </a:r>
            <a:r>
              <a:rPr lang="hu-HU" sz="3000" dirty="0">
                <a:solidFill>
                  <a:schemeClr val="tx1"/>
                </a:solidFill>
              </a:rPr>
              <a:t> kell igényelni!</a:t>
            </a:r>
          </a:p>
          <a:p>
            <a:pPr lvl="1"/>
            <a:r>
              <a:rPr lang="hu-HU" sz="3000" dirty="0">
                <a:solidFill>
                  <a:schemeClr val="tx1"/>
                </a:solidFill>
              </a:rPr>
              <a:t>Ha már megkezdtük: utólag be kell jelenteni a </a:t>
            </a:r>
            <a:r>
              <a:rPr lang="hu-HU" sz="3000" b="1" dirty="0">
                <a:solidFill>
                  <a:schemeClr val="tx1"/>
                </a:solidFill>
              </a:rPr>
              <a:t>valós időpontot</a:t>
            </a:r>
            <a:r>
              <a:rPr lang="hu-HU" sz="3000" dirty="0">
                <a:solidFill>
                  <a:schemeClr val="tx1"/>
                </a:solidFill>
              </a:rPr>
              <a:t>!</a:t>
            </a:r>
          </a:p>
          <a:p>
            <a:r>
              <a:rPr lang="hu-HU" sz="3200" i="1" dirty="0">
                <a:solidFill>
                  <a:schemeClr val="tx1"/>
                </a:solidFill>
              </a:rPr>
              <a:t>Milyen nyomtatványon?</a:t>
            </a:r>
          </a:p>
          <a:p>
            <a:pPr lvl="1"/>
            <a:r>
              <a:rPr lang="hu-HU" sz="3000" dirty="0">
                <a:solidFill>
                  <a:schemeClr val="tx1"/>
                </a:solidFill>
              </a:rPr>
              <a:t>Magánszemélyként: </a:t>
            </a:r>
            <a:r>
              <a:rPr lang="hu-HU" sz="3000" b="1" dirty="0">
                <a:solidFill>
                  <a:schemeClr val="tx1"/>
                </a:solidFill>
              </a:rPr>
              <a:t>19T101-es</a:t>
            </a:r>
            <a:r>
              <a:rPr lang="hu-HU" sz="3000" dirty="0">
                <a:solidFill>
                  <a:schemeClr val="tx1"/>
                </a:solidFill>
              </a:rPr>
              <a:t> bejelentő-, változás bejelentő lapon (érdemes személyesen!)</a:t>
            </a:r>
          </a:p>
          <a:p>
            <a:endParaRPr lang="hu-HU" sz="3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00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 igénylése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1737360"/>
            <a:ext cx="10784263" cy="4672867"/>
          </a:xfrm>
        </p:spPr>
        <p:txBody>
          <a:bodyPr>
            <a:noAutofit/>
          </a:bodyPr>
          <a:lstStyle/>
          <a:p>
            <a:pPr algn="ctr"/>
            <a:r>
              <a:rPr lang="hu-HU" sz="3200" dirty="0">
                <a:solidFill>
                  <a:schemeClr val="tx1"/>
                </a:solidFill>
              </a:rPr>
              <a:t>Közösségi adószám igénylése </a:t>
            </a:r>
            <a:r>
              <a:rPr lang="hu-HU" sz="3200" b="1" i="1" dirty="0">
                <a:solidFill>
                  <a:schemeClr val="tx1"/>
                </a:solidFill>
              </a:rPr>
              <a:t>KÖTELEZŐ, ha:</a:t>
            </a:r>
          </a:p>
          <a:p>
            <a:pPr algn="just"/>
            <a:r>
              <a:rPr lang="hu-HU" sz="3200" dirty="0"/>
              <a:t>Az </a:t>
            </a:r>
            <a:r>
              <a:rPr lang="hu-HU" sz="3200" b="1" dirty="0"/>
              <a:t>adóalany</a:t>
            </a:r>
            <a:r>
              <a:rPr lang="hu-HU" sz="3200" dirty="0"/>
              <a:t> a Közösség valamely </a:t>
            </a:r>
            <a:r>
              <a:rPr lang="hu-HU" sz="3200" b="1" dirty="0"/>
              <a:t>másik tagállamában </a:t>
            </a:r>
            <a:r>
              <a:rPr lang="hu-HU" sz="3200" dirty="0"/>
              <a:t>gazdasági céllal letelepedett </a:t>
            </a:r>
            <a:r>
              <a:rPr lang="hu-HU" sz="3200" b="1" dirty="0"/>
              <a:t>adóalanytól szolgáltatást vesz igénybe </a:t>
            </a:r>
            <a:r>
              <a:rPr lang="hu-HU" sz="3200" i="1" dirty="0">
                <a:solidFill>
                  <a:schemeClr val="tx1"/>
                </a:solidFill>
              </a:rPr>
              <a:t>(Áfa tv. 257/B.§ (1) bekezdés c) pont)</a:t>
            </a:r>
          </a:p>
          <a:p>
            <a:r>
              <a:rPr lang="hu-HU" sz="3200" i="1" dirty="0">
                <a:solidFill>
                  <a:schemeClr val="tx1"/>
                </a:solidFill>
              </a:rPr>
              <a:t>Mikor kell igényelni? </a:t>
            </a:r>
          </a:p>
          <a:p>
            <a:pPr lvl="1"/>
            <a:r>
              <a:rPr lang="hu-HU" sz="3000" dirty="0">
                <a:solidFill>
                  <a:schemeClr val="tx1"/>
                </a:solidFill>
              </a:rPr>
              <a:t>A szolgáltatás igénybevétele </a:t>
            </a:r>
            <a:r>
              <a:rPr lang="hu-HU" sz="3000" b="1" dirty="0">
                <a:solidFill>
                  <a:schemeClr val="tx1"/>
                </a:solidFill>
              </a:rPr>
              <a:t>ELŐTT</a:t>
            </a:r>
            <a:r>
              <a:rPr lang="hu-HU" sz="3000" dirty="0">
                <a:solidFill>
                  <a:schemeClr val="tx1"/>
                </a:solidFill>
              </a:rPr>
              <a:t> kell igényelni!</a:t>
            </a:r>
          </a:p>
          <a:p>
            <a:pPr lvl="1"/>
            <a:r>
              <a:rPr lang="hu-HU" sz="3000">
                <a:solidFill>
                  <a:schemeClr val="tx1"/>
                </a:solidFill>
              </a:rPr>
              <a:t>DE</a:t>
            </a:r>
            <a:r>
              <a:rPr lang="hu-HU" sz="3000" dirty="0">
                <a:solidFill>
                  <a:schemeClr val="tx1"/>
                </a:solidFill>
              </a:rPr>
              <a:t>: utólag is tegyük meg!!!</a:t>
            </a:r>
          </a:p>
          <a:p>
            <a:r>
              <a:rPr lang="hu-HU" sz="3200" i="1" dirty="0">
                <a:solidFill>
                  <a:schemeClr val="tx1"/>
                </a:solidFill>
              </a:rPr>
              <a:t>Milyen nyomtatványon kell igényelni?</a:t>
            </a:r>
          </a:p>
          <a:p>
            <a:pPr lvl="1"/>
            <a:r>
              <a:rPr lang="hu-HU" sz="3000" dirty="0">
                <a:solidFill>
                  <a:schemeClr val="tx1"/>
                </a:solidFill>
              </a:rPr>
              <a:t>Magánszemélyként: </a:t>
            </a:r>
            <a:r>
              <a:rPr lang="hu-HU" sz="3000" b="1" dirty="0">
                <a:solidFill>
                  <a:schemeClr val="tx1"/>
                </a:solidFill>
              </a:rPr>
              <a:t>19T101</a:t>
            </a:r>
            <a:r>
              <a:rPr lang="hu-HU" sz="3000" dirty="0">
                <a:solidFill>
                  <a:schemeClr val="tx1"/>
                </a:solidFill>
              </a:rPr>
              <a:t>-es nyomtatványon</a:t>
            </a:r>
          </a:p>
        </p:txBody>
      </p:sp>
    </p:spTree>
    <p:extLst>
      <p:ext uri="{BB962C8B-B14F-4D97-AF65-F5344CB8AC3E}">
        <p14:creationId xmlns:p14="http://schemas.microsoft.com/office/powerpoint/2010/main" val="7779418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348" y="1943100"/>
            <a:ext cx="10784263" cy="4467127"/>
          </a:xfrm>
        </p:spPr>
        <p:txBody>
          <a:bodyPr>
            <a:noAutofit/>
          </a:bodyPr>
          <a:lstStyle/>
          <a:p>
            <a:r>
              <a:rPr lang="hu-HU" sz="3200" i="1" dirty="0">
                <a:solidFill>
                  <a:schemeClr val="tx1"/>
                </a:solidFill>
              </a:rPr>
              <a:t>Mit jelent ez számunkra? </a:t>
            </a:r>
          </a:p>
          <a:p>
            <a:endParaRPr lang="hu-HU" sz="1000" i="1" dirty="0">
              <a:solidFill>
                <a:schemeClr val="tx1"/>
              </a:solidFill>
            </a:endParaRP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Az EU-s adószámot </a:t>
            </a:r>
            <a:r>
              <a:rPr lang="hu-HU" sz="3000" b="1" dirty="0">
                <a:solidFill>
                  <a:schemeClr val="tx1"/>
                </a:solidFill>
              </a:rPr>
              <a:t>közölni kell </a:t>
            </a:r>
            <a:r>
              <a:rPr lang="hu-HU" sz="3000" dirty="0">
                <a:solidFill>
                  <a:schemeClr val="tx1"/>
                </a:solidFill>
              </a:rPr>
              <a:t>a másik tagállami partnerrel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A partner </a:t>
            </a:r>
            <a:r>
              <a:rPr lang="hu-HU" sz="3000" b="1" dirty="0">
                <a:solidFill>
                  <a:schemeClr val="tx1"/>
                </a:solidFill>
              </a:rPr>
              <a:t>feltünteti a jutalékszámláján </a:t>
            </a:r>
            <a:r>
              <a:rPr lang="hu-HU" sz="3000" dirty="0">
                <a:solidFill>
                  <a:schemeClr val="tx1"/>
                </a:solidFill>
              </a:rPr>
              <a:t>a saját és a mi EU-s adószámunkat is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A számlán a jutalék nettó értéken fog szerepelni          az </a:t>
            </a:r>
            <a:r>
              <a:rPr lang="hu-HU" sz="3000" b="1" dirty="0">
                <a:solidFill>
                  <a:schemeClr val="tx1"/>
                </a:solidFill>
              </a:rPr>
              <a:t>áfát</a:t>
            </a:r>
            <a:r>
              <a:rPr lang="hu-HU" sz="3000" dirty="0">
                <a:solidFill>
                  <a:schemeClr val="tx1"/>
                </a:solidFill>
              </a:rPr>
              <a:t> </a:t>
            </a:r>
            <a:r>
              <a:rPr lang="hu-HU" sz="3000" b="1" dirty="0">
                <a:solidFill>
                  <a:schemeClr val="tx1"/>
                </a:solidFill>
              </a:rPr>
              <a:t>nekünk kell felszámítani és megfizetni </a:t>
            </a:r>
            <a:r>
              <a:rPr lang="hu-HU" sz="3000" dirty="0">
                <a:solidFill>
                  <a:schemeClr val="tx1"/>
                </a:solidFill>
              </a:rPr>
              <a:t>a szolgáltatásra 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Az áfa mértéke jelenleg </a:t>
            </a:r>
            <a:r>
              <a:rPr lang="hu-HU" sz="3000" b="1" dirty="0">
                <a:solidFill>
                  <a:schemeClr val="tx1"/>
                </a:solidFill>
              </a:rPr>
              <a:t>27%</a:t>
            </a:r>
            <a:r>
              <a:rPr lang="hu-HU" sz="3000" dirty="0">
                <a:solidFill>
                  <a:schemeClr val="tx1"/>
                </a:solidFill>
              </a:rPr>
              <a:t> erre a szolgáltatásra vonatkozóan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Ha áfa körös vagyok, akkor </a:t>
            </a:r>
            <a:r>
              <a:rPr lang="hu-HU" sz="3000" b="1" dirty="0">
                <a:solidFill>
                  <a:schemeClr val="tx1"/>
                </a:solidFill>
              </a:rPr>
              <a:t>le is vonhatom </a:t>
            </a:r>
            <a:r>
              <a:rPr lang="hu-HU" sz="3000" dirty="0">
                <a:solidFill>
                  <a:schemeClr val="tx1"/>
                </a:solidFill>
              </a:rPr>
              <a:t>ezt az összeget!</a:t>
            </a: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  <p:sp>
        <p:nvSpPr>
          <p:cNvPr id="4" name="Nyíl: jobbra mutató 3">
            <a:extLst>
              <a:ext uri="{FF2B5EF4-FFF2-40B4-BE49-F238E27FC236}">
                <a16:creationId xmlns:a16="http://schemas.microsoft.com/office/drawing/2014/main" id="{754481E9-4D64-4DAD-AA94-39666DCA4293}"/>
              </a:ext>
            </a:extLst>
          </p:cNvPr>
          <p:cNvSpPr/>
          <p:nvPr/>
        </p:nvSpPr>
        <p:spPr>
          <a:xfrm>
            <a:off x="9401175" y="4316681"/>
            <a:ext cx="638175" cy="200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93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9068" y="1924050"/>
            <a:ext cx="11069032" cy="4305202"/>
          </a:xfrm>
        </p:spPr>
        <p:txBody>
          <a:bodyPr>
            <a:noAutofit/>
          </a:bodyPr>
          <a:lstStyle/>
          <a:p>
            <a:r>
              <a:rPr lang="hu-HU" sz="3200" i="1" dirty="0">
                <a:solidFill>
                  <a:schemeClr val="tx1"/>
                </a:solidFill>
              </a:rPr>
              <a:t>Mit jelent ez számunkra? </a:t>
            </a:r>
          </a:p>
          <a:p>
            <a:endParaRPr lang="hu-HU" sz="1000" i="1" dirty="0">
              <a:solidFill>
                <a:schemeClr val="tx1"/>
              </a:solidFill>
            </a:endParaRP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Havonta/negyedévente áfa </a:t>
            </a:r>
            <a:r>
              <a:rPr lang="hu-HU" sz="3000" b="1" dirty="0">
                <a:solidFill>
                  <a:schemeClr val="tx1"/>
                </a:solidFill>
              </a:rPr>
              <a:t>bevallást</a:t>
            </a:r>
            <a:r>
              <a:rPr lang="hu-HU" sz="3000" dirty="0">
                <a:solidFill>
                  <a:schemeClr val="tx1"/>
                </a:solidFill>
              </a:rPr>
              <a:t> és közösségi összesítő nyilatkozatot </a:t>
            </a:r>
            <a:r>
              <a:rPr lang="hu-HU" sz="3000" b="1" dirty="0">
                <a:solidFill>
                  <a:schemeClr val="tx1"/>
                </a:solidFill>
              </a:rPr>
              <a:t>kell beadni </a:t>
            </a:r>
            <a:r>
              <a:rPr lang="hu-HU" sz="3000" dirty="0">
                <a:solidFill>
                  <a:schemeClr val="tx1"/>
                </a:solidFill>
              </a:rPr>
              <a:t>(2019-ben: 1965 és 19A60-as nyomtatványok)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A </a:t>
            </a:r>
            <a:r>
              <a:rPr lang="hu-HU" sz="3000" b="1" dirty="0">
                <a:solidFill>
                  <a:schemeClr val="tx1"/>
                </a:solidFill>
              </a:rPr>
              <a:t>partner is lejelenti </a:t>
            </a:r>
            <a:r>
              <a:rPr lang="hu-HU" sz="3000" dirty="0">
                <a:solidFill>
                  <a:schemeClr val="tx1"/>
                </a:solidFill>
              </a:rPr>
              <a:t>a nekünk nyújtott szolgáltatás nettó értékét</a:t>
            </a:r>
          </a:p>
          <a:p>
            <a:pPr lvl="1" algn="just"/>
            <a:r>
              <a:rPr lang="hu-HU" sz="3000" dirty="0">
                <a:solidFill>
                  <a:schemeClr val="tx1"/>
                </a:solidFill>
              </a:rPr>
              <a:t>A két jelentés </a:t>
            </a:r>
            <a:r>
              <a:rPr lang="hu-HU" sz="3000" b="1" dirty="0">
                <a:solidFill>
                  <a:schemeClr val="tx1"/>
                </a:solidFill>
              </a:rPr>
              <a:t>összefut a nemzetközi rendszerben</a:t>
            </a:r>
            <a:r>
              <a:rPr lang="hu-HU" sz="3000" dirty="0">
                <a:solidFill>
                  <a:schemeClr val="tx1"/>
                </a:solidFill>
              </a:rPr>
              <a:t>          ha elmarad az egyik fél lejelentése, akkor az adóhatóság értesíti őt</a:t>
            </a:r>
          </a:p>
          <a:p>
            <a:pPr lvl="1"/>
            <a:r>
              <a:rPr lang="hu-HU" sz="3000" dirty="0">
                <a:solidFill>
                  <a:schemeClr val="tx1"/>
                </a:solidFill>
              </a:rPr>
              <a:t>EU-s adószám ellenőrzése: Európai Bizottság honlapján: http://ec.europa.eu/taxation_customs/vies/vieshome.do?locale=hu</a:t>
            </a: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  <p:sp>
        <p:nvSpPr>
          <p:cNvPr id="4" name="Nyíl: jobbra mutató 3">
            <a:extLst>
              <a:ext uri="{FF2B5EF4-FFF2-40B4-BE49-F238E27FC236}">
                <a16:creationId xmlns:a16="http://schemas.microsoft.com/office/drawing/2014/main" id="{754481E9-4D64-4DAD-AA94-39666DCA4293}"/>
              </a:ext>
            </a:extLst>
          </p:cNvPr>
          <p:cNvSpPr/>
          <p:nvPr/>
        </p:nvSpPr>
        <p:spPr>
          <a:xfrm>
            <a:off x="8534400" y="4676775"/>
            <a:ext cx="638175" cy="200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01196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Közösségi adószám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4875" y="2000250"/>
            <a:ext cx="10629900" cy="4194712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Gyakran felmerülő kérdések/problémák:</a:t>
            </a:r>
          </a:p>
          <a:p>
            <a:pPr marL="0" indent="0" algn="ctr">
              <a:buNone/>
            </a:pPr>
            <a:endParaRPr lang="hu-HU" sz="1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3200" b="1" i="1" dirty="0">
                <a:solidFill>
                  <a:schemeClr val="accent1">
                    <a:lumMod val="75000"/>
                  </a:schemeClr>
                </a:solidFill>
              </a:rPr>
              <a:t>Alanyi mentes vagyok! Nekem miért kell áfát fizetnem?</a:t>
            </a:r>
          </a:p>
          <a:p>
            <a:pPr marL="0" indent="0" algn="just">
              <a:buNone/>
            </a:pPr>
            <a:r>
              <a:rPr lang="hu-HU" sz="3200" dirty="0">
                <a:solidFill>
                  <a:schemeClr val="tx1"/>
                </a:solidFill>
              </a:rPr>
              <a:t>A </a:t>
            </a:r>
            <a:r>
              <a:rPr lang="hu-HU" sz="3200" b="1" dirty="0">
                <a:solidFill>
                  <a:schemeClr val="tx1"/>
                </a:solidFill>
              </a:rPr>
              <a:t>szolgáltatás nyújtásra </a:t>
            </a:r>
            <a:r>
              <a:rPr lang="hu-HU" sz="3200" dirty="0">
                <a:solidFill>
                  <a:schemeClr val="tx1"/>
                </a:solidFill>
              </a:rPr>
              <a:t>vonatkozóan választottam alanyi áfamentességet, de a </a:t>
            </a:r>
            <a:r>
              <a:rPr lang="hu-HU" sz="3200" b="1" dirty="0">
                <a:solidFill>
                  <a:schemeClr val="tx1"/>
                </a:solidFill>
              </a:rPr>
              <a:t>szolgáltatás igénybevételre </a:t>
            </a:r>
            <a:r>
              <a:rPr lang="hu-HU" sz="3200" dirty="0">
                <a:solidFill>
                  <a:schemeClr val="tx1"/>
                </a:solidFill>
              </a:rPr>
              <a:t>vonatkozó szabályozás nem választás kérdése, hanem kötelező törvényi előírás!</a:t>
            </a:r>
          </a:p>
          <a:p>
            <a:endParaRPr lang="hu-HU" sz="3200" dirty="0">
              <a:solidFill>
                <a:schemeClr val="tx1"/>
              </a:solidFill>
            </a:endParaRPr>
          </a:p>
          <a:p>
            <a:pPr lvl="1"/>
            <a:endParaRPr lang="hu-H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973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531</TotalTime>
  <Words>1234</Words>
  <Application>Microsoft Office PowerPoint</Application>
  <PresentationFormat>Szélesvásznú</PresentationFormat>
  <Paragraphs>122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Retrospektív</vt:lpstr>
      <vt:lpstr>Lakáskiadás: utak és tévutak az áfában – áfamentesen is!</vt:lpstr>
      <vt:lpstr>Magánszemély vagyok! – De áfa alany is!?</vt:lpstr>
      <vt:lpstr>Magánszemély vagyok! – De áfa alany is!?</vt:lpstr>
      <vt:lpstr>Mik a fontosabb áfa szabályok rám nézve?</vt:lpstr>
      <vt:lpstr>1. Adószám igénylése</vt:lpstr>
      <vt:lpstr>2. Közösségi adószám igénylése</vt:lpstr>
      <vt:lpstr>2. Közösségi adószám</vt:lpstr>
      <vt:lpstr>2. Közösségi adószám</vt:lpstr>
      <vt:lpstr>2. Közösségi adószám</vt:lpstr>
      <vt:lpstr>2. Közösségi adószám</vt:lpstr>
      <vt:lpstr>2. Közösségi adószám</vt:lpstr>
      <vt:lpstr>2. Közösségi adószám</vt:lpstr>
      <vt:lpstr>2. Közösségi adószám</vt:lpstr>
      <vt:lpstr>3. Alanyi áfamentesség választása</vt:lpstr>
      <vt:lpstr>4. Számlakiállítási kötelezettség</vt:lpstr>
      <vt:lpstr>4. Számlakiállítási kötelezettség</vt:lpstr>
      <vt:lpstr>4. Számlakiállítási kötelezettség</vt:lpstr>
      <vt:lpstr>5. Bevallás benyújtási kötelezettség</vt:lpstr>
      <vt:lpstr>5. Bevallás benyújtási kötelezettség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Valéria Kis-Vén</cp:lastModifiedBy>
  <cp:revision>105</cp:revision>
  <dcterms:created xsi:type="dcterms:W3CDTF">2017-01-29T09:14:25Z</dcterms:created>
  <dcterms:modified xsi:type="dcterms:W3CDTF">2019-05-24T12:29:46Z</dcterms:modified>
</cp:coreProperties>
</file>