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9"/>
  </p:notesMasterIdLst>
  <p:sldIdLst>
    <p:sldId id="256" r:id="rId2"/>
    <p:sldId id="330" r:id="rId3"/>
    <p:sldId id="344" r:id="rId4"/>
    <p:sldId id="345" r:id="rId5"/>
    <p:sldId id="346" r:id="rId6"/>
    <p:sldId id="347" r:id="rId7"/>
    <p:sldId id="313" r:id="rId8"/>
    <p:sldId id="339" r:id="rId9"/>
    <p:sldId id="342" r:id="rId10"/>
    <p:sldId id="348" r:id="rId11"/>
    <p:sldId id="343" r:id="rId12"/>
    <p:sldId id="340" r:id="rId13"/>
    <p:sldId id="325" r:id="rId14"/>
    <p:sldId id="333" r:id="rId15"/>
    <p:sldId id="349" r:id="rId16"/>
    <p:sldId id="350" r:id="rId17"/>
    <p:sldId id="351" r:id="rId18"/>
    <p:sldId id="352" r:id="rId19"/>
    <p:sldId id="355" r:id="rId20"/>
    <p:sldId id="353" r:id="rId21"/>
    <p:sldId id="354" r:id="rId22"/>
    <p:sldId id="356" r:id="rId23"/>
    <p:sldId id="358" r:id="rId24"/>
    <p:sldId id="336" r:id="rId25"/>
    <p:sldId id="357" r:id="rId26"/>
    <p:sldId id="359" r:id="rId27"/>
    <p:sldId id="360" r:id="rId28"/>
    <p:sldId id="326" r:id="rId29"/>
    <p:sldId id="328" r:id="rId30"/>
    <p:sldId id="361" r:id="rId31"/>
    <p:sldId id="363" r:id="rId32"/>
    <p:sldId id="362" r:id="rId33"/>
    <p:sldId id="365" r:id="rId34"/>
    <p:sldId id="364" r:id="rId35"/>
    <p:sldId id="310" r:id="rId36"/>
    <p:sldId id="338" r:id="rId37"/>
    <p:sldId id="276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2A5F6-9E19-45E9-9C0A-A6BE68079018}" type="datetimeFigureOut">
              <a:rPr lang="hu-HU" smtClean="0"/>
              <a:t>2019. 11. 12.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B5723-A0AE-47FF-958B-9D5FCBF9734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303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E04-E3A6-4C50-AA28-BFB713419767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8BE8-B0C0-4AFD-8AEF-AAACCEB862A6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AF13-E9F3-4B10-81A4-9615300DA189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FAB4-C87D-4962-9F71-EBC926761C7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E14A7-A530-4655-A82D-5753C77B05BF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65F7-DD57-4198-8D74-04EA8E5D94F5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EE0-7512-4979-BC24-CC863DBA5B5E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37DF-8F41-461F-BDC8-989C3420B796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8EBC-329A-4301-846F-76B70A58D291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2B3D7DA-868A-483D-A195-CAD0A2CA05CD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5DE6-5718-48A6-8C75-48ADAE0D87E4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422A7F-724C-426B-82CF-C5781087C7F1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.ntak.hu/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Ingatlanhasznosítás: </a:t>
            </a: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adózási, számlázási kérdések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pPr algn="r"/>
            <a:r>
              <a:rPr lang="hu-HU" sz="3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35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közgazdász, okl. forgalmiadó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i="1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www.igyvallalkozz.hu</a:t>
            </a:r>
          </a:p>
          <a:p>
            <a:endParaRPr lang="hu-HU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BC0F0B9C-F379-44E3-AA9D-5A6CBF41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2020.01.01.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9996" y="2054831"/>
            <a:ext cx="11610975" cy="435559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u-HU" sz="4800" b="1" dirty="0">
                <a:solidFill>
                  <a:srgbClr val="FF0000"/>
                </a:solidFill>
              </a:rPr>
              <a:t>Turizmusfejlesztési hozzájárulás: </a:t>
            </a:r>
            <a:endParaRPr lang="hu-HU" sz="4800" b="1" dirty="0">
              <a:solidFill>
                <a:schemeClr val="tx1"/>
              </a:solidFill>
            </a:endParaRPr>
          </a:p>
          <a:p>
            <a:r>
              <a:rPr lang="hu-HU" sz="3500" b="1" u="sng" dirty="0"/>
              <a:t>Bevallási határidő:</a:t>
            </a:r>
            <a:r>
              <a:rPr lang="hu-HU" sz="3500" b="1" dirty="0"/>
              <a:t> áfa gyakorisághoz igazodik </a:t>
            </a:r>
          </a:p>
          <a:p>
            <a:r>
              <a:rPr lang="hu-HU" sz="3500" b="1" dirty="0"/>
              <a:t>                                   (alanyi menteseknél éves bevallás)</a:t>
            </a:r>
          </a:p>
          <a:p>
            <a:r>
              <a:rPr lang="hu-HU" sz="3500" b="1" u="sng" dirty="0"/>
              <a:t>Nyomtatvány</a:t>
            </a:r>
            <a:r>
              <a:rPr lang="hu-HU" sz="3500" b="1" dirty="0"/>
              <a:t>: </a:t>
            </a:r>
            <a:r>
              <a:rPr lang="hu-HU" sz="3500" b="1" dirty="0" err="1">
                <a:solidFill>
                  <a:srgbClr val="FF0000"/>
                </a:solidFill>
              </a:rPr>
              <a:t>xx</a:t>
            </a:r>
            <a:r>
              <a:rPr lang="hu-HU" sz="3500" b="1" dirty="0" err="1"/>
              <a:t>TFEJLH</a:t>
            </a:r>
            <a:r>
              <a:rPr lang="hu-HU" sz="3500" b="1" dirty="0"/>
              <a:t> </a:t>
            </a:r>
          </a:p>
          <a:p>
            <a:r>
              <a:rPr lang="hu-HU" sz="3500" b="1" dirty="0"/>
              <a:t>                          („xx” = az évszám utolsó két jegye, így 2020-ban 20TFEJLH)</a:t>
            </a:r>
          </a:p>
          <a:p>
            <a:r>
              <a:rPr lang="hu-HU" sz="3500" b="1" u="sng" dirty="0"/>
              <a:t>Fizetési határidő</a:t>
            </a:r>
            <a:r>
              <a:rPr lang="hu-HU" sz="3500" b="1" dirty="0"/>
              <a:t>: áfa bevallási határidőig</a:t>
            </a:r>
          </a:p>
          <a:p>
            <a:r>
              <a:rPr lang="hu-HU" sz="3500" b="1" u="sng" dirty="0"/>
              <a:t>Fizetés</a:t>
            </a:r>
            <a:r>
              <a:rPr lang="hu-HU" sz="3500" b="1" dirty="0"/>
              <a:t>:	 NAV Turizmusfejlesztési hozzájárulás bevételi számla: </a:t>
            </a:r>
          </a:p>
          <a:p>
            <a:r>
              <a:rPr lang="hu-HU" sz="3500" b="1" dirty="0"/>
              <a:t>              	 </a:t>
            </a:r>
            <a:r>
              <a:rPr lang="hu-HU" sz="3300" b="1" dirty="0"/>
              <a:t>10032000-01079122-00000000</a:t>
            </a:r>
          </a:p>
          <a:p>
            <a:pPr algn="ctr"/>
            <a:endParaRPr lang="hu-HU" sz="3500" b="1" dirty="0"/>
          </a:p>
          <a:p>
            <a:pPr algn="ctr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005FF9B6-7CDD-4418-8BAD-3A3526FC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88778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2020.01.01.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9996" y="2054832"/>
            <a:ext cx="11610975" cy="4161034"/>
          </a:xfrm>
        </p:spPr>
        <p:txBody>
          <a:bodyPr>
            <a:normAutofit lnSpcReduction="10000"/>
          </a:bodyPr>
          <a:lstStyle/>
          <a:p>
            <a:pPr algn="ctr"/>
            <a:r>
              <a:rPr lang="hu-HU" sz="3500" b="1" dirty="0">
                <a:solidFill>
                  <a:srgbClr val="FF0000"/>
                </a:solidFill>
              </a:rPr>
              <a:t>Nemzeti Turisztikai Adatszolgáltató Központ (NTAK) rendszerébe kell regisztrálni</a:t>
            </a:r>
          </a:p>
          <a:p>
            <a:r>
              <a:rPr lang="hu-HU" sz="3500" b="1" dirty="0">
                <a:solidFill>
                  <a:schemeClr val="tx1"/>
                </a:solidFill>
              </a:rPr>
              <a:t>Szálláshelykezelő szoftver bejelentése az önkormányzatokhoz: 2019.11.30-ig</a:t>
            </a:r>
          </a:p>
          <a:p>
            <a:r>
              <a:rPr lang="hu-HU" sz="3500" b="1" dirty="0">
                <a:solidFill>
                  <a:schemeClr val="tx1"/>
                </a:solidFill>
              </a:rPr>
              <a:t>NTAK regisztrációs időszak: 2019.12.01-12.31.</a:t>
            </a:r>
          </a:p>
          <a:p>
            <a:r>
              <a:rPr lang="hu-HU" sz="3500" b="1" dirty="0">
                <a:solidFill>
                  <a:schemeClr val="tx1"/>
                </a:solidFill>
              </a:rPr>
              <a:t>Adatszolgáltatás kezdete: 2020.01.01-től</a:t>
            </a:r>
          </a:p>
          <a:p>
            <a:r>
              <a:rPr lang="hu-HU" sz="3500" b="1" dirty="0">
                <a:solidFill>
                  <a:schemeClr val="tx1"/>
                </a:solidFill>
              </a:rPr>
              <a:t>További információ: </a:t>
            </a:r>
            <a:r>
              <a:rPr lang="hu-HU" sz="3500" b="1" dirty="0">
                <a:solidFill>
                  <a:schemeClr val="tx1"/>
                </a:solidFill>
                <a:hlinkClick r:id="rId2"/>
              </a:rPr>
              <a:t>www.info.ntak.hu</a:t>
            </a:r>
            <a:endParaRPr lang="hu-HU" sz="3500" b="1" dirty="0">
              <a:solidFill>
                <a:schemeClr val="tx1"/>
              </a:solidFill>
            </a:endParaRPr>
          </a:p>
          <a:p>
            <a:pPr algn="ctr"/>
            <a:endParaRPr lang="hu-HU" sz="3500" b="1" dirty="0"/>
          </a:p>
          <a:p>
            <a:pPr algn="ctr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51DC5475-759F-4A88-A58B-53506EC0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87166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2020.01.01.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90512" y="2281188"/>
            <a:ext cx="11610975" cy="3888606"/>
          </a:xfrm>
        </p:spPr>
        <p:txBody>
          <a:bodyPr>
            <a:normAutofit/>
          </a:bodyPr>
          <a:lstStyle/>
          <a:p>
            <a:pPr algn="ctr"/>
            <a:r>
              <a:rPr lang="hu-HU" sz="3500" b="1" dirty="0">
                <a:solidFill>
                  <a:srgbClr val="FF0000"/>
                </a:solidFill>
              </a:rPr>
              <a:t>Kereskedelmi szálláshely szolgáltatás áfa kulcsa </a:t>
            </a:r>
          </a:p>
          <a:p>
            <a:pPr algn="ctr"/>
            <a:r>
              <a:rPr lang="hu-HU" sz="3500" b="1" dirty="0">
                <a:solidFill>
                  <a:srgbClr val="FF0000"/>
                </a:solidFill>
              </a:rPr>
              <a:t>18%-</a:t>
            </a:r>
            <a:r>
              <a:rPr lang="hu-HU" sz="3500" b="1" dirty="0" err="1">
                <a:solidFill>
                  <a:srgbClr val="FF0000"/>
                </a:solidFill>
              </a:rPr>
              <a:t>ról</a:t>
            </a:r>
            <a:r>
              <a:rPr lang="hu-HU" sz="3500" b="1" dirty="0">
                <a:solidFill>
                  <a:srgbClr val="FF0000"/>
                </a:solidFill>
              </a:rPr>
              <a:t> 5%-</a:t>
            </a:r>
            <a:r>
              <a:rPr lang="hu-HU" sz="3500" b="1" dirty="0" err="1">
                <a:solidFill>
                  <a:srgbClr val="FF0000"/>
                </a:solidFill>
              </a:rPr>
              <a:t>ra</a:t>
            </a:r>
            <a:r>
              <a:rPr lang="hu-HU" sz="3500" b="1" dirty="0">
                <a:solidFill>
                  <a:srgbClr val="FF0000"/>
                </a:solidFill>
              </a:rPr>
              <a:t> csökken!</a:t>
            </a:r>
          </a:p>
          <a:p>
            <a:pPr algn="ctr"/>
            <a:endParaRPr lang="hu-HU" sz="1500" b="1" dirty="0">
              <a:solidFill>
                <a:srgbClr val="FF0000"/>
              </a:solidFill>
            </a:endParaRPr>
          </a:p>
          <a:p>
            <a:pPr algn="just"/>
            <a:r>
              <a:rPr lang="hu-HU" sz="3500" b="1" u="sng" dirty="0">
                <a:solidFill>
                  <a:schemeClr val="tx1"/>
                </a:solidFill>
              </a:rPr>
              <a:t>Első alkalmazása:</a:t>
            </a:r>
            <a:r>
              <a:rPr lang="hu-HU" sz="3500" b="1" dirty="0">
                <a:solidFill>
                  <a:schemeClr val="tx1"/>
                </a:solidFill>
              </a:rPr>
              <a:t> azon a számlán, ahol a teljesítés 2020. évi!</a:t>
            </a:r>
          </a:p>
          <a:p>
            <a:pPr algn="just"/>
            <a:r>
              <a:rPr lang="hu-HU" sz="3500" b="1" u="sng" dirty="0">
                <a:solidFill>
                  <a:schemeClr val="tx1"/>
                </a:solidFill>
              </a:rPr>
              <a:t>Teljesítés napja:</a:t>
            </a:r>
            <a:r>
              <a:rPr lang="hu-HU" sz="3500" b="1" dirty="0">
                <a:solidFill>
                  <a:schemeClr val="tx1"/>
                </a:solidFill>
              </a:rPr>
              <a:t> mindig a „kicsekkolás” napja!</a:t>
            </a:r>
          </a:p>
          <a:p>
            <a:pPr algn="just"/>
            <a:r>
              <a:rPr lang="hu-HU" sz="3500" b="1" u="sng" dirty="0">
                <a:solidFill>
                  <a:schemeClr val="tx1"/>
                </a:solidFill>
              </a:rPr>
              <a:t>Kérdés:</a:t>
            </a:r>
            <a:r>
              <a:rPr lang="hu-HU" sz="3500" b="1" dirty="0">
                <a:solidFill>
                  <a:schemeClr val="tx1"/>
                </a:solidFill>
              </a:rPr>
              <a:t> érdemes átlépni áfa-körbe?</a:t>
            </a:r>
            <a:endParaRPr lang="hu-HU" sz="3500" u="sng" dirty="0">
              <a:solidFill>
                <a:schemeClr val="tx1"/>
              </a:solidFill>
            </a:endParaRPr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BD3F301F-37AB-4D7F-88EA-B442CE121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5267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407758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8285" y="1888898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Áfát érintő feladatok és lehetőségek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687503"/>
            <a:ext cx="10058400" cy="1487828"/>
          </a:xfrm>
        </p:spPr>
        <p:txBody>
          <a:bodyPr>
            <a:normAutofit/>
          </a:bodyPr>
          <a:lstStyle/>
          <a:p>
            <a:pPr algn="ctr"/>
            <a:r>
              <a:rPr lang="hu-HU" sz="3000" b="1" i="1" spc="-5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Rövidtáv esetén érdemes átlépni áfakörbe 2020-tól?</a:t>
            </a:r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E49E3831-4691-4621-B945-0F4CD151F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295816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6"/>
            <a:ext cx="11610975" cy="4311432"/>
          </a:xfrm>
        </p:spPr>
        <p:txBody>
          <a:bodyPr>
            <a:normAutofit lnSpcReduction="10000"/>
          </a:bodyPr>
          <a:lstStyle/>
          <a:p>
            <a:endParaRPr lang="hu-HU" b="1" dirty="0"/>
          </a:p>
          <a:p>
            <a:r>
              <a:rPr lang="hu-HU" sz="3500" b="1" dirty="0"/>
              <a:t>Válasz: „Az attól függ!” </a:t>
            </a:r>
            <a:r>
              <a:rPr lang="hu-HU" sz="3500" b="1" dirty="0">
                <a:sym typeface="Wingdings" panose="05000000000000000000" pitchFamily="2" charset="2"/>
              </a:rPr>
              <a:t> </a:t>
            </a:r>
          </a:p>
          <a:p>
            <a:r>
              <a:rPr lang="hu-HU" sz="3500" b="1" dirty="0">
                <a:sym typeface="Wingdings" panose="05000000000000000000" pitchFamily="2" charset="2"/>
              </a:rPr>
              <a:t>Vizsgáljuk meg:</a:t>
            </a:r>
            <a:endParaRPr lang="hu-HU" sz="3500" dirty="0"/>
          </a:p>
          <a:p>
            <a:pPr lvl="4"/>
            <a:r>
              <a:rPr lang="hu-HU" sz="3500" dirty="0"/>
              <a:t> mennyi az éves </a:t>
            </a:r>
            <a:r>
              <a:rPr lang="hu-HU" sz="3500" dirty="0" err="1"/>
              <a:t>árbevételünk</a:t>
            </a:r>
            <a:r>
              <a:rPr lang="hu-HU" sz="3500" dirty="0"/>
              <a:t> ebből a tevékenységből,</a:t>
            </a:r>
          </a:p>
          <a:p>
            <a:pPr lvl="4"/>
            <a:r>
              <a:rPr lang="hu-HU" sz="3500" dirty="0"/>
              <a:t> van-e más tevékenységünk, és annak mi az áfa-kulcsa, </a:t>
            </a:r>
          </a:p>
          <a:p>
            <a:pPr lvl="4"/>
            <a:r>
              <a:rPr lang="hu-HU" sz="3500" dirty="0"/>
              <a:t> mennyi az éves </a:t>
            </a:r>
            <a:r>
              <a:rPr lang="hu-HU" sz="3500" dirty="0" err="1"/>
              <a:t>árbevételünk</a:t>
            </a:r>
            <a:r>
              <a:rPr lang="hu-HU" sz="3500" dirty="0"/>
              <a:t>, a másik tevékenység(</a:t>
            </a:r>
            <a:r>
              <a:rPr lang="hu-HU" sz="3500" dirty="0" err="1"/>
              <a:t>ek</a:t>
            </a:r>
            <a:r>
              <a:rPr lang="hu-HU" sz="3500" dirty="0"/>
              <a:t>)</a:t>
            </a:r>
            <a:r>
              <a:rPr lang="hu-HU" sz="3500" dirty="0" err="1"/>
              <a:t>ből</a:t>
            </a:r>
            <a:r>
              <a:rPr lang="hu-HU" sz="3500" dirty="0"/>
              <a:t>,</a:t>
            </a:r>
          </a:p>
          <a:p>
            <a:pPr lvl="4"/>
            <a:r>
              <a:rPr lang="hu-HU" sz="3500" dirty="0"/>
              <a:t> milyen áfát tartalmazó kiadási számláink vannak,</a:t>
            </a:r>
          </a:p>
          <a:p>
            <a:pPr lvl="4"/>
            <a:r>
              <a:rPr lang="hu-HU" sz="3500" dirty="0"/>
              <a:t> van-e jutalék utáni áfa-fizetési kötelezettségünk?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2156818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6"/>
            <a:ext cx="11610975" cy="4311432"/>
          </a:xfrm>
        </p:spPr>
        <p:txBody>
          <a:bodyPr>
            <a:normAutofit/>
          </a:bodyPr>
          <a:lstStyle/>
          <a:p>
            <a:endParaRPr lang="hu-HU" b="1" dirty="0"/>
          </a:p>
          <a:p>
            <a:r>
              <a:rPr lang="hu-HU" sz="3500" b="1" dirty="0">
                <a:sym typeface="Wingdings" panose="05000000000000000000" pitchFamily="2" charset="2"/>
              </a:rPr>
              <a:t>Ha a vizsgálat eredménye IGEN, akkor a tudnivalók:</a:t>
            </a:r>
            <a:endParaRPr lang="hu-HU" sz="3500" dirty="0"/>
          </a:p>
          <a:p>
            <a:pPr lvl="2"/>
            <a:r>
              <a:rPr lang="hu-HU" sz="3500" dirty="0"/>
              <a:t> 2019.12.31-ig be kell jelentenünk az áfa-kör választását,</a:t>
            </a:r>
          </a:p>
          <a:p>
            <a:pPr lvl="2"/>
            <a:r>
              <a:rPr lang="hu-HU" sz="3500" dirty="0"/>
              <a:t> a bejelentő nyomtatvány: 19T101 / 19T101E / 19T201T, </a:t>
            </a:r>
          </a:p>
          <a:p>
            <a:pPr lvl="2"/>
            <a:r>
              <a:rPr lang="hu-HU" sz="3500" dirty="0"/>
              <a:t> 2020.01.01-től új könyvelési módot kell választani! (Ehhez valószínűleg könyvelő is kell majd!)</a:t>
            </a:r>
          </a:p>
          <a:p>
            <a:pPr lvl="2"/>
            <a:r>
              <a:rPr lang="hu-HU" sz="3500" dirty="0"/>
              <a:t> áfa bevallást kell beadnunk (vagy ha adtunk be a jutalék miatt, akkor a bevallás gyakorisága változhat!)</a:t>
            </a:r>
          </a:p>
          <a:p>
            <a:pPr lvl="2"/>
            <a:endParaRPr lang="hu-HU" sz="3500" dirty="0"/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140854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876426"/>
            <a:ext cx="11610975" cy="43114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Példa:</a:t>
            </a:r>
            <a:endParaRPr lang="hu-HU" sz="3500" dirty="0"/>
          </a:p>
          <a:p>
            <a:pPr marL="0">
              <a:buNone/>
            </a:pPr>
            <a:r>
              <a:rPr lang="hu-HU" sz="4100" dirty="0"/>
              <a:t>Csak rövidtávú tevékenységet folytató magánszemély éves árbevétele 11 millió Ft. </a:t>
            </a:r>
          </a:p>
          <a:p>
            <a:pPr marL="0">
              <a:buNone/>
            </a:pPr>
            <a:r>
              <a:rPr lang="hu-HU" sz="4100" dirty="0"/>
              <a:t>Jutalékfizetés évi nettó 300 ezer Ft</a:t>
            </a:r>
          </a:p>
          <a:p>
            <a:pPr marL="0">
              <a:buNone/>
            </a:pPr>
            <a:r>
              <a:rPr lang="hu-HU" sz="4100" dirty="0"/>
              <a:t>Rezsi számlái évi bruttó 600 ezer Ft (27% áfát tartalmaz)</a:t>
            </a:r>
          </a:p>
          <a:p>
            <a:pPr marL="0">
              <a:buNone/>
            </a:pPr>
            <a:r>
              <a:rPr lang="hu-HU" sz="4100" dirty="0"/>
              <a:t>Tisztítószer beszerzés évi bruttó 120 ezer Ft (27% áfát tartalmaz)</a:t>
            </a:r>
          </a:p>
          <a:p>
            <a:pPr marL="0">
              <a:buNone/>
            </a:pPr>
            <a:r>
              <a:rPr lang="hu-HU" sz="4100" dirty="0" err="1"/>
              <a:t>Mosatás</a:t>
            </a:r>
            <a:r>
              <a:rPr lang="hu-HU" sz="4100" dirty="0"/>
              <a:t>, takarítás évi bruttó 900 ezer Ft (27% áfát tartalmaz)</a:t>
            </a:r>
          </a:p>
          <a:p>
            <a:pPr marL="0">
              <a:buNone/>
            </a:pPr>
            <a:r>
              <a:rPr lang="hu-HU" sz="4100" b="1" i="1" dirty="0"/>
              <a:t>Kérdés</a:t>
            </a:r>
            <a:r>
              <a:rPr lang="hu-HU" sz="4100" i="1" dirty="0"/>
              <a:t>: Alanyi áfa mentességről áttérjen 2020-tól áfa-körbe?</a:t>
            </a:r>
          </a:p>
          <a:p>
            <a:pPr lvl="2"/>
            <a:endParaRPr lang="hu-HU" sz="3500" dirty="0"/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406947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2088682"/>
            <a:ext cx="11610975" cy="4099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Kalkuláció:</a:t>
            </a:r>
            <a:endParaRPr lang="hu-HU" sz="3500" dirty="0"/>
          </a:p>
          <a:p>
            <a:pPr marL="0">
              <a:buNone/>
            </a:pPr>
            <a:r>
              <a:rPr lang="hu-HU" sz="4100" dirty="0"/>
              <a:t>11 millió árbevétel nettója 5%-os áfa esetén:</a:t>
            </a:r>
          </a:p>
          <a:p>
            <a:pPr marL="0" algn="ctr">
              <a:buNone/>
            </a:pPr>
            <a:r>
              <a:rPr lang="hu-HU" sz="4100" dirty="0"/>
              <a:t>11.000.000 / 1,05 = 10.476.190 Ft</a:t>
            </a:r>
          </a:p>
          <a:p>
            <a:pPr marL="0">
              <a:buNone/>
            </a:pPr>
            <a:r>
              <a:rPr lang="hu-HU" sz="4100" dirty="0"/>
              <a:t>Fizetendő áfa:</a:t>
            </a:r>
          </a:p>
          <a:p>
            <a:pPr marL="0" algn="ctr">
              <a:buNone/>
            </a:pPr>
            <a:r>
              <a:rPr lang="hu-HU" sz="4100" dirty="0"/>
              <a:t>11.000.000 – 10.476.190 = 523.810 Ft</a:t>
            </a:r>
          </a:p>
          <a:p>
            <a:pPr marL="0">
              <a:buNone/>
            </a:pPr>
            <a:endParaRPr lang="hu-HU" sz="4100" dirty="0"/>
          </a:p>
          <a:p>
            <a:pPr lvl="2"/>
            <a:endParaRPr lang="hu-HU" sz="3500" dirty="0"/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2746996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982804"/>
            <a:ext cx="11610975" cy="42050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Kalkuláció:</a:t>
            </a:r>
            <a:endParaRPr lang="hu-HU" sz="3500" dirty="0"/>
          </a:p>
          <a:p>
            <a:pPr marL="0" algn="just">
              <a:buNone/>
            </a:pPr>
            <a:r>
              <a:rPr lang="hu-HU" sz="4100" dirty="0"/>
              <a:t>Jutalék után fizet 27% áfát, amit áfa-kör esetén le is vonhatna. Ennek éves összege:</a:t>
            </a:r>
          </a:p>
          <a:p>
            <a:pPr marL="0" algn="ctr">
              <a:buNone/>
            </a:pPr>
            <a:r>
              <a:rPr lang="hu-HU" sz="4100" dirty="0"/>
              <a:t>300.000 x 0,27 = 81.000 Ft</a:t>
            </a:r>
          </a:p>
          <a:p>
            <a:pPr marL="0" algn="just">
              <a:buNone/>
            </a:pPr>
            <a:r>
              <a:rPr lang="hu-HU" sz="4100" dirty="0"/>
              <a:t>Rezsi számlák 27% áfát tartalmaznak, amiket le is vonhatna, így a levonható áfa a következő lenne:</a:t>
            </a:r>
          </a:p>
          <a:p>
            <a:pPr marL="0" algn="ctr">
              <a:buNone/>
            </a:pPr>
            <a:r>
              <a:rPr lang="hu-HU" sz="4100" dirty="0"/>
              <a:t>600.000 x 0,2126 = 127.560 Ft</a:t>
            </a:r>
          </a:p>
          <a:p>
            <a:pPr marL="0">
              <a:buNone/>
            </a:pPr>
            <a:endParaRPr lang="hu-HU" sz="4100" dirty="0"/>
          </a:p>
          <a:p>
            <a:pPr lvl="2"/>
            <a:endParaRPr lang="hu-HU" sz="3500" dirty="0"/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221561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982804"/>
            <a:ext cx="11610975" cy="42050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Kalkuláció:</a:t>
            </a:r>
            <a:endParaRPr lang="hu-HU" sz="3500" dirty="0"/>
          </a:p>
          <a:p>
            <a:pPr marL="0" algn="just">
              <a:buNone/>
            </a:pPr>
            <a:r>
              <a:rPr lang="hu-HU" sz="4100" dirty="0"/>
              <a:t>Tisztítószerek után fizet 27% áfát, amit áfa-kör esetén le is vonhatna. Ennek éves összege:</a:t>
            </a:r>
          </a:p>
          <a:p>
            <a:pPr marL="0" algn="ctr">
              <a:buNone/>
            </a:pPr>
            <a:r>
              <a:rPr lang="hu-HU" sz="4100" dirty="0"/>
              <a:t>120.000 x 0,2126 = 25.512 Ft</a:t>
            </a:r>
          </a:p>
          <a:p>
            <a:pPr marL="0" algn="just">
              <a:buNone/>
            </a:pPr>
            <a:r>
              <a:rPr lang="hu-HU" sz="4100" dirty="0" err="1"/>
              <a:t>Mosatás</a:t>
            </a:r>
            <a:r>
              <a:rPr lang="hu-HU" sz="4100" dirty="0"/>
              <a:t>, takarítás számlák 27% áfát tartalmaznak, amiket le is vonhatna, így a levonható áfa a következő lenne:</a:t>
            </a:r>
          </a:p>
          <a:p>
            <a:pPr marL="0" algn="ctr">
              <a:buNone/>
            </a:pPr>
            <a:r>
              <a:rPr lang="hu-HU" sz="4100" dirty="0"/>
              <a:t>900.000 x 0,2126 = 191.340 Ft</a:t>
            </a:r>
          </a:p>
          <a:p>
            <a:pPr marL="0">
              <a:buNone/>
            </a:pPr>
            <a:endParaRPr lang="hu-HU" sz="4100" dirty="0"/>
          </a:p>
          <a:p>
            <a:pPr lvl="2"/>
            <a:endParaRPr lang="hu-HU" sz="3500" dirty="0"/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245171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39047" y="2135250"/>
            <a:ext cx="11311847" cy="1622107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Jogszabályvátozások</a:t>
            </a:r>
            <a:endParaRPr lang="hu-HU" sz="7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6D4A3856-4F55-490B-BA92-43F85BC5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436931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982804"/>
            <a:ext cx="11610975" cy="4205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Kalkuláció:</a:t>
            </a:r>
          </a:p>
          <a:p>
            <a:pPr marL="0" indent="0">
              <a:buNone/>
            </a:pPr>
            <a:endParaRPr lang="hu-HU" sz="500" dirty="0"/>
          </a:p>
          <a:p>
            <a:pPr marL="0" algn="just">
              <a:buNone/>
            </a:pPr>
            <a:r>
              <a:rPr lang="hu-HU" sz="3800" dirty="0"/>
              <a:t>Januártól 4% turizmusfejlesztési hozzájárulást kell fizetni az áfa nélküli bevételre, mely a következő lenne:</a:t>
            </a:r>
          </a:p>
          <a:p>
            <a:pPr marL="0">
              <a:buNone/>
            </a:pPr>
            <a:r>
              <a:rPr lang="hu-HU" sz="3800" dirty="0"/>
              <a:t>Ha áfa mentes marad: 11.000.000 x 0,04 = 440.000 Ft</a:t>
            </a:r>
          </a:p>
          <a:p>
            <a:pPr marL="0">
              <a:buNone/>
            </a:pPr>
            <a:r>
              <a:rPr lang="hu-HU" sz="3800" dirty="0"/>
              <a:t>Ha áfa körbe lép: 10.476.190 x 0,04 = 419.048 Ft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810687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79" y="286604"/>
            <a:ext cx="10588859" cy="1166812"/>
          </a:xfrm>
        </p:spPr>
        <p:txBody>
          <a:bodyPr>
            <a:normAutofit/>
          </a:bodyPr>
          <a:lstStyle/>
          <a:p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  <a:endParaRPr lang="en-US" sz="55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4"/>
            <a:endParaRPr lang="en-US" dirty="0"/>
          </a:p>
          <a:p>
            <a:endParaRPr lang="en-US" dirty="0"/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848CB279-3218-445F-BD0C-53EEEA6C0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80582"/>
              </p:ext>
            </p:extLst>
          </p:nvPr>
        </p:nvGraphicFramePr>
        <p:xfrm>
          <a:off x="1294197" y="1952667"/>
          <a:ext cx="9481685" cy="4238246"/>
        </p:xfrm>
        <a:graphic>
          <a:graphicData uri="http://schemas.openxmlformats.org/drawingml/2006/table">
            <a:tbl>
              <a:tblPr/>
              <a:tblGrid>
                <a:gridCol w="3801980">
                  <a:extLst>
                    <a:ext uri="{9D8B030D-6E8A-4147-A177-3AD203B41FA5}">
                      <a16:colId xmlns:a16="http://schemas.microsoft.com/office/drawing/2014/main" val="3109117325"/>
                    </a:ext>
                  </a:extLst>
                </a:gridCol>
                <a:gridCol w="2815789">
                  <a:extLst>
                    <a:ext uri="{9D8B030D-6E8A-4147-A177-3AD203B41FA5}">
                      <a16:colId xmlns:a16="http://schemas.microsoft.com/office/drawing/2014/main" val="2627310479"/>
                    </a:ext>
                  </a:extLst>
                </a:gridCol>
                <a:gridCol w="2863916">
                  <a:extLst>
                    <a:ext uri="{9D8B030D-6E8A-4147-A177-3AD203B41FA5}">
                      <a16:colId xmlns:a16="http://schemas.microsoft.com/office/drawing/2014/main" val="2125481438"/>
                    </a:ext>
                  </a:extLst>
                </a:gridCol>
              </a:tblGrid>
              <a:tr h="85493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ÖSSZEGEZVE: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u-HU" sz="1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Áfa mentes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eset </a:t>
                      </a:r>
                      <a:endParaRPr lang="hu-HU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Áfakör 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esetén </a:t>
                      </a:r>
                      <a:endParaRPr lang="hu-HU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27741"/>
                  </a:ext>
                </a:extLst>
              </a:tr>
              <a:tr h="68259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Áfa nélküli árbevétel:</a:t>
                      </a:r>
                      <a:endParaRPr lang="hu-HU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11 000 000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10 476 190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26876"/>
                  </a:ext>
                </a:extLst>
              </a:tr>
              <a:tr h="6102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Fizetendő áfa:</a:t>
                      </a:r>
                      <a:endParaRPr lang="hu-HU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81 000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523 810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265404"/>
                  </a:ext>
                </a:extLst>
              </a:tr>
              <a:tr h="6102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Levonható áfa:</a:t>
                      </a:r>
                      <a:endParaRPr lang="hu-HU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425 412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913800"/>
                  </a:ext>
                </a:extLst>
              </a:tr>
              <a:tr h="61022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Fizetendő TFEJLH:</a:t>
                      </a:r>
                      <a:endParaRPr lang="hu-HU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440 000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419 048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182989"/>
                  </a:ext>
                </a:extLst>
              </a:tr>
              <a:tr h="85493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Összes fizetendő 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forgalmi adó:</a:t>
                      </a:r>
                      <a:endParaRPr lang="hu-HU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521 000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517 445 Ft </a:t>
                      </a:r>
                      <a:endParaRPr lang="hu-HU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7" marR="9047" marT="90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54293"/>
                  </a:ext>
                </a:extLst>
              </a:tr>
            </a:tbl>
          </a:graphicData>
        </a:graphic>
      </p:graphicFrame>
      <p:sp>
        <p:nvSpPr>
          <p:cNvPr id="19" name="Élőláb helye 2">
            <a:extLst>
              <a:ext uri="{FF2B5EF4-FFF2-40B4-BE49-F238E27FC236}">
                <a16:creationId xmlns:a16="http://schemas.microsoft.com/office/drawing/2014/main" id="{0B61A75A-64AE-42C2-9B11-CEE1EEA1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69964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Rövidtáv: </a:t>
            </a: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Érdemes átlépni áfa körbe?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702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Amivel még kalkulálni kell:</a:t>
            </a:r>
            <a:endParaRPr lang="hu-HU" sz="3500" dirty="0"/>
          </a:p>
          <a:p>
            <a:pPr marL="0" indent="0" algn="just">
              <a:buNone/>
            </a:pPr>
            <a:r>
              <a:rPr lang="hu-HU" sz="3800" dirty="0"/>
              <a:t>- áfakörnél könyvelői díjjal emelkednek a költségeink,</a:t>
            </a:r>
          </a:p>
          <a:p>
            <a:pPr marL="0" indent="0" algn="just">
              <a:buNone/>
            </a:pPr>
            <a:r>
              <a:rPr lang="hu-HU" sz="3800" dirty="0"/>
              <a:t>- ha költségelszámolással határozza meg a jövedelmet,</a:t>
            </a:r>
          </a:p>
          <a:p>
            <a:pPr marL="0" indent="0" algn="just">
              <a:buNone/>
            </a:pPr>
            <a:r>
              <a:rPr lang="hu-HU" sz="3800" dirty="0"/>
              <a:t>  akkor azt is át kell számolni,</a:t>
            </a:r>
          </a:p>
          <a:p>
            <a:pPr marL="0" indent="0" algn="just">
              <a:buNone/>
            </a:pPr>
            <a:r>
              <a:rPr lang="hu-HU" sz="3800" dirty="0"/>
              <a:t>- de: egyéb felmerülő költségek áfa tartalma is levonható</a:t>
            </a:r>
          </a:p>
          <a:p>
            <a:pPr marL="0" indent="0" algn="just">
              <a:buNone/>
            </a:pPr>
            <a:r>
              <a:rPr lang="hu-HU" sz="3800" dirty="0"/>
              <a:t>   lesz az év során (sok ilyen lehet!)</a:t>
            </a:r>
          </a:p>
          <a:p>
            <a:pPr marL="0" indent="0" algn="ctr">
              <a:buNone/>
            </a:pPr>
            <a:r>
              <a:rPr lang="hu-HU" sz="3000" b="1" i="1" dirty="0">
                <a:solidFill>
                  <a:srgbClr val="FF0000"/>
                </a:solidFill>
              </a:rPr>
              <a:t>EZÉRT ÉRDEMES SZAKÉRTŐ SEGÍTSÉGÉT KÉRNI!</a:t>
            </a:r>
          </a:p>
          <a:p>
            <a:pPr marL="365760" indent="-457200" algn="just">
              <a:buFontTx/>
              <a:buChar char="-"/>
            </a:pPr>
            <a:endParaRPr lang="hu-HU" sz="3500" dirty="0"/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341035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8285" y="1888898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Áfát érintő feladatok és lehetőségek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687503"/>
            <a:ext cx="10058400" cy="148782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3000" b="1" i="1" spc="-5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HOSSZÚTÁVÚ BÉRBEADÁS ÉS INGATLAN értékesítés: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3000" b="1" i="1" spc="-5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ÁFÁS VAGY ÁFA MENTES TEVÉKENYSÉGEK?</a:t>
            </a:r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E49E3831-4691-4621-B945-0F4CD151F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151548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Bérbeadás és ingatlan értékesítés: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Áfás vagy mentes tevékenységek?</a:t>
            </a:r>
            <a:endParaRPr lang="hu-HU" sz="5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2400" y="1787410"/>
            <a:ext cx="12039600" cy="4501515"/>
          </a:xfrm>
        </p:spPr>
        <p:txBody>
          <a:bodyPr>
            <a:normAutofit/>
          </a:bodyPr>
          <a:lstStyle/>
          <a:p>
            <a:pPr algn="just"/>
            <a:r>
              <a:rPr lang="hu-HU" sz="3500" b="1" dirty="0">
                <a:sym typeface="Wingdings" panose="05000000000000000000" pitchFamily="2" charset="2"/>
              </a:rPr>
              <a:t>Hosszútávú ingaltan bérbeadás: </a:t>
            </a:r>
            <a:r>
              <a:rPr lang="hu-HU" sz="3600" dirty="0"/>
              <a:t>Alapvetően „tárgyi mentes” tevékenység, de áfakör választható! </a:t>
            </a:r>
            <a:r>
              <a:rPr lang="hu-HU" sz="2500" i="1" dirty="0"/>
              <a:t>(ld.: Áfa tv. 88.§)</a:t>
            </a:r>
          </a:p>
          <a:p>
            <a:endParaRPr lang="hu-HU" sz="3500" dirty="0"/>
          </a:p>
          <a:p>
            <a:pPr marL="749808" lvl="4" indent="0">
              <a:buNone/>
            </a:pPr>
            <a:endParaRPr lang="hu-HU" sz="3500" dirty="0">
              <a:solidFill>
                <a:schemeClr val="tx1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496942C1-1285-48AB-B546-31A55D0325D2}"/>
              </a:ext>
            </a:extLst>
          </p:cNvPr>
          <p:cNvSpPr/>
          <p:nvPr/>
        </p:nvSpPr>
        <p:spPr>
          <a:xfrm>
            <a:off x="176764" y="3527625"/>
            <a:ext cx="3533775" cy="1781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500" dirty="0">
                <a:solidFill>
                  <a:schemeClr val="tx1"/>
                </a:solidFill>
              </a:rPr>
              <a:t>Áfakör választható: 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AC6B3C23-B130-4F72-8566-920AAC135DE1}"/>
              </a:ext>
            </a:extLst>
          </p:cNvPr>
          <p:cNvSpPr/>
          <p:nvPr/>
        </p:nvSpPr>
        <p:spPr>
          <a:xfrm>
            <a:off x="4382813" y="2943551"/>
            <a:ext cx="3079532" cy="147466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chemeClr val="tx1"/>
                </a:solidFill>
              </a:rPr>
              <a:t>minden ingatlan bérbeadására</a:t>
            </a:r>
            <a:endParaRPr lang="hu-HU" sz="2500" b="1" dirty="0">
              <a:solidFill>
                <a:srgbClr val="FF0000"/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63E0CCA2-2B1B-48AD-9350-517190B8D524}"/>
              </a:ext>
            </a:extLst>
          </p:cNvPr>
          <p:cNvSpPr/>
          <p:nvPr/>
        </p:nvSpPr>
        <p:spPr>
          <a:xfrm>
            <a:off x="8766858" y="2943551"/>
            <a:ext cx="3079531" cy="1474662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</a:rPr>
              <a:t>Minden bérbeadás 27% áfával adózik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564BFEB8-90EA-4289-9143-8F442ED910CC}"/>
              </a:ext>
            </a:extLst>
          </p:cNvPr>
          <p:cNvSpPr/>
          <p:nvPr/>
        </p:nvSpPr>
        <p:spPr>
          <a:xfrm>
            <a:off x="8766858" y="4719242"/>
            <a:ext cx="3079531" cy="1474662"/>
          </a:xfrm>
          <a:prstGeom prst="rect">
            <a:avLst/>
          </a:prstGeom>
          <a:solidFill>
            <a:srgbClr val="FFFF0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rgbClr val="FF0000"/>
                </a:solidFill>
              </a:rPr>
              <a:t>Lakóingatlan: 27% áfa, nem lakóingatlan: marad „TAM”</a:t>
            </a:r>
            <a:endParaRPr lang="hu-HU" sz="2500" dirty="0">
              <a:solidFill>
                <a:schemeClr val="tx1"/>
              </a:solidFill>
            </a:endParaRP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52DC0FD0-5971-4B25-BE92-6DE1856F96C2}"/>
              </a:ext>
            </a:extLst>
          </p:cNvPr>
          <p:cNvSpPr/>
          <p:nvPr/>
        </p:nvSpPr>
        <p:spPr>
          <a:xfrm>
            <a:off x="4382813" y="4719242"/>
            <a:ext cx="3079532" cy="1474662"/>
          </a:xfrm>
          <a:prstGeom prst="rect">
            <a:avLst/>
          </a:prstGeom>
          <a:solidFill>
            <a:srgbClr val="FFC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500" dirty="0">
                <a:solidFill>
                  <a:schemeClr val="tx1"/>
                </a:solidFill>
              </a:rPr>
              <a:t>csak a lakóingatlannak minősülő ingatlan bérbeadására</a:t>
            </a:r>
            <a:endParaRPr lang="hu-HU" sz="2500" b="1" dirty="0">
              <a:solidFill>
                <a:srgbClr val="FF0000"/>
              </a:solidFill>
            </a:endParaRPr>
          </a:p>
        </p:txBody>
      </p: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8044B079-DBBA-46CC-A4A9-8B3C43DD118A}"/>
              </a:ext>
            </a:extLst>
          </p:cNvPr>
          <p:cNvCxnSpPr>
            <a:cxnSpLocks/>
          </p:cNvCxnSpPr>
          <p:nvPr/>
        </p:nvCxnSpPr>
        <p:spPr>
          <a:xfrm flipV="1">
            <a:off x="3745459" y="3563009"/>
            <a:ext cx="637354" cy="38129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FFE3B7ED-BF1C-4B2B-96A2-4B5ACF525D2F}"/>
              </a:ext>
            </a:extLst>
          </p:cNvPr>
          <p:cNvCxnSpPr>
            <a:cxnSpLocks/>
          </p:cNvCxnSpPr>
          <p:nvPr/>
        </p:nvCxnSpPr>
        <p:spPr>
          <a:xfrm>
            <a:off x="3744821" y="4964343"/>
            <a:ext cx="637991" cy="377866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2E9FEB59-4DEB-47FE-A7A1-27E57E743479}"/>
              </a:ext>
            </a:extLst>
          </p:cNvPr>
          <p:cNvCxnSpPr>
            <a:cxnSpLocks/>
          </p:cNvCxnSpPr>
          <p:nvPr/>
        </p:nvCxnSpPr>
        <p:spPr>
          <a:xfrm>
            <a:off x="7563014" y="3744605"/>
            <a:ext cx="1076489" cy="904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>
            <a:extLst>
              <a:ext uri="{FF2B5EF4-FFF2-40B4-BE49-F238E27FC236}">
                <a16:creationId xmlns:a16="http://schemas.microsoft.com/office/drawing/2014/main" id="{7D7B2973-8B77-46A6-B5DB-7302BEEAC90E}"/>
              </a:ext>
            </a:extLst>
          </p:cNvPr>
          <p:cNvCxnSpPr>
            <a:cxnSpLocks/>
          </p:cNvCxnSpPr>
          <p:nvPr/>
        </p:nvCxnSpPr>
        <p:spPr>
          <a:xfrm>
            <a:off x="7563014" y="5456573"/>
            <a:ext cx="1066719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Élőláb helye 2">
            <a:extLst>
              <a:ext uri="{FF2B5EF4-FFF2-40B4-BE49-F238E27FC236}">
                <a16:creationId xmlns:a16="http://schemas.microsoft.com/office/drawing/2014/main" id="{9BAA4BB6-0F04-4AB0-A93D-DBDBA2A6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039254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Bérbeadás és ingatlan értékesítés: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Áfás vagy mentes tevékenységek?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011680"/>
            <a:ext cx="11391198" cy="4205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Hosszútávú ingaltan bérbeadás – áfakör választási lehetőség:</a:t>
            </a:r>
          </a:p>
          <a:p>
            <a:pPr marL="0" indent="0" algn="just">
              <a:buNone/>
            </a:pPr>
            <a:r>
              <a:rPr lang="hu-HU" sz="3500" dirty="0"/>
              <a:t>- határidő: december 31-ig (következő évre) vagy a bérbeadási</a:t>
            </a:r>
          </a:p>
          <a:p>
            <a:pPr marL="0" indent="0" algn="just">
              <a:buNone/>
            </a:pPr>
            <a:r>
              <a:rPr lang="hu-HU" sz="3500" dirty="0"/>
              <a:t>  tevékenység megkezdéséig (évközi alakulás/kezdés esetén),</a:t>
            </a:r>
          </a:p>
          <a:p>
            <a:pPr marL="0" indent="0" algn="just">
              <a:buNone/>
            </a:pPr>
            <a:r>
              <a:rPr lang="hu-HU" sz="3500" dirty="0"/>
              <a:t>- feltétel: nem módosíthat a következő 5 évben,</a:t>
            </a:r>
          </a:p>
          <a:p>
            <a:pPr marL="0" indent="0" algn="just">
              <a:buNone/>
            </a:pPr>
            <a:r>
              <a:rPr lang="hu-HU" sz="3300" dirty="0"/>
              <a:t>-„figyelési idő” miatt utólagosan levonható a tevékenységhez használt tárgyi eszközök beszerzésekor le nem vont áfa-tartalom egy része (ingatlan esetén 240 hónap, ingatlannak nem minősülő tárgyi eszköz esetén 60 hónap a figyelési idő!)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07934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Bérbeadás és ingatlan értékesítés: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Áfás vagy mentes tevékenységek?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011680"/>
            <a:ext cx="11391198" cy="420505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sz="3500" b="1" dirty="0">
                <a:sym typeface="Wingdings" panose="05000000000000000000" pitchFamily="2" charset="2"/>
              </a:rPr>
              <a:t>Beépített ingatlan(rész) és az ehhez tartozó földrészlet értékesítése alapvetően tárgyi mentes tevékenység, de adókötelezettség választható! Mindenképp áfás azon ingatlan értékesítése, melynek:</a:t>
            </a:r>
          </a:p>
          <a:p>
            <a:pPr marL="0" indent="0" algn="just">
              <a:buNone/>
            </a:pPr>
            <a:r>
              <a:rPr lang="hu-HU" sz="3500" dirty="0"/>
              <a:t>- első rendeltetésszerű használata még nem történt meg,</a:t>
            </a:r>
          </a:p>
          <a:p>
            <a:pPr marL="0" indent="0" algn="just">
              <a:buNone/>
            </a:pPr>
            <a:r>
              <a:rPr lang="hu-HU" sz="3300" dirty="0"/>
              <a:t>- az első rendeltetésszerű használta már megtörtént, de a hatósági engedély véglegessé válása vagy a használatbavétel hallgatással történő tudomásulvétele és az értékesítés közt nem telt el két év,</a:t>
            </a:r>
          </a:p>
          <a:p>
            <a:pPr marL="0" indent="0" algn="just">
              <a:buNone/>
            </a:pPr>
            <a:r>
              <a:rPr lang="hu-HU" sz="3300" dirty="0"/>
              <a:t>- beépítése bejelentés alapján történt és a hatósági bizonyítvány ki-állítása, valamint az értékesítés közt nem telt el két év.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305631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Bérbeadás és ingatlan értékesítés: </a:t>
            </a:r>
            <a:b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Áfás vagy mentes tevékenységek?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128369"/>
            <a:ext cx="11391198" cy="42050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3500" b="1" dirty="0">
                <a:sym typeface="Wingdings" panose="05000000000000000000" pitchFamily="2" charset="2"/>
              </a:rPr>
              <a:t>Beépítetlen ingatlan(rész) értékesítése: alapvetően tárgyi mentes tevékenység, kivéve:</a:t>
            </a:r>
          </a:p>
          <a:p>
            <a:pPr marL="0" indent="0" algn="just">
              <a:buNone/>
            </a:pPr>
            <a:r>
              <a:rPr lang="hu-HU" sz="3500" dirty="0"/>
              <a:t>- Az építési telek értékesítését!</a:t>
            </a:r>
          </a:p>
          <a:p>
            <a:pPr marL="0" indent="0" algn="just">
              <a:buNone/>
            </a:pPr>
            <a:r>
              <a:rPr lang="hu-HU" sz="3500" b="1" dirty="0"/>
              <a:t>Ingatlanértékesítés adókötelessé tételének tudnivalói:</a:t>
            </a:r>
          </a:p>
          <a:p>
            <a:r>
              <a:rPr lang="hu-HU" sz="3500" dirty="0"/>
              <a:t>- Bejelentési határidő: év vége, vagy tevékenység megkezdése</a:t>
            </a:r>
          </a:p>
          <a:p>
            <a:r>
              <a:rPr lang="hu-HU" sz="3500" dirty="0"/>
              <a:t>- Feltétel: 5 évig nem térhet el a választástól,</a:t>
            </a:r>
          </a:p>
          <a:p>
            <a:r>
              <a:rPr lang="hu-HU" sz="3500" dirty="0"/>
              <a:t>- A „figyelési idő” miatt esetlegesen utólag levonható a vásárláskor</a:t>
            </a:r>
          </a:p>
          <a:p>
            <a:r>
              <a:rPr lang="hu-HU" sz="3500" dirty="0"/>
              <a:t>  le nem vont áfa!</a:t>
            </a:r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500956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8285" y="1888898"/>
            <a:ext cx="10058400" cy="2408630"/>
          </a:xfrm>
        </p:spPr>
        <p:txBody>
          <a:bodyPr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70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19711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9E80F8AF-7AAE-46F0-80D3-D09AFC38B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4284042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" y="296128"/>
            <a:ext cx="11887200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 </a:t>
            </a:r>
            <a:endParaRPr lang="hu-HU" sz="5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8625" y="1746885"/>
            <a:ext cx="11610975" cy="450151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hu-HU" sz="3500" b="1" dirty="0">
                <a:solidFill>
                  <a:srgbClr val="FF0000"/>
                </a:solidFill>
              </a:rPr>
              <a:t>KATA-keret:</a:t>
            </a:r>
            <a:r>
              <a:rPr lang="hu-HU" sz="3500" b="1" dirty="0"/>
              <a:t> </a:t>
            </a:r>
          </a:p>
          <a:p>
            <a:pPr algn="ctr"/>
            <a:r>
              <a:rPr lang="hu-HU" sz="3500" b="1" dirty="0"/>
              <a:t>12 millió Ft bevételig tételes adófizetési kötelezettség</a:t>
            </a:r>
          </a:p>
          <a:p>
            <a:pPr algn="ctr"/>
            <a:r>
              <a:rPr lang="hu-HU" sz="3500" b="1" dirty="0"/>
              <a:t>A pénzmozgás napja számít!</a:t>
            </a:r>
          </a:p>
          <a:p>
            <a:pPr algn="ctr"/>
            <a:r>
              <a:rPr lang="hu-HU" sz="3500" b="1" dirty="0"/>
              <a:t>Arányosítás: keret függ a tételes adó megfizetésétől!</a:t>
            </a:r>
          </a:p>
          <a:p>
            <a:pPr algn="ctr"/>
            <a:r>
              <a:rPr lang="hu-HU" sz="3500" b="1" dirty="0">
                <a:solidFill>
                  <a:srgbClr val="FF0000"/>
                </a:solidFill>
              </a:rPr>
              <a:t>ÁFA-keret:</a:t>
            </a:r>
          </a:p>
          <a:p>
            <a:pPr algn="ctr"/>
            <a:r>
              <a:rPr lang="hu-HU" sz="3500" b="1" dirty="0"/>
              <a:t>12 millió Ft éves </a:t>
            </a:r>
            <a:r>
              <a:rPr lang="hu-HU" sz="3500" b="1" dirty="0" err="1"/>
              <a:t>árbevételig</a:t>
            </a:r>
            <a:r>
              <a:rPr lang="hu-HU" sz="3500" b="1" dirty="0"/>
              <a:t> alanyi mentesség választható</a:t>
            </a:r>
          </a:p>
          <a:p>
            <a:pPr algn="ctr"/>
            <a:r>
              <a:rPr lang="hu-HU" sz="3500" b="1" dirty="0"/>
              <a:t>A teljesítés napja számít!</a:t>
            </a:r>
          </a:p>
          <a:p>
            <a:pPr algn="ctr"/>
            <a:r>
              <a:rPr lang="hu-HU" sz="3500" b="1" dirty="0"/>
              <a:t>Arányosítás: Keret függ az éves adóalanyiság napjainak számától!</a:t>
            </a:r>
          </a:p>
          <a:p>
            <a:pPr algn="ctr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2DC7A565-54CF-41A6-B2B3-39B398131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62153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2019.07.01.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90512" y="2021991"/>
            <a:ext cx="11610975" cy="4311432"/>
          </a:xfrm>
        </p:spPr>
        <p:txBody>
          <a:bodyPr>
            <a:normAutofit/>
          </a:bodyPr>
          <a:lstStyle/>
          <a:p>
            <a:r>
              <a:rPr lang="hu-HU" sz="3500" b="1" dirty="0"/>
              <a:t>239/2009. (X.20.) Korm. rendelet módosult=&gt; új definíciók:</a:t>
            </a:r>
          </a:p>
          <a:p>
            <a:pPr algn="just"/>
            <a:r>
              <a:rPr lang="hu-HU" sz="3600" b="1" i="1" dirty="0">
                <a:solidFill>
                  <a:srgbClr val="FF0000"/>
                </a:solidFill>
              </a:rPr>
              <a:t>magánszálláshely:</a:t>
            </a:r>
            <a:r>
              <a:rPr lang="hu-HU" sz="3600" i="1" dirty="0"/>
              <a:t> </a:t>
            </a:r>
            <a:r>
              <a:rPr lang="hu-HU" sz="3600" dirty="0"/>
              <a:t>az a nem kizárólag szálláshely-szolgáltatás folytatása céljából, </a:t>
            </a:r>
            <a:r>
              <a:rPr lang="hu-HU" sz="3600" b="1" dirty="0"/>
              <a:t>magánszemély vagy egyéni vállalkozó által </a:t>
            </a:r>
            <a:r>
              <a:rPr lang="hu-HU" sz="3600" dirty="0"/>
              <a:t>hasznosított </a:t>
            </a:r>
            <a:r>
              <a:rPr lang="hu-HU" sz="3600" b="1" dirty="0"/>
              <a:t>lakás vagy üdülő</a:t>
            </a:r>
            <a:r>
              <a:rPr lang="hu-HU" sz="3600" dirty="0"/>
              <a:t>, illetve azok egy lehatárolt részének és hozzátartozó területének hasznosítása, ahol a szobák száma legfeljebb nyolc, és az ágyak száma legfeljebb tizenhat;</a:t>
            </a:r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93733333-8C44-4272-8B8B-8BE92AD83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977960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 </a:t>
            </a:r>
            <a:endParaRPr lang="hu-HU" sz="5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128369"/>
            <a:ext cx="11391198" cy="4205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500" b="1" u="sng" dirty="0">
                <a:sym typeface="Wingdings" panose="05000000000000000000" pitchFamily="2" charset="2"/>
              </a:rPr>
              <a:t>Példa:</a:t>
            </a:r>
            <a:r>
              <a:rPr lang="hu-HU" sz="3500" b="1" dirty="0">
                <a:sym typeface="Wingdings" panose="05000000000000000000" pitchFamily="2" charset="2"/>
              </a:rPr>
              <a:t> </a:t>
            </a:r>
            <a:r>
              <a:rPr lang="hu-HU" sz="3500" b="1" dirty="0"/>
              <a:t>KATA-s vállalkozás kezdete: 2019.09.28. (95 nap 2019-ben). A tételes adót a működés minden hónapján megfizeti.</a:t>
            </a:r>
          </a:p>
          <a:p>
            <a:pPr marL="0" indent="0" algn="just">
              <a:buNone/>
            </a:pPr>
            <a:r>
              <a:rPr lang="hu-HU" sz="3500" b="1" i="1" u="sng" dirty="0"/>
              <a:t>1. kérdés</a:t>
            </a:r>
            <a:r>
              <a:rPr lang="hu-HU" sz="3500" b="1" i="1" dirty="0"/>
              <a:t>: Mennyi a 2019. évi KATA- és ÁFA-kerete?</a:t>
            </a:r>
          </a:p>
          <a:p>
            <a:pPr marL="0" indent="0" algn="just">
              <a:buNone/>
            </a:pPr>
            <a:r>
              <a:rPr lang="hu-HU" sz="3500" u="sng" dirty="0"/>
              <a:t>Válasz:</a:t>
            </a:r>
          </a:p>
          <a:p>
            <a:pPr marL="0" indent="0" algn="just">
              <a:buNone/>
            </a:pPr>
            <a:r>
              <a:rPr lang="hu-HU" sz="3500" dirty="0"/>
              <a:t>KATA-keret: 4 x 1.000.000 = 4.000.000 Ft</a:t>
            </a:r>
          </a:p>
          <a:p>
            <a:pPr marL="0" indent="0" algn="just">
              <a:buNone/>
            </a:pPr>
            <a:r>
              <a:rPr lang="hu-HU" sz="3500" dirty="0"/>
              <a:t>ÁFA-keret: 12.000.000 x 95/365 = 3.123.288 Ft</a:t>
            </a:r>
          </a:p>
          <a:p>
            <a:pPr marL="0" indent="0" algn="just">
              <a:buNone/>
            </a:pPr>
            <a:endParaRPr lang="hu-HU" sz="3500" dirty="0"/>
          </a:p>
          <a:p>
            <a:pPr marL="0" indent="0" algn="just">
              <a:buNone/>
            </a:pPr>
            <a:endParaRPr lang="hu-HU" sz="3500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188921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 </a:t>
            </a:r>
            <a:endParaRPr lang="hu-HU" sz="5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128369"/>
            <a:ext cx="11391198" cy="4205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500" b="1" i="1" u="sng" dirty="0"/>
              <a:t>2. kérdés:</a:t>
            </a:r>
            <a:r>
              <a:rPr lang="hu-HU" sz="3500" b="1" i="1" dirty="0"/>
              <a:t> Mi történik, ha az éves bevétele 3,2 millió Ft lesz?</a:t>
            </a:r>
          </a:p>
          <a:p>
            <a:pPr marL="0" indent="0" algn="just">
              <a:buNone/>
            </a:pPr>
            <a:r>
              <a:rPr lang="hu-HU" sz="3500" u="sng" dirty="0"/>
              <a:t>Válasz</a:t>
            </a:r>
            <a:r>
              <a:rPr lang="hu-HU" sz="3500" dirty="0"/>
              <a:t>: Áfa-körbe lép. Az a számla már áfás lesz, mellyel átlépi az áfa-keretet. További 2 évig áfás is marad!</a:t>
            </a:r>
          </a:p>
          <a:p>
            <a:pPr marL="0" indent="0" algn="just">
              <a:buNone/>
            </a:pPr>
            <a:r>
              <a:rPr lang="hu-HU" sz="3500" b="1" i="1" u="sng" dirty="0"/>
              <a:t>3. kérdés</a:t>
            </a:r>
            <a:r>
              <a:rPr lang="hu-HU" sz="3500" b="1" i="1" dirty="0"/>
              <a:t>: Mi történik, ha az éves bevétele 5 millió Ft lesz?</a:t>
            </a:r>
          </a:p>
          <a:p>
            <a:pPr marL="0" indent="0" algn="just">
              <a:buNone/>
            </a:pPr>
            <a:r>
              <a:rPr lang="hu-HU" sz="3500" u="sng" dirty="0"/>
              <a:t>Válasz:</a:t>
            </a:r>
            <a:r>
              <a:rPr lang="hu-HU" sz="3500" dirty="0"/>
              <a:t> 19KATA nyomtatványon feltünteti és megfizeti a plusz 1 millió Ft 40%-át. 2020-ban tételes adóval kezd. DE: Az áfa-határt átlépi már az áfa-keret átlépésével és 2 évig áfás marad.</a:t>
            </a:r>
          </a:p>
          <a:p>
            <a:pPr marL="0" indent="0" algn="just">
              <a:buNone/>
            </a:pPr>
            <a:endParaRPr lang="hu-HU" sz="3500" dirty="0"/>
          </a:p>
          <a:p>
            <a:pPr marL="0" indent="0" algn="just">
              <a:buNone/>
            </a:pPr>
            <a:endParaRPr lang="hu-HU" sz="3500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630005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 </a:t>
            </a:r>
            <a:endParaRPr lang="hu-HU" sz="5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128369"/>
            <a:ext cx="11391198" cy="42050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500" b="1" i="1" u="sng" dirty="0"/>
              <a:t>4. kérdés</a:t>
            </a:r>
            <a:r>
              <a:rPr lang="hu-HU" sz="3500" b="1" i="1" dirty="0"/>
              <a:t>: Mi történik, ha nem folyik be neki 2 millió Ft?</a:t>
            </a:r>
          </a:p>
          <a:p>
            <a:pPr marL="0" indent="0" algn="just">
              <a:buNone/>
            </a:pPr>
            <a:r>
              <a:rPr lang="hu-HU" sz="3500" u="sng" dirty="0"/>
              <a:t>Válasz:</a:t>
            </a:r>
            <a:r>
              <a:rPr lang="hu-HU" sz="3500" dirty="0"/>
              <a:t> KATA bevétele 2 millióval kevesebb lesz (19KATA nyilatkozatban csak a ténylegesen befolyt bevétel szerepel!), de az áfa-határt átlépi, mivel teljesített szolgáltatás volt!</a:t>
            </a:r>
          </a:p>
          <a:p>
            <a:pPr marL="0" indent="0" algn="just">
              <a:buNone/>
            </a:pPr>
            <a:r>
              <a:rPr lang="hu-HU" sz="3500" b="1" i="1" u="sng" dirty="0"/>
              <a:t>5. kérdés</a:t>
            </a:r>
            <a:r>
              <a:rPr lang="hu-HU" sz="3500" b="1" i="1" dirty="0"/>
              <a:t>: Mire kell figyelni áfa-kör átlépés esetén?</a:t>
            </a:r>
          </a:p>
          <a:p>
            <a:pPr marL="0" indent="0" algn="just">
              <a:buNone/>
            </a:pPr>
            <a:r>
              <a:rPr lang="hu-HU" sz="3500" u="sng" dirty="0"/>
              <a:t>Válasz:</a:t>
            </a:r>
            <a:r>
              <a:rPr lang="hu-HU" sz="3500" dirty="0"/>
              <a:t> NAV-</a:t>
            </a:r>
            <a:r>
              <a:rPr lang="hu-HU" sz="3500" dirty="0" err="1"/>
              <a:t>nak</a:t>
            </a:r>
            <a:r>
              <a:rPr lang="hu-HU" sz="3500" dirty="0"/>
              <a:t> be kell jelenteni az átlépés napját! Adószám változik! Következő 2 adóévben áfás marad!</a:t>
            </a:r>
          </a:p>
          <a:p>
            <a:pPr marL="0" indent="0" algn="just">
              <a:buNone/>
            </a:pPr>
            <a:endParaRPr lang="hu-HU" sz="3500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20513696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 </a:t>
            </a:r>
            <a:endParaRPr lang="hu-HU" sz="5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128369"/>
            <a:ext cx="11391198" cy="420505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sz="3500" b="1" u="sng" dirty="0">
                <a:sym typeface="Wingdings" panose="05000000000000000000" pitchFamily="2" charset="2"/>
              </a:rPr>
              <a:t>Példa:</a:t>
            </a:r>
            <a:r>
              <a:rPr lang="hu-HU" sz="3500" b="1" dirty="0">
                <a:sym typeface="Wingdings" panose="05000000000000000000" pitchFamily="2" charset="2"/>
              </a:rPr>
              <a:t> </a:t>
            </a:r>
            <a:r>
              <a:rPr lang="hu-HU" sz="3500" b="1" dirty="0"/>
              <a:t>KATA-s vállalkozás egész évben működik, rövidtávú lakáskiadást folytat. KATA-kerete és áfa-kerete is 12 millió Ft. Mindkét adónem szerinti bevétele 11.980.000 Ft. Utolsó vendége december 28-án jön és január 3-án távozik. A számlázandó szállásdíj 100 ezer Ft. Az összeget december 29-én írják jóvá a bankszámláján.</a:t>
            </a:r>
          </a:p>
          <a:p>
            <a:pPr marL="0" indent="0" algn="just">
              <a:buNone/>
            </a:pPr>
            <a:r>
              <a:rPr lang="hu-HU" sz="3500" b="1" i="1" u="sng" dirty="0"/>
              <a:t>Kérdés</a:t>
            </a:r>
            <a:r>
              <a:rPr lang="hu-HU" sz="3500" b="1" i="1" dirty="0"/>
              <a:t>: Mire kell figyelni ebben az esetben?</a:t>
            </a:r>
          </a:p>
          <a:p>
            <a:pPr marL="0" indent="0" algn="just">
              <a:buNone/>
            </a:pPr>
            <a:r>
              <a:rPr lang="hu-HU" sz="3500" u="sng" dirty="0"/>
              <a:t>Válasz:</a:t>
            </a:r>
            <a:r>
              <a:rPr lang="hu-HU" sz="3500" dirty="0"/>
              <a:t> Teljesítés napja: 2020.01.03., így az áfa szerinti bevétele 2019-ben 11.980.000 Ft lesz. KATA szerinti bevétele 12.080.000 Ft, így a 80 ezer Ft után 40%-os adót kell fizetnie!</a:t>
            </a:r>
          </a:p>
          <a:p>
            <a:pPr marL="0" indent="0" algn="just">
              <a:buNone/>
            </a:pPr>
            <a:endParaRPr lang="hu-HU" sz="3500" dirty="0"/>
          </a:p>
          <a:p>
            <a:pPr marL="0" indent="0" algn="just">
              <a:buNone/>
            </a:pPr>
            <a:endParaRPr lang="hu-HU" sz="3500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1986466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</a:t>
            </a:r>
            <a:r>
              <a:rPr lang="hu-HU" sz="55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ÁFA: biztosan ugyanaz a keret? </a:t>
            </a:r>
            <a:endParaRPr lang="hu-HU" sz="5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00401" y="2128369"/>
            <a:ext cx="11391198" cy="420505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hu-HU" sz="3500" b="1" u="sng" dirty="0">
                <a:sym typeface="Wingdings" panose="05000000000000000000" pitchFamily="2" charset="2"/>
              </a:rPr>
              <a:t>Példa:</a:t>
            </a:r>
            <a:r>
              <a:rPr lang="hu-HU" sz="3500" b="1" dirty="0">
                <a:sym typeface="Wingdings" panose="05000000000000000000" pitchFamily="2" charset="2"/>
              </a:rPr>
              <a:t> </a:t>
            </a:r>
            <a:r>
              <a:rPr lang="hu-HU" sz="3500" b="1" dirty="0"/>
              <a:t>KATA-s vállalkozás egész évben működik, rövidtávú lakáskiadást folytat. KATA-kerete és áfa-kerete is 12 millió Ft. Mindkét adónem szerinti bevétele 11.980.000 Ft. Utolsó vendége december 28-án jön és december 31-én távozik. A számlázandó szállásdíj 100 ezer Ft. Az összeget január 3-án írják jóvá a bankszámláján.</a:t>
            </a:r>
          </a:p>
          <a:p>
            <a:pPr marL="0" indent="0" algn="just">
              <a:buNone/>
            </a:pPr>
            <a:r>
              <a:rPr lang="hu-HU" sz="3500" b="1" i="1" u="sng" dirty="0"/>
              <a:t>Kérdés</a:t>
            </a:r>
            <a:r>
              <a:rPr lang="hu-HU" sz="3500" b="1" i="1" dirty="0"/>
              <a:t>: Mire kell figyelni ebben az esetben?</a:t>
            </a:r>
          </a:p>
          <a:p>
            <a:pPr marL="0" indent="0" algn="just">
              <a:buNone/>
            </a:pPr>
            <a:r>
              <a:rPr lang="hu-HU" sz="3500" u="sng" dirty="0"/>
              <a:t>Válasz:</a:t>
            </a:r>
            <a:r>
              <a:rPr lang="hu-HU" sz="3500" dirty="0"/>
              <a:t> Teljesítés napja: 2019.12.31., így az áfa szerinti bevétele 2019-ben 12.080.000 Ft lesz, így áfa-körbe lép és 2 évig marad. KATA szerinti bevétele 11.980.000 Ft, így nem kell 40%-os extra adót fizetnie! </a:t>
            </a:r>
            <a:r>
              <a:rPr lang="hu-HU" sz="2900" i="1" dirty="0"/>
              <a:t>(Érdemes átgondolni, hogy befogadjuk-e egyáltalán vagy adjunk-e esetleg kedvezményt!?)</a:t>
            </a:r>
          </a:p>
          <a:p>
            <a:pPr marL="0" indent="0" algn="just">
              <a:buNone/>
            </a:pPr>
            <a:endParaRPr lang="hu-HU" sz="3500" dirty="0"/>
          </a:p>
          <a:p>
            <a:pPr marL="0" indent="0" algn="just">
              <a:buNone/>
            </a:pPr>
            <a:endParaRPr lang="hu-HU" sz="3500" dirty="0"/>
          </a:p>
          <a:p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A27FFBBC-D857-4050-B986-47F8C504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9892120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6603"/>
            <a:ext cx="12191999" cy="145075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90855DCA-43DE-4E8E-8E75-9A8C38DD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6" y="1962150"/>
            <a:ext cx="11287124" cy="4263445"/>
          </a:xfrm>
        </p:spPr>
        <p:txBody>
          <a:bodyPr>
            <a:noAutofit/>
          </a:bodyPr>
          <a:lstStyle/>
          <a:p>
            <a:pPr algn="ctr"/>
            <a:r>
              <a:rPr lang="hu-H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Adózni kell! De nem mindegy, mennyit!</a:t>
            </a:r>
          </a:p>
          <a:p>
            <a:pPr algn="just"/>
            <a:r>
              <a:rPr lang="hu-HU" sz="4000" dirty="0"/>
              <a:t>előzetes adótervezés				optimális adózás</a:t>
            </a:r>
          </a:p>
          <a:p>
            <a:pPr algn="just"/>
            <a:r>
              <a:rPr lang="hu-HU" sz="4000" dirty="0"/>
              <a:t>megbízható szakemberek			jogi biztonság</a:t>
            </a:r>
          </a:p>
          <a:p>
            <a:pPr algn="just"/>
            <a:endParaRPr lang="hu-HU" sz="1000" dirty="0"/>
          </a:p>
          <a:p>
            <a:pPr algn="ctr"/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Biztonságos háttérrel marad idő a jövedelem-szerző tevékenységre és a nyugodt alvásra! </a:t>
            </a:r>
            <a:r>
              <a:rPr lang="hu-HU" sz="4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u-HU" sz="4000" dirty="0"/>
          </a:p>
          <a:p>
            <a:pPr algn="just"/>
            <a:endParaRPr lang="hu-HU" sz="3200" i="1" dirty="0"/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CD997BAA-3DB4-41E8-A82B-159B154F3201}"/>
              </a:ext>
            </a:extLst>
          </p:cNvPr>
          <p:cNvSpPr/>
          <p:nvPr/>
        </p:nvSpPr>
        <p:spPr>
          <a:xfrm>
            <a:off x="6334125" y="2970404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3B7DD9B4-67E4-4982-8C72-2C6148C423FB}"/>
              </a:ext>
            </a:extLst>
          </p:cNvPr>
          <p:cNvSpPr/>
          <p:nvPr/>
        </p:nvSpPr>
        <p:spPr>
          <a:xfrm>
            <a:off x="6334125" y="3684297"/>
            <a:ext cx="1009650" cy="2952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Élőláb helye 2">
            <a:extLst>
              <a:ext uri="{FF2B5EF4-FFF2-40B4-BE49-F238E27FC236}">
                <a16:creationId xmlns:a16="http://schemas.microsoft.com/office/drawing/2014/main" id="{C9A622CC-BA73-4651-9FB6-2469790E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7674011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66800" y="1816919"/>
            <a:ext cx="10058400" cy="1612081"/>
          </a:xfrm>
        </p:spPr>
        <p:txBody>
          <a:bodyPr>
            <a:normAutofit fontScale="90000"/>
          </a:bodyPr>
          <a:lstStyle/>
          <a:p>
            <a:pPr algn="ctr"/>
            <a:br>
              <a:rPr lang="hu-HU" sz="7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u-HU" sz="7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8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www.igyvallalkozz.hu</a:t>
            </a:r>
            <a:endParaRPr lang="hu-HU" sz="83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04261" y="4455620"/>
            <a:ext cx="11598442" cy="1719711"/>
          </a:xfrm>
        </p:spPr>
        <p:txBody>
          <a:bodyPr>
            <a:noAutofit/>
          </a:bodyPr>
          <a:lstStyle/>
          <a:p>
            <a:pPr algn="ct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 TUDD: MERRE ÉS HOGYAN OPTIMÁLIS! </a:t>
            </a:r>
          </a:p>
          <a:p>
            <a:pPr algn="ctr"/>
            <a:r>
              <a:rPr lang="hu-HU" sz="3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(nem csak az ingatlanokkal kapcsolatban!)</a:t>
            </a:r>
            <a:endParaRPr lang="hu-HU" sz="3000" i="1" dirty="0"/>
          </a:p>
        </p:txBody>
      </p:sp>
    </p:spTree>
    <p:extLst>
      <p:ext uri="{BB962C8B-B14F-4D97-AF65-F5344CB8AC3E}">
        <p14:creationId xmlns:p14="http://schemas.microsoft.com/office/powerpoint/2010/main" val="1792836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2850522"/>
          </a:xfrm>
        </p:spPr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97280" y="4453127"/>
            <a:ext cx="10058400" cy="1728597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4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4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  <a:p>
            <a:pPr algn="r"/>
            <a:r>
              <a:rPr lang="hu-HU" sz="4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05948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2019.07.01.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90512" y="2021991"/>
            <a:ext cx="11610975" cy="4311432"/>
          </a:xfrm>
        </p:spPr>
        <p:txBody>
          <a:bodyPr>
            <a:normAutofit/>
          </a:bodyPr>
          <a:lstStyle/>
          <a:p>
            <a:r>
              <a:rPr lang="hu-HU" sz="3500" b="1" dirty="0"/>
              <a:t>239/2009. (X.20.) Korm. rendelet módosult=&gt; új definíciók:</a:t>
            </a:r>
            <a:endParaRPr lang="hu-HU" sz="3500" dirty="0"/>
          </a:p>
          <a:p>
            <a:pPr algn="just"/>
            <a:r>
              <a:rPr lang="hu-HU" sz="3600" b="1" i="1" dirty="0">
                <a:solidFill>
                  <a:srgbClr val="FF0000"/>
                </a:solidFill>
              </a:rPr>
              <a:t>egyéb szálláshely: </a:t>
            </a:r>
            <a:r>
              <a:rPr lang="hu-HU" sz="3600" dirty="0"/>
              <a:t>nem kizárólag szálláshely-szolgáltatás folytatása céljából létesített épületben, de szálláshely-szolgáltatási céllal és </a:t>
            </a:r>
            <a:r>
              <a:rPr lang="hu-HU" sz="3600" b="1" dirty="0"/>
              <a:t>nem magánszemély vagy nem egyéni vállalkozó által hasznosított</a:t>
            </a:r>
            <a:r>
              <a:rPr lang="hu-HU" sz="3600" dirty="0"/>
              <a:t>, önálló rendeltetési egységet képező épületrész, ahol az egy szobában található ágyak külön-külön is hasznosításra kerülhetnek, illetve a szobák száma legfeljebb huszonöt, és az ágyak száma legfeljebb száz;</a:t>
            </a:r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4BDBB463-30CB-452C-967C-D4E581EF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08827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2019.07.01.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1997" y="2134695"/>
            <a:ext cx="11610975" cy="4311432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3500" b="1" dirty="0"/>
              <a:t>A kormányrendelet módosult, de az Szja törvényt nem harmonizálták =&gt; tételes átalányadózás választása kérdéses!</a:t>
            </a:r>
            <a:endParaRPr lang="hu-HU" sz="3500" dirty="0"/>
          </a:p>
          <a:p>
            <a:pPr algn="just"/>
            <a:r>
              <a:rPr lang="hu-HU" sz="3600" dirty="0"/>
              <a:t>Fizetővendéglátó tevékenységet folytató magánszemély az, aki - nem egyéni vállalkozóként – a [….] kormányrendelet szerinti </a:t>
            </a:r>
            <a:r>
              <a:rPr lang="hu-HU" sz="3600" b="1" dirty="0">
                <a:solidFill>
                  <a:srgbClr val="FF0000"/>
                </a:solidFill>
              </a:rPr>
              <a:t>egyéb szálláshely-szolgáltatási </a:t>
            </a:r>
            <a:r>
              <a:rPr lang="hu-HU" sz="3600" dirty="0"/>
              <a:t>tevékenység keretében - nyújt szálláshelyet ugyanannak a személynek </a:t>
            </a:r>
            <a:r>
              <a:rPr lang="hu-HU" sz="3600" dirty="0" err="1"/>
              <a:t>adóévenként</a:t>
            </a:r>
            <a:r>
              <a:rPr lang="hu-HU" sz="3600" dirty="0"/>
              <a:t> 90 napot meg nem haladó időtartamra.</a:t>
            </a:r>
          </a:p>
          <a:p>
            <a:pPr algn="r"/>
            <a:r>
              <a:rPr lang="hu-HU" sz="3000" i="1" dirty="0">
                <a:solidFill>
                  <a:schemeClr val="tx1"/>
                </a:solidFill>
              </a:rPr>
              <a:t>(Szja tv. 57/A § (1) bekezdés)</a:t>
            </a: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432D1290-FA53-45E2-9457-8FC4B4F5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244790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2019.07.01.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90512" y="2088182"/>
            <a:ext cx="11610975" cy="4311432"/>
          </a:xfrm>
        </p:spPr>
        <p:txBody>
          <a:bodyPr>
            <a:normAutofit/>
          </a:bodyPr>
          <a:lstStyle/>
          <a:p>
            <a:pPr algn="just"/>
            <a:r>
              <a:rPr lang="hu-HU" sz="3600" dirty="0"/>
              <a:t>A </a:t>
            </a:r>
            <a:r>
              <a:rPr lang="hu-HU" sz="3600" b="1" dirty="0">
                <a:solidFill>
                  <a:srgbClr val="FF0000"/>
                </a:solidFill>
              </a:rPr>
              <a:t>fizetővendéglátó</a:t>
            </a:r>
            <a:r>
              <a:rPr lang="hu-HU" sz="3600" b="1" dirty="0">
                <a:solidFill>
                  <a:schemeClr val="tx1"/>
                </a:solidFill>
              </a:rPr>
              <a:t> tevékenységet folytató magánszemély </a:t>
            </a:r>
            <a:r>
              <a:rPr lang="hu-HU" sz="3600" dirty="0" err="1"/>
              <a:t>adóévenként</a:t>
            </a:r>
            <a:r>
              <a:rPr lang="hu-HU" sz="3600" dirty="0"/>
              <a:t> az </a:t>
            </a:r>
            <a:r>
              <a:rPr lang="hu-HU" sz="3600" dirty="0" err="1"/>
              <a:t>adóév</a:t>
            </a:r>
            <a:r>
              <a:rPr lang="hu-HU" sz="3600" dirty="0"/>
              <a:t> egészére - a 8. számú melléklet rendelkezései szerint - az e tevékenységéből származó bevételére </a:t>
            </a:r>
            <a:r>
              <a:rPr lang="hu-HU" sz="3600" b="1" dirty="0">
                <a:solidFill>
                  <a:srgbClr val="FF0000"/>
                </a:solidFill>
              </a:rPr>
              <a:t>tételes átalányadózást választhat</a:t>
            </a:r>
            <a:r>
              <a:rPr lang="hu-HU" sz="3600" dirty="0"/>
              <a:t>, feltéve, hogy e tevékenységét a tulajdonában, haszonélvezetében lévő, legfeljebb három - nem szálláshely-szolgáltatás rendeltetésű - lakásban vagy üdülőben folytatja.</a:t>
            </a:r>
            <a:endParaRPr lang="hu-HU" sz="3500" dirty="0"/>
          </a:p>
          <a:p>
            <a:pPr algn="r"/>
            <a:r>
              <a:rPr lang="hu-HU" sz="3200" i="1" dirty="0">
                <a:solidFill>
                  <a:schemeClr val="tx1"/>
                </a:solidFill>
              </a:rPr>
              <a:t>(Szja tv. 57/A § (2) bekezdés)</a:t>
            </a:r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403356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2019.07.01.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76764" y="2120874"/>
            <a:ext cx="11610975" cy="4311432"/>
          </a:xfrm>
        </p:spPr>
        <p:txBody>
          <a:bodyPr>
            <a:normAutofit lnSpcReduction="10000"/>
          </a:bodyPr>
          <a:lstStyle/>
          <a:p>
            <a:r>
              <a:rPr lang="hu-HU" sz="3500" b="1" dirty="0"/>
              <a:t>Szociális hozzájárulási adó </a:t>
            </a:r>
            <a:r>
              <a:rPr lang="hu-HU" sz="3500" b="1" dirty="0">
                <a:solidFill>
                  <a:srgbClr val="FF0000"/>
                </a:solidFill>
              </a:rPr>
              <a:t>17,5%-</a:t>
            </a:r>
            <a:r>
              <a:rPr lang="hu-HU" sz="3500" b="1" dirty="0" err="1">
                <a:solidFill>
                  <a:srgbClr val="FF0000"/>
                </a:solidFill>
              </a:rPr>
              <a:t>ra</a:t>
            </a:r>
            <a:r>
              <a:rPr lang="hu-HU" sz="3500" b="1" dirty="0">
                <a:solidFill>
                  <a:srgbClr val="FF0000"/>
                </a:solidFill>
              </a:rPr>
              <a:t> csökkent</a:t>
            </a:r>
            <a:r>
              <a:rPr lang="hu-HU" sz="3500" b="1" dirty="0"/>
              <a:t>. Ez befolyásolja:</a:t>
            </a:r>
            <a:endParaRPr lang="hu-HU" sz="3500" dirty="0"/>
          </a:p>
          <a:p>
            <a:pPr lvl="1" algn="just"/>
            <a:r>
              <a:rPr lang="hu-HU" sz="3900" dirty="0"/>
              <a:t> rövidtávú lakáskiadók közül azokat, akik adószámos  magánszemélyek és nem tudnak tételes átalányadózást választani, illetve a</a:t>
            </a:r>
          </a:p>
          <a:p>
            <a:pPr lvl="1" algn="just"/>
            <a:r>
              <a:rPr lang="hu-HU" sz="3900" dirty="0"/>
              <a:t> kisadózók ellátási alapját TB pénzbeli ellátások esetén (pl. GYED, táppénz, stb.):</a:t>
            </a:r>
          </a:p>
          <a:p>
            <a:pPr lvl="2"/>
            <a:r>
              <a:rPr lang="hu-HU" sz="3500" b="1" dirty="0">
                <a:solidFill>
                  <a:srgbClr val="FF0000"/>
                </a:solidFill>
              </a:rPr>
              <a:t>50 ezres KATA esetén: 98.100 Ft lett (94.400 Ft-ról)</a:t>
            </a:r>
          </a:p>
          <a:p>
            <a:pPr lvl="2"/>
            <a:r>
              <a:rPr lang="hu-HU" sz="3500" b="1" dirty="0">
                <a:solidFill>
                  <a:srgbClr val="FF0000"/>
                </a:solidFill>
              </a:rPr>
              <a:t>75 ezres KATA esetén: 164.000 Ft lett (158.400 Ft-ról)</a:t>
            </a:r>
          </a:p>
          <a:p>
            <a:pPr lvl="4"/>
            <a:endParaRPr lang="hu-HU" sz="3500" b="1" dirty="0">
              <a:solidFill>
                <a:srgbClr val="FF0000"/>
              </a:solidFill>
            </a:endParaRPr>
          </a:p>
          <a:p>
            <a:pPr lvl="4"/>
            <a:endParaRPr lang="hu-HU" sz="3500" dirty="0"/>
          </a:p>
          <a:p>
            <a:endParaRPr lang="hu-HU" sz="3500" dirty="0"/>
          </a:p>
        </p:txBody>
      </p:sp>
      <p:sp>
        <p:nvSpPr>
          <p:cNvPr id="7" name="Élőláb helye 2">
            <a:extLst>
              <a:ext uri="{FF2B5EF4-FFF2-40B4-BE49-F238E27FC236}">
                <a16:creationId xmlns:a16="http://schemas.microsoft.com/office/drawing/2014/main" id="{7C201A5C-9C39-4E92-9B2D-12AD1418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3392315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2020.01.01.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9996" y="2903842"/>
            <a:ext cx="11610975" cy="1986657"/>
          </a:xfrm>
        </p:spPr>
        <p:txBody>
          <a:bodyPr>
            <a:normAutofit/>
          </a:bodyPr>
          <a:lstStyle/>
          <a:p>
            <a:pPr algn="ctr"/>
            <a:r>
              <a:rPr lang="hu-HU" sz="4300" b="1" dirty="0"/>
              <a:t>Egészségügyi szolgáltatási járulék havi 7.500 Ft-ról </a:t>
            </a:r>
          </a:p>
          <a:p>
            <a:pPr algn="ctr"/>
            <a:r>
              <a:rPr lang="hu-HU" sz="4300" b="1" dirty="0">
                <a:solidFill>
                  <a:srgbClr val="FF0000"/>
                </a:solidFill>
              </a:rPr>
              <a:t>7.710 Ft-ra emelkedik.</a:t>
            </a:r>
            <a:r>
              <a:rPr lang="hu-HU" sz="4300" b="1" dirty="0"/>
              <a:t> </a:t>
            </a:r>
            <a:endParaRPr lang="hu-HU" sz="43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3D912612-E3D3-4A6E-85FF-A37C508B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801155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4" y="296128"/>
            <a:ext cx="10772775" cy="1450757"/>
          </a:xfrm>
        </p:spPr>
        <p:txBody>
          <a:bodyPr anchor="ctr">
            <a:noAutofit/>
          </a:bodyPr>
          <a:lstStyle/>
          <a:p>
            <a:pPr algn="ctr"/>
            <a:r>
              <a:rPr lang="hu-HU" sz="5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Jogszabályváltozások: </a:t>
            </a:r>
            <a:r>
              <a:rPr lang="hu-HU" sz="5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2020.01.01.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9996" y="2054832"/>
            <a:ext cx="11610975" cy="4161034"/>
          </a:xfrm>
        </p:spPr>
        <p:txBody>
          <a:bodyPr>
            <a:normAutofit/>
          </a:bodyPr>
          <a:lstStyle/>
          <a:p>
            <a:pPr algn="ctr"/>
            <a:r>
              <a:rPr lang="hu-HU" sz="4200" b="1" dirty="0">
                <a:solidFill>
                  <a:srgbClr val="FF0000"/>
                </a:solidFill>
              </a:rPr>
              <a:t>Turizmusfejlesztési hozzájárulás: </a:t>
            </a:r>
            <a:endParaRPr lang="hu-HU" sz="4200" b="1" dirty="0">
              <a:solidFill>
                <a:schemeClr val="tx1"/>
              </a:solidFill>
            </a:endParaRPr>
          </a:p>
          <a:p>
            <a:pPr algn="ctr"/>
            <a:r>
              <a:rPr lang="hu-HU" sz="4200" b="1" dirty="0">
                <a:solidFill>
                  <a:schemeClr val="tx1"/>
                </a:solidFill>
              </a:rPr>
              <a:t>Rövidtávú kiadásnál fizetni kell jövő évtől!</a:t>
            </a:r>
          </a:p>
          <a:p>
            <a:pPr algn="ctr"/>
            <a:endParaRPr lang="hu-HU" b="1" dirty="0">
              <a:solidFill>
                <a:srgbClr val="FF0000"/>
              </a:solidFill>
            </a:endParaRPr>
          </a:p>
          <a:p>
            <a:r>
              <a:rPr lang="hu-HU" sz="3500" b="1" u="sng" dirty="0"/>
              <a:t>Alapja:</a:t>
            </a:r>
            <a:r>
              <a:rPr lang="hu-HU" sz="3500" b="1" dirty="0"/>
              <a:t> szálláshely szolgáltatás bevételének áfa nélküli értéke 	      </a:t>
            </a:r>
            <a:r>
              <a:rPr lang="hu-HU" sz="2900" b="1" dirty="0"/>
              <a:t>(= amit a számlán szállásdíjként szerepeltetünk!)</a:t>
            </a:r>
          </a:p>
          <a:p>
            <a:r>
              <a:rPr lang="hu-HU" sz="3500" b="1" u="sng" dirty="0"/>
              <a:t>Mértéke:</a:t>
            </a:r>
            <a:r>
              <a:rPr lang="hu-HU" sz="3500" b="1" dirty="0"/>
              <a:t> az alap 4%-a</a:t>
            </a:r>
          </a:p>
          <a:p>
            <a:pPr algn="ctr"/>
            <a:endParaRPr lang="hu-HU" sz="3500" b="1" dirty="0"/>
          </a:p>
          <a:p>
            <a:pPr algn="ctr"/>
            <a:endParaRPr lang="hu-HU" sz="3500" dirty="0"/>
          </a:p>
          <a:p>
            <a:endParaRPr lang="hu-HU" sz="3500" dirty="0"/>
          </a:p>
        </p:txBody>
      </p:sp>
      <p:sp>
        <p:nvSpPr>
          <p:cNvPr id="5" name="Élőláb helye 2">
            <a:extLst>
              <a:ext uri="{FF2B5EF4-FFF2-40B4-BE49-F238E27FC236}">
                <a16:creationId xmlns:a16="http://schemas.microsoft.com/office/drawing/2014/main" id="{005FF9B6-7CDD-4418-8BAD-3A3526FC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764" y="6333423"/>
            <a:ext cx="11941442" cy="491488"/>
          </a:xfrm>
        </p:spPr>
        <p:txBody>
          <a:bodyPr/>
          <a:lstStyle/>
          <a:p>
            <a:r>
              <a:rPr lang="hu-HU" sz="1800" b="1" i="1" dirty="0">
                <a:solidFill>
                  <a:srgbClr val="FFFF00"/>
                </a:solidFill>
              </a:rPr>
              <a:t>IRÁNYTŰ AZ OPTIMÁLIS VÁLLALKOZÁSHOZ: 			</a:t>
            </a:r>
            <a:r>
              <a:rPr lang="en-US" sz="1800" b="1" i="1" dirty="0">
                <a:solidFill>
                  <a:srgbClr val="FFFF00"/>
                </a:solidFill>
              </a:rPr>
              <a:t>www.igyvallalkozz.hu</a:t>
            </a:r>
          </a:p>
        </p:txBody>
      </p:sp>
    </p:spTree>
    <p:extLst>
      <p:ext uri="{BB962C8B-B14F-4D97-AF65-F5344CB8AC3E}">
        <p14:creationId xmlns:p14="http://schemas.microsoft.com/office/powerpoint/2010/main" val="10496919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2190</Words>
  <Application>Microsoft Office PowerPoint</Application>
  <PresentationFormat>Szélesvásznú</PresentationFormat>
  <Paragraphs>272</Paragraphs>
  <Slides>37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Retrospektív</vt:lpstr>
      <vt:lpstr>Ingatlanhasznosítás:  adózási, számlázási kérdések</vt:lpstr>
      <vt:lpstr>Jogszabályvátozások</vt:lpstr>
      <vt:lpstr>Jogszabályváltozások: 2019.07.01.</vt:lpstr>
      <vt:lpstr>Jogszabályváltozások: 2019.07.01.</vt:lpstr>
      <vt:lpstr>Jogszabályváltozások: 2019.07.01.</vt:lpstr>
      <vt:lpstr>Jogszabályváltozások: 2019.07.01.</vt:lpstr>
      <vt:lpstr>Jogszabályváltozások: 2019.07.01.</vt:lpstr>
      <vt:lpstr>Jogszabályváltozások: 2020.01.01.</vt:lpstr>
      <vt:lpstr>Jogszabályváltozások: 2020.01.01.</vt:lpstr>
      <vt:lpstr>Jogszabályváltozások: 2020.01.01.</vt:lpstr>
      <vt:lpstr>Jogszabályváltozások: 2020.01.01.</vt:lpstr>
      <vt:lpstr>Jogszabályváltozások: 2020.01.01.</vt:lpstr>
      <vt:lpstr>Áfát érintő feladatok és lehetőségek</vt:lpstr>
      <vt:lpstr>Rövidtáv: Érdemes átlépni áfa körbe? </vt:lpstr>
      <vt:lpstr>Rövidtáv: Érdemes átlépni áfa körbe? </vt:lpstr>
      <vt:lpstr>Rövidtáv: Érdemes átlépni áfa körbe? </vt:lpstr>
      <vt:lpstr>Rövidtáv: Érdemes átlépni áfa körbe? </vt:lpstr>
      <vt:lpstr>Rövidtáv: Érdemes átlépni áfa körbe? </vt:lpstr>
      <vt:lpstr>Rövidtáv: Érdemes átlépni áfa körbe? </vt:lpstr>
      <vt:lpstr>Rövidtáv: Érdemes átlépni áfa körbe? </vt:lpstr>
      <vt:lpstr>Rövidtáv: Érdemes átlépni áfa körbe? </vt:lpstr>
      <vt:lpstr>Rövidtáv: Érdemes átlépni áfa körbe? </vt:lpstr>
      <vt:lpstr>Áfát érintő feladatok és lehetőségek</vt:lpstr>
      <vt:lpstr>Bérbeadás és ingatlan értékesítés:  Áfás vagy mentes tevékenységek?</vt:lpstr>
      <vt:lpstr>Bérbeadás és ingatlan értékesítés:  Áfás vagy mentes tevékenységek?</vt:lpstr>
      <vt:lpstr>Bérbeadás és ingatlan értékesítés:  Áfás vagy mentes tevékenységek?</vt:lpstr>
      <vt:lpstr>Bérbeadás és ingatlan értékesítés:  Áfás vagy mentes tevékenységek?</vt:lpstr>
      <vt:lpstr>KATA vs. ÁFA: biztosan ugyanaz a keret?</vt:lpstr>
      <vt:lpstr>KATA vs. ÁFA: biztosan ugyanaz a keret? </vt:lpstr>
      <vt:lpstr>KATA vs. ÁFA: biztosan ugyanaz a keret? </vt:lpstr>
      <vt:lpstr>KATA vs. ÁFA: biztosan ugyanaz a keret? </vt:lpstr>
      <vt:lpstr>KATA vs. ÁFA: biztosan ugyanaz a keret? </vt:lpstr>
      <vt:lpstr>KATA vs. ÁFA: biztosan ugyanaz a keret? </vt:lpstr>
      <vt:lpstr>KATA vs. ÁFA: biztosan ugyanaz a keret? </vt:lpstr>
      <vt:lpstr>Összegzés</vt:lpstr>
      <vt:lpstr>  www.igyvallalkozz.hu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Ingatlanhasznosítás:  adózási, számlázási kérdések</dc:title>
  <dc:creator>Valéria Kis-Vén</dc:creator>
  <cp:lastModifiedBy>Valéria Kis-Vén</cp:lastModifiedBy>
  <cp:revision>32</cp:revision>
  <dcterms:created xsi:type="dcterms:W3CDTF">2019-11-10T15:29:22Z</dcterms:created>
  <dcterms:modified xsi:type="dcterms:W3CDTF">2019-11-12T18:47:58Z</dcterms:modified>
</cp:coreProperties>
</file>