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358" r:id="rId4"/>
    <p:sldId id="354" r:id="rId5"/>
    <p:sldId id="355" r:id="rId6"/>
    <p:sldId id="353" r:id="rId7"/>
    <p:sldId id="330" r:id="rId8"/>
    <p:sldId id="311" r:id="rId9"/>
    <p:sldId id="352" r:id="rId10"/>
    <p:sldId id="356" r:id="rId11"/>
    <p:sldId id="350" r:id="rId12"/>
    <p:sldId id="344" r:id="rId13"/>
    <p:sldId id="357" r:id="rId14"/>
    <p:sldId id="351" r:id="rId15"/>
    <p:sldId id="345" r:id="rId16"/>
    <p:sldId id="360" r:id="rId17"/>
    <p:sldId id="359" r:id="rId18"/>
    <p:sldId id="361" r:id="rId19"/>
    <p:sldId id="320" r:id="rId20"/>
    <p:sldId id="363" r:id="rId21"/>
    <p:sldId id="364" r:id="rId22"/>
    <p:sldId id="365" r:id="rId23"/>
    <p:sldId id="349" r:id="rId24"/>
    <p:sldId id="366" r:id="rId25"/>
    <p:sldId id="371" r:id="rId26"/>
    <p:sldId id="370" r:id="rId27"/>
    <p:sldId id="369" r:id="rId28"/>
    <p:sldId id="374" r:id="rId29"/>
    <p:sldId id="378" r:id="rId30"/>
    <p:sldId id="375" r:id="rId31"/>
    <p:sldId id="372" r:id="rId32"/>
    <p:sldId id="377" r:id="rId33"/>
    <p:sldId id="380" r:id="rId34"/>
    <p:sldId id="381" r:id="rId35"/>
    <p:sldId id="362" r:id="rId36"/>
    <p:sldId id="383" r:id="rId37"/>
    <p:sldId id="346" r:id="rId38"/>
    <p:sldId id="327" r:id="rId39"/>
    <p:sldId id="384" r:id="rId40"/>
    <p:sldId id="310" r:id="rId41"/>
    <p:sldId id="385" r:id="rId42"/>
    <p:sldId id="276" r:id="rId43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Közepesen sötét stílus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Világos stílus 1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4F84BA-E400-4E9B-BFAC-DB3A744A3DD0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EABE7AE-E8DA-4C21-BC64-FB8BBDC80C0D}">
      <dgm:prSet custT="1"/>
      <dgm:spPr/>
      <dgm:t>
        <a:bodyPr/>
        <a:lstStyle/>
        <a:p>
          <a:r>
            <a:rPr lang="hu-HU" sz="3200" b="1" dirty="0"/>
            <a:t>Vásárlás</a:t>
          </a:r>
          <a:endParaRPr lang="en-US" sz="3200" b="1" dirty="0"/>
        </a:p>
      </dgm:t>
    </dgm:pt>
    <dgm:pt modelId="{97C176CF-C7D1-4D48-824C-3B9EC1713132}" type="parTrans" cxnId="{7135EB49-04AB-4689-A47A-85A80DBC1CE6}">
      <dgm:prSet/>
      <dgm:spPr/>
      <dgm:t>
        <a:bodyPr/>
        <a:lstStyle/>
        <a:p>
          <a:endParaRPr lang="en-US"/>
        </a:p>
      </dgm:t>
    </dgm:pt>
    <dgm:pt modelId="{A99D83A1-C5DE-4A57-84DD-D2502E5679F1}" type="sibTrans" cxnId="{7135EB49-04AB-4689-A47A-85A80DBC1CE6}">
      <dgm:prSet/>
      <dgm:spPr/>
      <dgm:t>
        <a:bodyPr/>
        <a:lstStyle/>
        <a:p>
          <a:endParaRPr lang="en-US"/>
        </a:p>
      </dgm:t>
    </dgm:pt>
    <dgm:pt modelId="{B2B6AC91-2B45-49BC-8146-EED16244A9BC}">
      <dgm:prSet custT="1"/>
      <dgm:spPr/>
      <dgm:t>
        <a:bodyPr/>
        <a:lstStyle/>
        <a:p>
          <a:pPr algn="ctr"/>
          <a:endParaRPr lang="hu-HU" sz="3200" b="1" i="0" u="none" baseline="0" dirty="0"/>
        </a:p>
        <a:p>
          <a:pPr algn="ctr"/>
          <a:endParaRPr lang="hu-HU" sz="3200" b="1" i="0" u="none" baseline="0" dirty="0"/>
        </a:p>
        <a:p>
          <a:pPr algn="ctr"/>
          <a:endParaRPr lang="hu-HU" sz="1000" b="1" i="0" u="none" baseline="0" dirty="0"/>
        </a:p>
        <a:p>
          <a:pPr algn="just"/>
          <a:r>
            <a:rPr lang="hu-HU" sz="3200" b="1" i="0" u="none" baseline="0" dirty="0"/>
            <a:t>Kiadások</a:t>
          </a:r>
          <a:r>
            <a:rPr lang="hu-HU" sz="1800" b="0" i="0" baseline="0" dirty="0"/>
            <a:t> </a:t>
          </a:r>
          <a:r>
            <a:rPr lang="hu-HU" sz="1600" b="0" i="0" baseline="0" dirty="0"/>
            <a:t>(pl.: illeték, ügy- védi díj, közvetítői jutalék, felújítási költség, egyéb iga-</a:t>
          </a:r>
          <a:r>
            <a:rPr lang="hu-HU" sz="1600" b="0" i="0" baseline="0" dirty="0" err="1"/>
            <a:t>zolt</a:t>
          </a:r>
          <a:r>
            <a:rPr lang="hu-HU" sz="1600" b="0" i="0" baseline="0" dirty="0"/>
            <a:t> költségek)</a:t>
          </a:r>
        </a:p>
        <a:p>
          <a:pPr algn="ctr"/>
          <a:r>
            <a:rPr lang="hu-HU" sz="1800" b="0" i="0" baseline="0" dirty="0"/>
            <a:t> </a:t>
          </a:r>
          <a:endParaRPr lang="en-US" sz="1800" dirty="0"/>
        </a:p>
      </dgm:t>
    </dgm:pt>
    <dgm:pt modelId="{51743820-F010-489E-9567-8CCFC6AEF55D}" type="parTrans" cxnId="{38842983-4A53-4622-8C6F-3157529DE64E}">
      <dgm:prSet/>
      <dgm:spPr/>
      <dgm:t>
        <a:bodyPr/>
        <a:lstStyle/>
        <a:p>
          <a:endParaRPr lang="en-US"/>
        </a:p>
      </dgm:t>
    </dgm:pt>
    <dgm:pt modelId="{3DB60F15-A19E-4949-9B25-8485EF167DC8}" type="sibTrans" cxnId="{38842983-4A53-4622-8C6F-3157529DE64E}">
      <dgm:prSet/>
      <dgm:spPr/>
      <dgm:t>
        <a:bodyPr/>
        <a:lstStyle/>
        <a:p>
          <a:endParaRPr lang="en-US"/>
        </a:p>
      </dgm:t>
    </dgm:pt>
    <dgm:pt modelId="{05B4A2FD-27C4-4EFB-99E1-7B98B8C2F6FE}">
      <dgm:prSet custT="1"/>
      <dgm:spPr/>
      <dgm:t>
        <a:bodyPr/>
        <a:lstStyle/>
        <a:p>
          <a:r>
            <a:rPr lang="hu-HU" sz="3200" b="1" dirty="0"/>
            <a:t>Eladás</a:t>
          </a:r>
          <a:endParaRPr lang="en-US" sz="3200" dirty="0"/>
        </a:p>
      </dgm:t>
    </dgm:pt>
    <dgm:pt modelId="{E17974E4-7992-4DB4-819D-968C751D35D5}" type="parTrans" cxnId="{FF3A383D-1B5C-48C9-9CA7-D29AEC4430BE}">
      <dgm:prSet/>
      <dgm:spPr/>
      <dgm:t>
        <a:bodyPr/>
        <a:lstStyle/>
        <a:p>
          <a:endParaRPr lang="en-US"/>
        </a:p>
      </dgm:t>
    </dgm:pt>
    <dgm:pt modelId="{62D37E4C-A128-4FF3-B60B-C67510A68E50}" type="sibTrans" cxnId="{FF3A383D-1B5C-48C9-9CA7-D29AEC4430BE}">
      <dgm:prSet/>
      <dgm:spPr/>
      <dgm:t>
        <a:bodyPr/>
        <a:lstStyle/>
        <a:p>
          <a:endParaRPr lang="en-US"/>
        </a:p>
      </dgm:t>
    </dgm:pt>
    <dgm:pt modelId="{9D19322B-DD2C-4D2C-86C3-2A4A0C73A450}">
      <dgm:prSet custT="1"/>
      <dgm:spPr/>
      <dgm:t>
        <a:bodyPr/>
        <a:lstStyle/>
        <a:p>
          <a:r>
            <a:rPr lang="hu-HU" sz="2400" b="1" dirty="0"/>
            <a:t>Nyereség (jövedelem)</a:t>
          </a:r>
          <a:endParaRPr lang="en-US" sz="2400" b="1" dirty="0"/>
        </a:p>
      </dgm:t>
    </dgm:pt>
    <dgm:pt modelId="{4BE6B358-1E49-4BA6-B1DA-27D175E87E20}" type="parTrans" cxnId="{2D9A1D56-9878-4F4C-AB70-FE98D867CB72}">
      <dgm:prSet/>
      <dgm:spPr/>
      <dgm:t>
        <a:bodyPr/>
        <a:lstStyle/>
        <a:p>
          <a:endParaRPr lang="en-US"/>
        </a:p>
      </dgm:t>
    </dgm:pt>
    <dgm:pt modelId="{9740E69B-569B-4EA7-9A48-C9FFD485798B}" type="sibTrans" cxnId="{2D9A1D56-9878-4F4C-AB70-FE98D867CB72}">
      <dgm:prSet/>
      <dgm:spPr/>
      <dgm:t>
        <a:bodyPr/>
        <a:lstStyle/>
        <a:p>
          <a:endParaRPr lang="en-US"/>
        </a:p>
      </dgm:t>
    </dgm:pt>
    <dgm:pt modelId="{4DAF21FC-F26F-4D6C-908E-548355930D08}">
      <dgm:prSet custT="1"/>
      <dgm:spPr/>
      <dgm:t>
        <a:bodyPr/>
        <a:lstStyle/>
        <a:p>
          <a:r>
            <a:rPr lang="hu-HU" sz="3200" b="1" dirty="0"/>
            <a:t>Adózás</a:t>
          </a:r>
          <a:endParaRPr lang="en-US" sz="3200" b="1" dirty="0"/>
        </a:p>
      </dgm:t>
    </dgm:pt>
    <dgm:pt modelId="{14BFF276-51EC-48FE-811A-2EDBF3B94BA7}" type="sibTrans" cxnId="{6C3E88EF-0D59-4ABF-A51F-0B56A8C340FD}">
      <dgm:prSet/>
      <dgm:spPr/>
      <dgm:t>
        <a:bodyPr/>
        <a:lstStyle/>
        <a:p>
          <a:endParaRPr lang="en-US"/>
        </a:p>
      </dgm:t>
    </dgm:pt>
    <dgm:pt modelId="{08023ABB-FDBA-465C-A465-6F151C2B4608}" type="parTrans" cxnId="{6C3E88EF-0D59-4ABF-A51F-0B56A8C340FD}">
      <dgm:prSet/>
      <dgm:spPr/>
      <dgm:t>
        <a:bodyPr/>
        <a:lstStyle/>
        <a:p>
          <a:endParaRPr lang="en-US"/>
        </a:p>
      </dgm:t>
    </dgm:pt>
    <dgm:pt modelId="{F8F0EB94-332D-4E47-A445-74CDA25E3793}" type="pres">
      <dgm:prSet presAssocID="{494F84BA-E400-4E9B-BFAC-DB3A744A3DD0}" presName="Name0" presStyleCnt="0">
        <dgm:presLayoutVars>
          <dgm:dir/>
          <dgm:resizeHandles val="exact"/>
        </dgm:presLayoutVars>
      </dgm:prSet>
      <dgm:spPr/>
    </dgm:pt>
    <dgm:pt modelId="{C89634DE-CAD3-4C02-A8FB-F0C3C077BBEC}" type="pres">
      <dgm:prSet presAssocID="{5EABE7AE-E8DA-4C21-BC64-FB8BBDC80C0D}" presName="node" presStyleLbl="node1" presStyleIdx="0" presStyleCnt="5" custScaleX="143470" custScaleY="164638" custLinFactNeighborX="-754" custLinFactNeighborY="2306">
        <dgm:presLayoutVars>
          <dgm:bulletEnabled val="1"/>
        </dgm:presLayoutVars>
      </dgm:prSet>
      <dgm:spPr/>
    </dgm:pt>
    <dgm:pt modelId="{D451C6B8-6BCC-4D55-B64E-2C1E80CE20BA}" type="pres">
      <dgm:prSet presAssocID="{A99D83A1-C5DE-4A57-84DD-D2502E5679F1}" presName="sibTrans" presStyleLbl="sibTrans2D1" presStyleIdx="0" presStyleCnt="4"/>
      <dgm:spPr/>
    </dgm:pt>
    <dgm:pt modelId="{D04C5EC7-7DB6-4686-A531-11B43F539E5B}" type="pres">
      <dgm:prSet presAssocID="{A99D83A1-C5DE-4A57-84DD-D2502E5679F1}" presName="connectorText" presStyleLbl="sibTrans2D1" presStyleIdx="0" presStyleCnt="4"/>
      <dgm:spPr/>
    </dgm:pt>
    <dgm:pt modelId="{47AF3585-7258-4FE6-A676-4B2498DA2653}" type="pres">
      <dgm:prSet presAssocID="{B2B6AC91-2B45-49BC-8146-EED16244A9BC}" presName="node" presStyleLbl="node1" presStyleIdx="1" presStyleCnt="5" custScaleX="153254" custScaleY="166537" custLinFactNeighborX="-1904" custLinFactNeighborY="-838">
        <dgm:presLayoutVars>
          <dgm:bulletEnabled val="1"/>
        </dgm:presLayoutVars>
      </dgm:prSet>
      <dgm:spPr/>
    </dgm:pt>
    <dgm:pt modelId="{5606BBAA-4C7E-4425-8CDA-E8C8A0E27189}" type="pres">
      <dgm:prSet presAssocID="{3DB60F15-A19E-4949-9B25-8485EF167DC8}" presName="sibTrans" presStyleLbl="sibTrans2D1" presStyleIdx="1" presStyleCnt="4"/>
      <dgm:spPr/>
    </dgm:pt>
    <dgm:pt modelId="{942BFE36-2F97-4D99-B4E2-841C0F64AC18}" type="pres">
      <dgm:prSet presAssocID="{3DB60F15-A19E-4949-9B25-8485EF167DC8}" presName="connectorText" presStyleLbl="sibTrans2D1" presStyleIdx="1" presStyleCnt="4"/>
      <dgm:spPr/>
    </dgm:pt>
    <dgm:pt modelId="{CF4F94D5-D9A2-4FCD-AD15-79771E75C139}" type="pres">
      <dgm:prSet presAssocID="{05B4A2FD-27C4-4EFB-99E1-7B98B8C2F6FE}" presName="node" presStyleLbl="node1" presStyleIdx="2" presStyleCnt="5" custScaleX="140754" custScaleY="166537" custLinFactNeighborX="-1691" custLinFactNeighborY="969">
        <dgm:presLayoutVars>
          <dgm:bulletEnabled val="1"/>
        </dgm:presLayoutVars>
      </dgm:prSet>
      <dgm:spPr/>
    </dgm:pt>
    <dgm:pt modelId="{5A06C51B-0093-42AB-8D5C-04FC18BB19D4}" type="pres">
      <dgm:prSet presAssocID="{62D37E4C-A128-4FF3-B60B-C67510A68E50}" presName="sibTrans" presStyleLbl="sibTrans2D1" presStyleIdx="2" presStyleCnt="4"/>
      <dgm:spPr/>
    </dgm:pt>
    <dgm:pt modelId="{E01BC3ED-A277-4EDA-9745-459A58075824}" type="pres">
      <dgm:prSet presAssocID="{62D37E4C-A128-4FF3-B60B-C67510A68E50}" presName="connectorText" presStyleLbl="sibTrans2D1" presStyleIdx="2" presStyleCnt="4"/>
      <dgm:spPr/>
    </dgm:pt>
    <dgm:pt modelId="{44E50DAE-3F9D-4F42-B2B7-6BB9F7D2BDF8}" type="pres">
      <dgm:prSet presAssocID="{9D19322B-DD2C-4D2C-86C3-2A4A0C73A450}" presName="node" presStyleLbl="node1" presStyleIdx="3" presStyleCnt="5" custScaleX="145749" custScaleY="166537">
        <dgm:presLayoutVars>
          <dgm:bulletEnabled val="1"/>
        </dgm:presLayoutVars>
      </dgm:prSet>
      <dgm:spPr/>
    </dgm:pt>
    <dgm:pt modelId="{E5816129-CEE3-4B86-A2B5-36FDBC82F241}" type="pres">
      <dgm:prSet presAssocID="{9740E69B-569B-4EA7-9A48-C9FFD485798B}" presName="sibTrans" presStyleLbl="sibTrans2D1" presStyleIdx="3" presStyleCnt="4"/>
      <dgm:spPr/>
    </dgm:pt>
    <dgm:pt modelId="{60605E7C-1168-418C-99C4-9B5AB77A3156}" type="pres">
      <dgm:prSet presAssocID="{9740E69B-569B-4EA7-9A48-C9FFD485798B}" presName="connectorText" presStyleLbl="sibTrans2D1" presStyleIdx="3" presStyleCnt="4"/>
      <dgm:spPr/>
    </dgm:pt>
    <dgm:pt modelId="{C33E3BA3-2A49-4FC6-8B87-81E340413C50}" type="pres">
      <dgm:prSet presAssocID="{4DAF21FC-F26F-4D6C-908E-548355930D08}" presName="node" presStyleLbl="node1" presStyleIdx="4" presStyleCnt="5" custScaleX="133740" custScaleY="164638">
        <dgm:presLayoutVars>
          <dgm:bulletEnabled val="1"/>
        </dgm:presLayoutVars>
      </dgm:prSet>
      <dgm:spPr/>
    </dgm:pt>
  </dgm:ptLst>
  <dgm:cxnLst>
    <dgm:cxn modelId="{00BCCA11-A7EF-4F89-8A19-04C4D0CDE2A7}" type="presOf" srcId="{62D37E4C-A128-4FF3-B60B-C67510A68E50}" destId="{E01BC3ED-A277-4EDA-9745-459A58075824}" srcOrd="1" destOrd="0" presId="urn:microsoft.com/office/officeart/2005/8/layout/process1"/>
    <dgm:cxn modelId="{D49FAD15-485B-4CE1-8CE4-81FDA5E6805A}" type="presOf" srcId="{3DB60F15-A19E-4949-9B25-8485EF167DC8}" destId="{5606BBAA-4C7E-4425-8CDA-E8C8A0E27189}" srcOrd="0" destOrd="0" presId="urn:microsoft.com/office/officeart/2005/8/layout/process1"/>
    <dgm:cxn modelId="{B9705434-35A1-4B7A-94CE-2123211EBA4D}" type="presOf" srcId="{A99D83A1-C5DE-4A57-84DD-D2502E5679F1}" destId="{D451C6B8-6BCC-4D55-B64E-2C1E80CE20BA}" srcOrd="0" destOrd="0" presId="urn:microsoft.com/office/officeart/2005/8/layout/process1"/>
    <dgm:cxn modelId="{8F75B43B-A1DD-45B1-A2F4-6A10A791208B}" type="presOf" srcId="{05B4A2FD-27C4-4EFB-99E1-7B98B8C2F6FE}" destId="{CF4F94D5-D9A2-4FCD-AD15-79771E75C139}" srcOrd="0" destOrd="0" presId="urn:microsoft.com/office/officeart/2005/8/layout/process1"/>
    <dgm:cxn modelId="{FF3A383D-1B5C-48C9-9CA7-D29AEC4430BE}" srcId="{494F84BA-E400-4E9B-BFAC-DB3A744A3DD0}" destId="{05B4A2FD-27C4-4EFB-99E1-7B98B8C2F6FE}" srcOrd="2" destOrd="0" parTransId="{E17974E4-7992-4DB4-819D-968C751D35D5}" sibTransId="{62D37E4C-A128-4FF3-B60B-C67510A68E50}"/>
    <dgm:cxn modelId="{08690040-C06B-48A9-A864-B1B0C57076FB}" type="presOf" srcId="{494F84BA-E400-4E9B-BFAC-DB3A744A3DD0}" destId="{F8F0EB94-332D-4E47-A445-74CDA25E3793}" srcOrd="0" destOrd="0" presId="urn:microsoft.com/office/officeart/2005/8/layout/process1"/>
    <dgm:cxn modelId="{50B37965-2A95-4263-BFD2-2D313B8EED74}" type="presOf" srcId="{9740E69B-569B-4EA7-9A48-C9FFD485798B}" destId="{E5816129-CEE3-4B86-A2B5-36FDBC82F241}" srcOrd="0" destOrd="0" presId="urn:microsoft.com/office/officeart/2005/8/layout/process1"/>
    <dgm:cxn modelId="{91548449-0F43-4830-B4C3-B2A512426612}" type="presOf" srcId="{B2B6AC91-2B45-49BC-8146-EED16244A9BC}" destId="{47AF3585-7258-4FE6-A676-4B2498DA2653}" srcOrd="0" destOrd="0" presId="urn:microsoft.com/office/officeart/2005/8/layout/process1"/>
    <dgm:cxn modelId="{7135EB49-04AB-4689-A47A-85A80DBC1CE6}" srcId="{494F84BA-E400-4E9B-BFAC-DB3A744A3DD0}" destId="{5EABE7AE-E8DA-4C21-BC64-FB8BBDC80C0D}" srcOrd="0" destOrd="0" parTransId="{97C176CF-C7D1-4D48-824C-3B9EC1713132}" sibTransId="{A99D83A1-C5DE-4A57-84DD-D2502E5679F1}"/>
    <dgm:cxn modelId="{5585CE6A-869D-42B4-9B00-002F05A8F7F3}" type="presOf" srcId="{9D19322B-DD2C-4D2C-86C3-2A4A0C73A450}" destId="{44E50DAE-3F9D-4F42-B2B7-6BB9F7D2BDF8}" srcOrd="0" destOrd="0" presId="urn:microsoft.com/office/officeart/2005/8/layout/process1"/>
    <dgm:cxn modelId="{E99EEE4A-DD61-4268-B774-77EB6DFC2FA6}" type="presOf" srcId="{4DAF21FC-F26F-4D6C-908E-548355930D08}" destId="{C33E3BA3-2A49-4FC6-8B87-81E340413C50}" srcOrd="0" destOrd="0" presId="urn:microsoft.com/office/officeart/2005/8/layout/process1"/>
    <dgm:cxn modelId="{1BC22075-747E-433B-BE16-920D6CD28AAB}" type="presOf" srcId="{5EABE7AE-E8DA-4C21-BC64-FB8BBDC80C0D}" destId="{C89634DE-CAD3-4C02-A8FB-F0C3C077BBEC}" srcOrd="0" destOrd="0" presId="urn:microsoft.com/office/officeart/2005/8/layout/process1"/>
    <dgm:cxn modelId="{2D9A1D56-9878-4F4C-AB70-FE98D867CB72}" srcId="{494F84BA-E400-4E9B-BFAC-DB3A744A3DD0}" destId="{9D19322B-DD2C-4D2C-86C3-2A4A0C73A450}" srcOrd="3" destOrd="0" parTransId="{4BE6B358-1E49-4BA6-B1DA-27D175E87E20}" sibTransId="{9740E69B-569B-4EA7-9A48-C9FFD485798B}"/>
    <dgm:cxn modelId="{38842983-4A53-4622-8C6F-3157529DE64E}" srcId="{494F84BA-E400-4E9B-BFAC-DB3A744A3DD0}" destId="{B2B6AC91-2B45-49BC-8146-EED16244A9BC}" srcOrd="1" destOrd="0" parTransId="{51743820-F010-489E-9567-8CCFC6AEF55D}" sibTransId="{3DB60F15-A19E-4949-9B25-8485EF167DC8}"/>
    <dgm:cxn modelId="{1CFA439B-6FFA-4BB5-9E22-C75B714C90CF}" type="presOf" srcId="{9740E69B-569B-4EA7-9A48-C9FFD485798B}" destId="{60605E7C-1168-418C-99C4-9B5AB77A3156}" srcOrd="1" destOrd="0" presId="urn:microsoft.com/office/officeart/2005/8/layout/process1"/>
    <dgm:cxn modelId="{780FC4C5-A5C3-42BE-98B4-2C45BC691A7A}" type="presOf" srcId="{62D37E4C-A128-4FF3-B60B-C67510A68E50}" destId="{5A06C51B-0093-42AB-8D5C-04FC18BB19D4}" srcOrd="0" destOrd="0" presId="urn:microsoft.com/office/officeart/2005/8/layout/process1"/>
    <dgm:cxn modelId="{797D27CC-EC18-4705-94B4-644B982774B0}" type="presOf" srcId="{A99D83A1-C5DE-4A57-84DD-D2502E5679F1}" destId="{D04C5EC7-7DB6-4686-A531-11B43F539E5B}" srcOrd="1" destOrd="0" presId="urn:microsoft.com/office/officeart/2005/8/layout/process1"/>
    <dgm:cxn modelId="{D43D05DC-277E-40B7-9968-61EF5F6571B9}" type="presOf" srcId="{3DB60F15-A19E-4949-9B25-8485EF167DC8}" destId="{942BFE36-2F97-4D99-B4E2-841C0F64AC18}" srcOrd="1" destOrd="0" presId="urn:microsoft.com/office/officeart/2005/8/layout/process1"/>
    <dgm:cxn modelId="{6C3E88EF-0D59-4ABF-A51F-0B56A8C340FD}" srcId="{494F84BA-E400-4E9B-BFAC-DB3A744A3DD0}" destId="{4DAF21FC-F26F-4D6C-908E-548355930D08}" srcOrd="4" destOrd="0" parTransId="{08023ABB-FDBA-465C-A465-6F151C2B4608}" sibTransId="{14BFF276-51EC-48FE-811A-2EDBF3B94BA7}"/>
    <dgm:cxn modelId="{0DB3B45C-D5AE-4D30-A8F2-E52C8B5885C3}" type="presParOf" srcId="{F8F0EB94-332D-4E47-A445-74CDA25E3793}" destId="{C89634DE-CAD3-4C02-A8FB-F0C3C077BBEC}" srcOrd="0" destOrd="0" presId="urn:microsoft.com/office/officeart/2005/8/layout/process1"/>
    <dgm:cxn modelId="{0BDC1419-E7FA-4568-8609-3FDA69D5EA49}" type="presParOf" srcId="{F8F0EB94-332D-4E47-A445-74CDA25E3793}" destId="{D451C6B8-6BCC-4D55-B64E-2C1E80CE20BA}" srcOrd="1" destOrd="0" presId="urn:microsoft.com/office/officeart/2005/8/layout/process1"/>
    <dgm:cxn modelId="{BEA15DFB-70D0-4407-BAD3-870BB78E9817}" type="presParOf" srcId="{D451C6B8-6BCC-4D55-B64E-2C1E80CE20BA}" destId="{D04C5EC7-7DB6-4686-A531-11B43F539E5B}" srcOrd="0" destOrd="0" presId="urn:microsoft.com/office/officeart/2005/8/layout/process1"/>
    <dgm:cxn modelId="{DD2EB641-4707-4885-A523-EAC8110FC676}" type="presParOf" srcId="{F8F0EB94-332D-4E47-A445-74CDA25E3793}" destId="{47AF3585-7258-4FE6-A676-4B2498DA2653}" srcOrd="2" destOrd="0" presId="urn:microsoft.com/office/officeart/2005/8/layout/process1"/>
    <dgm:cxn modelId="{77E7C3F7-6B1B-4434-A455-BD708C7C84F5}" type="presParOf" srcId="{F8F0EB94-332D-4E47-A445-74CDA25E3793}" destId="{5606BBAA-4C7E-4425-8CDA-E8C8A0E27189}" srcOrd="3" destOrd="0" presId="urn:microsoft.com/office/officeart/2005/8/layout/process1"/>
    <dgm:cxn modelId="{5D053FBB-1D1A-40D2-8B1F-06837EA02BC4}" type="presParOf" srcId="{5606BBAA-4C7E-4425-8CDA-E8C8A0E27189}" destId="{942BFE36-2F97-4D99-B4E2-841C0F64AC18}" srcOrd="0" destOrd="0" presId="urn:microsoft.com/office/officeart/2005/8/layout/process1"/>
    <dgm:cxn modelId="{8455A1F2-9C4C-4A14-8F56-5D2F3DD3AEBE}" type="presParOf" srcId="{F8F0EB94-332D-4E47-A445-74CDA25E3793}" destId="{CF4F94D5-D9A2-4FCD-AD15-79771E75C139}" srcOrd="4" destOrd="0" presId="urn:microsoft.com/office/officeart/2005/8/layout/process1"/>
    <dgm:cxn modelId="{A8C05AC7-4ACF-4DF3-AF7C-7D0939BCBA95}" type="presParOf" srcId="{F8F0EB94-332D-4E47-A445-74CDA25E3793}" destId="{5A06C51B-0093-42AB-8D5C-04FC18BB19D4}" srcOrd="5" destOrd="0" presId="urn:microsoft.com/office/officeart/2005/8/layout/process1"/>
    <dgm:cxn modelId="{C6EA25BA-F4EB-4E04-BFD6-8DFD278B9982}" type="presParOf" srcId="{5A06C51B-0093-42AB-8D5C-04FC18BB19D4}" destId="{E01BC3ED-A277-4EDA-9745-459A58075824}" srcOrd="0" destOrd="0" presId="urn:microsoft.com/office/officeart/2005/8/layout/process1"/>
    <dgm:cxn modelId="{84A7DB5D-E5A7-4F59-A541-27357E98E9F7}" type="presParOf" srcId="{F8F0EB94-332D-4E47-A445-74CDA25E3793}" destId="{44E50DAE-3F9D-4F42-B2B7-6BB9F7D2BDF8}" srcOrd="6" destOrd="0" presId="urn:microsoft.com/office/officeart/2005/8/layout/process1"/>
    <dgm:cxn modelId="{4758CA36-1FBC-4B12-90C3-CA2092B0B3BE}" type="presParOf" srcId="{F8F0EB94-332D-4E47-A445-74CDA25E3793}" destId="{E5816129-CEE3-4B86-A2B5-36FDBC82F241}" srcOrd="7" destOrd="0" presId="urn:microsoft.com/office/officeart/2005/8/layout/process1"/>
    <dgm:cxn modelId="{F34FD9AD-43B6-4174-B152-3F57B9B085EB}" type="presParOf" srcId="{E5816129-CEE3-4B86-A2B5-36FDBC82F241}" destId="{60605E7C-1168-418C-99C4-9B5AB77A3156}" srcOrd="0" destOrd="0" presId="urn:microsoft.com/office/officeart/2005/8/layout/process1"/>
    <dgm:cxn modelId="{E8ACED1A-2F04-4C93-880E-C0BD96CB0E17}" type="presParOf" srcId="{F8F0EB94-332D-4E47-A445-74CDA25E3793}" destId="{C33E3BA3-2A49-4FC6-8B87-81E340413C50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634DE-CAD3-4C02-A8FB-F0C3C077BBEC}">
      <dsp:nvSpPr>
        <dsp:cNvPr id="0" name=""/>
        <dsp:cNvSpPr/>
      </dsp:nvSpPr>
      <dsp:spPr>
        <a:xfrm>
          <a:off x="2345" y="43172"/>
          <a:ext cx="1794554" cy="374290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b="1" kern="1200" dirty="0"/>
            <a:t>Vásárlás</a:t>
          </a:r>
          <a:endParaRPr lang="en-US" sz="3200" b="1" kern="1200" dirty="0"/>
        </a:p>
      </dsp:txBody>
      <dsp:txXfrm>
        <a:off x="54906" y="95733"/>
        <a:ext cx="1689432" cy="3637785"/>
      </dsp:txXfrm>
    </dsp:sp>
    <dsp:sp modelId="{D451C6B8-6BCC-4D55-B64E-2C1E80CE20BA}">
      <dsp:nvSpPr>
        <dsp:cNvPr id="0" name=""/>
        <dsp:cNvSpPr/>
      </dsp:nvSpPr>
      <dsp:spPr>
        <a:xfrm rot="21568428">
          <a:off x="1920537" y="1748943"/>
          <a:ext cx="262135" cy="3102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1920539" y="1811345"/>
        <a:ext cx="183495" cy="186121"/>
      </dsp:txXfrm>
    </dsp:sp>
    <dsp:sp modelId="{47AF3585-7258-4FE6-A676-4B2498DA2653}">
      <dsp:nvSpPr>
        <dsp:cNvPr id="0" name=""/>
        <dsp:cNvSpPr/>
      </dsp:nvSpPr>
      <dsp:spPr>
        <a:xfrm>
          <a:off x="2291474" y="0"/>
          <a:ext cx="1916934" cy="37860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3200" b="1" i="0" u="none" kern="1200" baseline="0" dirty="0"/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3200" b="1" i="0" u="none" kern="1200" baseline="0" dirty="0"/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000" b="1" i="0" u="none" kern="1200" baseline="0" dirty="0"/>
        </a:p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b="1" i="0" u="none" kern="1200" baseline="0" dirty="0"/>
            <a:t>Kiadások</a:t>
          </a:r>
          <a:r>
            <a:rPr lang="hu-HU" sz="1800" b="0" i="0" kern="1200" baseline="0" dirty="0"/>
            <a:t> </a:t>
          </a:r>
          <a:r>
            <a:rPr lang="hu-HU" sz="1600" b="0" i="0" kern="1200" baseline="0" dirty="0"/>
            <a:t>(pl.: illeték, ügy- védi díj, közvetítői jutalék, felújítási költség, egyéb iga-</a:t>
          </a:r>
          <a:r>
            <a:rPr lang="hu-HU" sz="1600" b="0" i="0" kern="1200" baseline="0" dirty="0" err="1"/>
            <a:t>zolt</a:t>
          </a:r>
          <a:r>
            <a:rPr lang="hu-HU" sz="1600" b="0" i="0" kern="1200" baseline="0" dirty="0"/>
            <a:t> költségek)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0" i="0" kern="1200" baseline="0" dirty="0"/>
            <a:t> </a:t>
          </a:r>
          <a:endParaRPr lang="en-US" sz="1800" kern="1200" dirty="0"/>
        </a:p>
      </dsp:txBody>
      <dsp:txXfrm>
        <a:off x="2347619" y="56145"/>
        <a:ext cx="1804644" cy="3673790"/>
      </dsp:txXfrm>
    </dsp:sp>
    <dsp:sp modelId="{5606BBAA-4C7E-4425-8CDA-E8C8A0E27189}">
      <dsp:nvSpPr>
        <dsp:cNvPr id="0" name=""/>
        <dsp:cNvSpPr/>
      </dsp:nvSpPr>
      <dsp:spPr>
        <a:xfrm>
          <a:off x="4333757" y="1737938"/>
          <a:ext cx="265739" cy="3102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4333757" y="1799979"/>
        <a:ext cx="186017" cy="186121"/>
      </dsp:txXfrm>
    </dsp:sp>
    <dsp:sp modelId="{CF4F94D5-D9A2-4FCD-AD15-79771E75C139}">
      <dsp:nvSpPr>
        <dsp:cNvPr id="0" name=""/>
        <dsp:cNvSpPr/>
      </dsp:nvSpPr>
      <dsp:spPr>
        <a:xfrm>
          <a:off x="4709803" y="0"/>
          <a:ext cx="1760581" cy="37860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b="1" kern="1200" dirty="0"/>
            <a:t>Eladás</a:t>
          </a:r>
          <a:endParaRPr lang="en-US" sz="3200" kern="1200" dirty="0"/>
        </a:p>
      </dsp:txBody>
      <dsp:txXfrm>
        <a:off x="4761369" y="51566"/>
        <a:ext cx="1657449" cy="3682948"/>
      </dsp:txXfrm>
    </dsp:sp>
    <dsp:sp modelId="{5A06C51B-0093-42AB-8D5C-04FC18BB19D4}">
      <dsp:nvSpPr>
        <dsp:cNvPr id="0" name=""/>
        <dsp:cNvSpPr/>
      </dsp:nvSpPr>
      <dsp:spPr>
        <a:xfrm>
          <a:off x="6597582" y="1737938"/>
          <a:ext cx="269658" cy="3102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6597582" y="1799979"/>
        <a:ext cx="188761" cy="186121"/>
      </dsp:txXfrm>
    </dsp:sp>
    <dsp:sp modelId="{44E50DAE-3F9D-4F42-B2B7-6BB9F7D2BDF8}">
      <dsp:nvSpPr>
        <dsp:cNvPr id="0" name=""/>
        <dsp:cNvSpPr/>
      </dsp:nvSpPr>
      <dsp:spPr>
        <a:xfrm>
          <a:off x="6979174" y="0"/>
          <a:ext cx="1823060" cy="37860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b="1" kern="1200" dirty="0"/>
            <a:t>Nyereség (jövedelem)</a:t>
          </a:r>
          <a:endParaRPr lang="en-US" sz="2400" b="1" kern="1200" dirty="0"/>
        </a:p>
      </dsp:txBody>
      <dsp:txXfrm>
        <a:off x="7032570" y="53396"/>
        <a:ext cx="1716268" cy="3679288"/>
      </dsp:txXfrm>
    </dsp:sp>
    <dsp:sp modelId="{E5816129-CEE3-4B86-A2B5-36FDBC82F241}">
      <dsp:nvSpPr>
        <dsp:cNvPr id="0" name=""/>
        <dsp:cNvSpPr/>
      </dsp:nvSpPr>
      <dsp:spPr>
        <a:xfrm>
          <a:off x="8927317" y="1737938"/>
          <a:ext cx="265174" cy="3102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8927317" y="1799979"/>
        <a:ext cx="185622" cy="186121"/>
      </dsp:txXfrm>
    </dsp:sp>
    <dsp:sp modelId="{C33E3BA3-2A49-4FC6-8B87-81E340413C50}">
      <dsp:nvSpPr>
        <dsp:cNvPr id="0" name=""/>
        <dsp:cNvSpPr/>
      </dsp:nvSpPr>
      <dsp:spPr>
        <a:xfrm>
          <a:off x="9302564" y="21586"/>
          <a:ext cx="1672849" cy="374290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b="1" kern="1200" dirty="0"/>
            <a:t>Adózás</a:t>
          </a:r>
          <a:endParaRPr lang="en-US" sz="3200" b="1" kern="1200" dirty="0"/>
        </a:p>
      </dsp:txBody>
      <dsp:txXfrm>
        <a:off x="9351560" y="70582"/>
        <a:ext cx="1574857" cy="3644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lineszamla.nav.gov.hu/" TargetMode="Externa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Ingatlanokat vesz, felújít, elad?</a:t>
            </a:r>
            <a:b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61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Így adózzon utána!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pPr algn="r"/>
            <a:r>
              <a:rPr lang="hu-HU" sz="3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5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 Valéria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közgazdász, okl. forgalmiadó szakértő,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adótanácsadó, mérlegképes könyvelő, 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TB ügyintéző, angol nyelvtanár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ADHATO Könyvelő és Adótanácsadó Kft</a:t>
            </a:r>
          </a:p>
          <a:p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489D35D1-A00F-4186-9A98-17A3A0B8F64E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1098284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CFC9789-57F4-4B9C-ABAA-6F7C8BADC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54F538-07DE-4652-B506-5D16E3EBB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3D56195-A6AC-4958-8B87-F7D009353E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83BAE65-D215-4292-9498-D9610AC2C6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85121" y="638136"/>
            <a:ext cx="3690257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Fizetendő adó kiszámítása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C99ACED-3F9B-471D-97BC-E5D2D2319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92143" y="2085703"/>
            <a:ext cx="35661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85120" y="2313089"/>
            <a:ext cx="3690257" cy="3564027"/>
          </a:xfrm>
        </p:spPr>
        <p:txBody>
          <a:bodyPr vert="horz" lIns="0" tIns="45720" rIns="0" bIns="45720" rtlCol="0">
            <a:normAutofit fontScale="92500" lnSpcReduction="10000"/>
          </a:bodyPr>
          <a:lstStyle/>
          <a:p>
            <a:r>
              <a:rPr lang="en-US" sz="2300" b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</a:t>
            </a:r>
            <a:r>
              <a:rPr lang="en-US" sz="23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300" b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kiszámítása</a:t>
            </a:r>
            <a:r>
              <a:rPr lang="en-US" sz="23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sz="2300" dirty="0" err="1">
                <a:solidFill>
                  <a:schemeClr val="tx1"/>
                </a:solidFill>
              </a:rPr>
              <a:t>Bevételből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levonjuk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az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elszámolható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költségeket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hu-HU" sz="2300" dirty="0">
                <a:solidFill>
                  <a:schemeClr val="tx1"/>
                </a:solidFill>
              </a:rPr>
              <a:t>             </a:t>
            </a:r>
            <a:r>
              <a:rPr lang="en-US" sz="2300" dirty="0">
                <a:solidFill>
                  <a:schemeClr val="tx1"/>
                </a:solidFill>
              </a:rPr>
              <a:t>(= </a:t>
            </a:r>
            <a:r>
              <a:rPr lang="en-US" sz="2300" b="1" dirty="0" err="1">
                <a:solidFill>
                  <a:schemeClr val="tx1"/>
                </a:solidFill>
              </a:rPr>
              <a:t>számított</a:t>
            </a:r>
            <a:r>
              <a:rPr lang="en-US" sz="2300" b="1" dirty="0">
                <a:solidFill>
                  <a:schemeClr val="tx1"/>
                </a:solidFill>
              </a:rPr>
              <a:t> </a:t>
            </a:r>
            <a:r>
              <a:rPr lang="en-US" sz="2300" b="1" dirty="0" err="1">
                <a:solidFill>
                  <a:schemeClr val="tx1"/>
                </a:solidFill>
              </a:rPr>
              <a:t>összeg</a:t>
            </a:r>
            <a:r>
              <a:rPr lang="en-US" sz="2300" dirty="0">
                <a:solidFill>
                  <a:schemeClr val="tx1"/>
                </a:solidFill>
              </a:rPr>
              <a:t>).</a:t>
            </a:r>
            <a:endParaRPr lang="hu-HU" sz="2300" dirty="0">
              <a:solidFill>
                <a:schemeClr val="tx1"/>
              </a:solidFill>
            </a:endParaRP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sz="2300" dirty="0" err="1">
                <a:solidFill>
                  <a:schemeClr val="tx1"/>
                </a:solidFill>
              </a:rPr>
              <a:t>Számított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összeg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csökkenthető</a:t>
            </a:r>
            <a:r>
              <a:rPr lang="hu-HU" sz="2300" dirty="0">
                <a:solidFill>
                  <a:schemeClr val="tx1"/>
                </a:solidFill>
              </a:rPr>
              <a:t> a táblázatban szereplő módon.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hu-HU" sz="2300" dirty="0">
                <a:solidFill>
                  <a:schemeClr val="tx1"/>
                </a:solidFill>
              </a:rPr>
              <a:t> A kapott összeg lesz a jövedelem, mely után 15% személyi jövedelemadó fizetendő.</a:t>
            </a:r>
            <a:endParaRPr lang="en-US" sz="23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4"/>
            <a:endParaRPr lang="en-US" dirty="0"/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6C05757-249C-4F2B-B326-B940FDD9C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E922679-5189-4C5C-9FBB-6839F89C6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05E3D7A2-2530-41B1-B635-5BE82B187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091201"/>
              </p:ext>
            </p:extLst>
          </p:nvPr>
        </p:nvGraphicFramePr>
        <p:xfrm>
          <a:off x="4984249" y="971550"/>
          <a:ext cx="6400800" cy="4905566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1049802569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458063992"/>
                    </a:ext>
                  </a:extLst>
                </a:gridCol>
              </a:tblGrid>
              <a:tr h="1115378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3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szerzés éve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(2020. évi értékesítés esetén)</a:t>
                      </a:r>
                      <a:endParaRPr lang="hu-HU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3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Jövedelem a számított összeg</a:t>
                      </a:r>
                      <a:endParaRPr lang="hu-HU" sz="5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582097"/>
                  </a:ext>
                </a:extLst>
              </a:tr>
              <a:tr h="63169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3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2020. 0. év</a:t>
                      </a:r>
                      <a:endParaRPr lang="hu-HU" sz="5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3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100%-a</a:t>
                      </a:r>
                      <a:endParaRPr lang="hu-HU" sz="5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864705"/>
                  </a:ext>
                </a:extLst>
              </a:tr>
              <a:tr h="63169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3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2019. 1. év</a:t>
                      </a:r>
                      <a:endParaRPr lang="hu-HU" sz="5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3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100%-a</a:t>
                      </a:r>
                      <a:endParaRPr lang="hu-HU" sz="5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809098"/>
                  </a:ext>
                </a:extLst>
              </a:tr>
              <a:tr h="63169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3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2018. 2. év</a:t>
                      </a:r>
                      <a:endParaRPr lang="hu-HU" sz="5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3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90%-a</a:t>
                      </a:r>
                      <a:endParaRPr lang="hu-HU" sz="5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132952"/>
                  </a:ext>
                </a:extLst>
              </a:tr>
              <a:tr h="63169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3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 3. év</a:t>
                      </a:r>
                      <a:endParaRPr lang="hu-HU" sz="5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3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60%-a</a:t>
                      </a:r>
                      <a:endParaRPr lang="hu-HU" sz="5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423769"/>
                  </a:ext>
                </a:extLst>
              </a:tr>
              <a:tr h="63169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3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2016. 4. év</a:t>
                      </a:r>
                      <a:endParaRPr lang="hu-HU" sz="5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3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30%-a</a:t>
                      </a:r>
                      <a:endParaRPr lang="hu-HU" sz="5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2940529"/>
                  </a:ext>
                </a:extLst>
              </a:tr>
              <a:tr h="63169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3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2015. 5. év</a:t>
                      </a:r>
                      <a:endParaRPr lang="hu-HU" sz="5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3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0%-a</a:t>
                      </a:r>
                      <a:endParaRPr lang="hu-HU" sz="5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771230"/>
                  </a:ext>
                </a:extLst>
              </a:tr>
            </a:tbl>
          </a:graphicData>
        </a:graphic>
      </p:graphicFrame>
      <p:sp>
        <p:nvSpPr>
          <p:cNvPr id="14" name="Téglalap 13">
            <a:extLst>
              <a:ext uri="{FF2B5EF4-FFF2-40B4-BE49-F238E27FC236}">
                <a16:creationId xmlns:a16="http://schemas.microsoft.com/office/drawing/2014/main" id="{BC874A25-6719-4340-B66B-A1AC5D4391FD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689107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Egyéni vállalkozóként </a:t>
            </a:r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végzett tevékenység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A5FAD1CA-5CDF-468F-9DE5-B38CE7E0645C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435436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4813" y="296128"/>
            <a:ext cx="11382374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Egyéni vállalkozóként végzett tevékenység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152526" y="1879383"/>
            <a:ext cx="10391773" cy="4558664"/>
          </a:xfrm>
        </p:spPr>
        <p:txBody>
          <a:bodyPr>
            <a:normAutofit fontScale="47500" lnSpcReduction="20000"/>
          </a:bodyPr>
          <a:lstStyle/>
          <a:p>
            <a:r>
              <a:rPr lang="hu-HU" sz="5300" b="1" u="sng" dirty="0"/>
              <a:t>Adózási lehetőségek:</a:t>
            </a:r>
          </a:p>
          <a:p>
            <a:r>
              <a:rPr lang="hu-HU" sz="4500" dirty="0"/>
              <a:t>1. Kisadózó vállalkozások tételes adója (KATA)</a:t>
            </a:r>
          </a:p>
          <a:p>
            <a:endParaRPr lang="hu-HU" sz="4500" dirty="0"/>
          </a:p>
          <a:p>
            <a:pPr marL="749808" lvl="4" indent="0" algn="just">
              <a:buNone/>
            </a:pPr>
            <a:r>
              <a:rPr lang="hu-HU" sz="4400" i="1" dirty="0"/>
              <a:t>Évi 12 millió Ft bevételig éri meg (általában) =&gt; erre a tevékenységre nem optimális.</a:t>
            </a:r>
          </a:p>
          <a:p>
            <a:pPr lvl="4"/>
            <a:endParaRPr lang="hu-HU" sz="2600" dirty="0"/>
          </a:p>
          <a:p>
            <a:r>
              <a:rPr lang="hu-HU" sz="4500" dirty="0"/>
              <a:t>2. Átalányadózás</a:t>
            </a:r>
          </a:p>
          <a:p>
            <a:endParaRPr lang="hu-HU" sz="4500" dirty="0"/>
          </a:p>
          <a:p>
            <a:pPr marL="566928" lvl="3" indent="0">
              <a:buNone/>
            </a:pPr>
            <a:r>
              <a:rPr lang="hu-HU" sz="3900" i="1" dirty="0"/>
              <a:t>   </a:t>
            </a:r>
            <a:r>
              <a:rPr lang="hu-HU" sz="4500" i="1" dirty="0"/>
              <a:t>Bevételek 60%-a adóköteles =&gt; </a:t>
            </a:r>
            <a:r>
              <a:rPr lang="hu-HU" sz="4800" i="1" dirty="0"/>
              <a:t>erre a tevékenységre nem optimális.</a:t>
            </a:r>
            <a:endParaRPr lang="hu-HU" sz="4500" i="1" dirty="0"/>
          </a:p>
          <a:p>
            <a:endParaRPr lang="hu-HU" sz="4500" dirty="0"/>
          </a:p>
          <a:p>
            <a:r>
              <a:rPr lang="hu-HU" sz="4500" dirty="0"/>
              <a:t>3. Vállalkozói jövedelem szerinti adózás</a:t>
            </a:r>
          </a:p>
          <a:p>
            <a:endParaRPr lang="hu-HU" sz="4500" dirty="0"/>
          </a:p>
          <a:p>
            <a:pPr marL="566928" lvl="3" indent="0" algn="just">
              <a:buNone/>
            </a:pPr>
            <a:r>
              <a:rPr lang="hu-HU" sz="4500" i="1" dirty="0"/>
              <a:t>  Bevételek és költségek különbözete adóköteles =&gt; egyéni vállalkozóként ez az optimális</a:t>
            </a:r>
          </a:p>
          <a:p>
            <a:endParaRPr lang="hu-HU" sz="26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3E699A34-0AB3-4270-9BE7-6B86C7BA53F0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3639495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3900" y="296128"/>
            <a:ext cx="1087754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Fizetendő adó kiszámítása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209676" y="1746884"/>
            <a:ext cx="10391773" cy="4814987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hu-HU" sz="5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Fizetendő adó: </a:t>
            </a:r>
          </a:p>
          <a:p>
            <a:pPr algn="just"/>
            <a:r>
              <a:rPr lang="hu-HU" sz="5300" b="1" i="1" dirty="0">
                <a:solidFill>
                  <a:srgbClr val="FF0000"/>
                </a:solidFill>
              </a:rPr>
              <a:t>A vállalkozói jövedelem 9%-a + iparűzési adó + vállalkozói osztalékadó (15% szja és 15,5% </a:t>
            </a:r>
            <a:r>
              <a:rPr lang="hu-HU" sz="5300" b="1" i="1" dirty="0" err="1">
                <a:solidFill>
                  <a:srgbClr val="FF0000"/>
                </a:solidFill>
              </a:rPr>
              <a:t>szocho</a:t>
            </a:r>
            <a:r>
              <a:rPr lang="hu-HU" sz="5300" b="1" i="1" dirty="0">
                <a:solidFill>
                  <a:srgbClr val="FF0000"/>
                </a:solidFill>
              </a:rPr>
              <a:t>, maximálva).</a:t>
            </a:r>
            <a:endParaRPr lang="hu-HU" sz="5300" b="1" i="1" u="sng" dirty="0">
              <a:solidFill>
                <a:srgbClr val="FF0000"/>
              </a:solidFill>
            </a:endParaRPr>
          </a:p>
          <a:p>
            <a:endParaRPr lang="hu-HU" sz="400" dirty="0"/>
          </a:p>
          <a:p>
            <a:r>
              <a:rPr lang="hu-HU" sz="4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Bevételből (eladási árból) levonható:</a:t>
            </a:r>
          </a:p>
          <a:p>
            <a:r>
              <a:rPr lang="hu-HU" sz="4500" dirty="0"/>
              <a:t>- megszerzésre fordított összeg (vételár, közvetítői díj, illeték, stb.),</a:t>
            </a:r>
          </a:p>
          <a:p>
            <a:r>
              <a:rPr lang="hu-HU" sz="4500" dirty="0"/>
              <a:t>- értéknövelő beruházások (bizonylattal igazolt!),</a:t>
            </a:r>
          </a:p>
          <a:p>
            <a:r>
              <a:rPr lang="hu-HU" sz="4500" dirty="0"/>
              <a:t>- átruházással kapcsolatos kiadások,</a:t>
            </a:r>
          </a:p>
          <a:p>
            <a:r>
              <a:rPr lang="hu-HU" sz="4500" dirty="0"/>
              <a:t>- vállalkozói kivét és adói, munkavállalók bérköltsége és járulékok,</a:t>
            </a:r>
          </a:p>
          <a:p>
            <a:r>
              <a:rPr lang="hu-HU" sz="4500" dirty="0"/>
              <a:t>- vállalkozási tevékenységgel kapcsolatos minden költség, kiadás (pl. bérleti</a:t>
            </a:r>
          </a:p>
          <a:p>
            <a:r>
              <a:rPr lang="hu-HU" sz="4500" dirty="0"/>
              <a:t>  díjak, rezsi, üzemanyag, könyvelési díj, tárgyi eszközök, irodaszerek, adók, stb.)</a:t>
            </a:r>
          </a:p>
          <a:p>
            <a:endParaRPr lang="hu-HU" sz="4500" dirty="0"/>
          </a:p>
          <a:p>
            <a:pPr lvl="4"/>
            <a:endParaRPr lang="hu-HU" sz="2600" dirty="0"/>
          </a:p>
          <a:p>
            <a:endParaRPr lang="hu-HU" sz="4500" i="1" dirty="0"/>
          </a:p>
          <a:p>
            <a:endParaRPr lang="hu-HU" sz="26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A016A83D-4D33-4C80-981A-4F528A40F1BB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1890282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Céges formában </a:t>
            </a:r>
            <a:b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végzett tevékenység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B284EC06-F4C3-4FAD-8EF1-8203DD483ABD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2814351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4813" y="296128"/>
            <a:ext cx="11382374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Cégként végzett tevékenység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123950" y="1907958"/>
            <a:ext cx="10315575" cy="4558664"/>
          </a:xfrm>
        </p:spPr>
        <p:txBody>
          <a:bodyPr>
            <a:normAutofit/>
          </a:bodyPr>
          <a:lstStyle/>
          <a:p>
            <a:r>
              <a:rPr lang="hu-HU" sz="4300" b="1" u="sng" dirty="0"/>
              <a:t>Adózási lehetőségek:</a:t>
            </a:r>
          </a:p>
          <a:p>
            <a:endParaRPr lang="hu-HU" sz="100" b="1" u="sng" dirty="0"/>
          </a:p>
          <a:p>
            <a:r>
              <a:rPr lang="hu-HU" sz="3500" dirty="0"/>
              <a:t>1. Társasági adó (TAO) szerinti adózás</a:t>
            </a:r>
          </a:p>
          <a:p>
            <a:endParaRPr lang="hu-HU" sz="500" dirty="0"/>
          </a:p>
          <a:p>
            <a:pPr marL="566928" lvl="3" indent="0">
              <a:buNone/>
            </a:pPr>
            <a:r>
              <a:rPr lang="hu-HU" sz="3500" i="1" dirty="0"/>
              <a:t> Egyéb esetben céges formában ezt tudjuk választani.</a:t>
            </a:r>
          </a:p>
          <a:p>
            <a:pPr marL="566928" lvl="3" indent="0">
              <a:buNone/>
            </a:pPr>
            <a:endParaRPr lang="hu-HU" sz="1100" i="1" dirty="0"/>
          </a:p>
          <a:p>
            <a:r>
              <a:rPr lang="hu-HU" sz="3500" dirty="0"/>
              <a:t>2. Kisvállalati adó (KIVA) szerinti adózás</a:t>
            </a:r>
          </a:p>
          <a:p>
            <a:endParaRPr lang="hu-HU" sz="500" dirty="0"/>
          </a:p>
          <a:p>
            <a:pPr marL="749808" lvl="4" indent="0" algn="just">
              <a:buNone/>
            </a:pPr>
            <a:r>
              <a:rPr lang="hu-HU" sz="3500" i="1" dirty="0"/>
              <a:t>Magas bérköltség esetén lehet optimális.</a:t>
            </a:r>
          </a:p>
          <a:p>
            <a:pPr marL="566928" lvl="3" indent="0">
              <a:buNone/>
            </a:pPr>
            <a:endParaRPr lang="hu-HU" sz="3500" i="1" dirty="0"/>
          </a:p>
          <a:p>
            <a:endParaRPr lang="hu-HU" sz="4500" dirty="0"/>
          </a:p>
          <a:p>
            <a:endParaRPr lang="hu-HU" sz="26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23418CD8-A518-4D68-88FB-3554D068BF12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1089313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3900" y="296128"/>
            <a:ext cx="1087754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Fizetendő adó kiszámítása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társasági adó szerinti adózás esetén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209676" y="1870709"/>
            <a:ext cx="10391773" cy="4814987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hu-HU" sz="5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Fizetendő adó: </a:t>
            </a:r>
          </a:p>
          <a:p>
            <a:pPr algn="just"/>
            <a:r>
              <a:rPr lang="hu-HU" sz="5300" b="1" i="1" dirty="0">
                <a:solidFill>
                  <a:srgbClr val="FF0000"/>
                </a:solidFill>
              </a:rPr>
              <a:t>Az adózás előtti eredmény 9%-a + iparűzési adó + osztalékfizetés esetén osztalék utáni adó (15% szja és 15,5% </a:t>
            </a:r>
            <a:r>
              <a:rPr lang="hu-HU" sz="5300" b="1" i="1" dirty="0" err="1">
                <a:solidFill>
                  <a:srgbClr val="FF0000"/>
                </a:solidFill>
              </a:rPr>
              <a:t>szocho</a:t>
            </a:r>
            <a:r>
              <a:rPr lang="hu-HU" sz="5300" b="1" i="1" dirty="0">
                <a:solidFill>
                  <a:srgbClr val="FF0000"/>
                </a:solidFill>
              </a:rPr>
              <a:t>, maximálva).</a:t>
            </a:r>
            <a:endParaRPr lang="hu-HU" sz="5300" b="1" i="1" u="sng" dirty="0">
              <a:solidFill>
                <a:srgbClr val="FF0000"/>
              </a:solidFill>
            </a:endParaRPr>
          </a:p>
          <a:p>
            <a:endParaRPr lang="hu-HU" sz="400" dirty="0"/>
          </a:p>
          <a:p>
            <a:r>
              <a:rPr lang="hu-HU" sz="4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Bevételből (eladási árból) levonható:</a:t>
            </a:r>
          </a:p>
          <a:p>
            <a:r>
              <a:rPr lang="hu-HU" sz="4500" dirty="0"/>
              <a:t>- megszerzésre fordított összeg (vételár, közvetítői díj, illeték, stb.),</a:t>
            </a:r>
          </a:p>
          <a:p>
            <a:r>
              <a:rPr lang="hu-HU" sz="4500" dirty="0"/>
              <a:t>- értéknövelő beruházások (bizonylattal igazolt!),</a:t>
            </a:r>
          </a:p>
          <a:p>
            <a:r>
              <a:rPr lang="hu-HU" sz="4500" dirty="0"/>
              <a:t>- átruházással kapcsolatos kiadások,</a:t>
            </a:r>
          </a:p>
          <a:p>
            <a:r>
              <a:rPr lang="hu-HU" sz="4500" dirty="0"/>
              <a:t>- tagok, ügyvezető, munkavállalók díja, bérköltsége és járulékok,</a:t>
            </a:r>
          </a:p>
          <a:p>
            <a:r>
              <a:rPr lang="hu-HU" sz="4500" dirty="0"/>
              <a:t>- gazdasági tevékenységgel kapcsolatos minden költség, kiadás (pl. bérleti</a:t>
            </a:r>
          </a:p>
          <a:p>
            <a:r>
              <a:rPr lang="hu-HU" sz="4500" dirty="0"/>
              <a:t>  díjak, rezsi, üzemanyag, könyvelési díj, tárgyi eszközök, irodaszerek, adók, stb.)</a:t>
            </a:r>
          </a:p>
          <a:p>
            <a:endParaRPr lang="hu-HU" sz="4500" dirty="0"/>
          </a:p>
          <a:p>
            <a:pPr lvl="4"/>
            <a:endParaRPr lang="hu-HU" sz="2600" dirty="0"/>
          </a:p>
          <a:p>
            <a:endParaRPr lang="hu-HU" sz="4500" i="1" dirty="0"/>
          </a:p>
          <a:p>
            <a:endParaRPr lang="hu-HU" sz="26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718FC495-E90D-43F9-BEDC-3BE843E7F177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101208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3900" y="296128"/>
            <a:ext cx="1087754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Fizetendő adó kiszámítása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KIVA szerinti adózás esetén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076326" y="1876426"/>
            <a:ext cx="10391773" cy="4685446"/>
          </a:xfrm>
        </p:spPr>
        <p:txBody>
          <a:bodyPr>
            <a:normAutofit lnSpcReduction="10000"/>
          </a:bodyPr>
          <a:lstStyle/>
          <a:p>
            <a:pPr algn="ctr"/>
            <a:r>
              <a:rPr lang="hu-HU" sz="29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Fizetendő adó: </a:t>
            </a:r>
          </a:p>
          <a:p>
            <a:pPr algn="just"/>
            <a:r>
              <a:rPr lang="hu-HU" sz="2900" b="1" i="1" dirty="0">
                <a:solidFill>
                  <a:srgbClr val="FF0000"/>
                </a:solidFill>
              </a:rPr>
              <a:t>A személyi jellegű kifizetések összegének 12%-a (+ osztalék, tőkeműveletek eredménye, pénztár állományának növekménye, és egyéb módosító tételek) + iparűzési adó.</a:t>
            </a:r>
            <a:endParaRPr lang="hu-HU" sz="2900" b="1" i="1" u="sng" dirty="0">
              <a:solidFill>
                <a:srgbClr val="FF0000"/>
              </a:solidFill>
            </a:endParaRPr>
          </a:p>
          <a:p>
            <a:endParaRPr lang="hu-HU" sz="2900" dirty="0"/>
          </a:p>
          <a:p>
            <a:r>
              <a:rPr lang="hu-HU" sz="29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Optimális adózási mód lehet a KIVA, ha pl.:</a:t>
            </a:r>
          </a:p>
          <a:p>
            <a:r>
              <a:rPr lang="hu-HU" sz="2900" dirty="0"/>
              <a:t>- magas a személyi jellegű kifizetések összege</a:t>
            </a:r>
          </a:p>
          <a:p>
            <a:r>
              <a:rPr lang="hu-HU" sz="2900" dirty="0"/>
              <a:t>- magas az osztalék összege,</a:t>
            </a:r>
          </a:p>
          <a:p>
            <a:r>
              <a:rPr lang="hu-HU" sz="2900" dirty="0"/>
              <a:t>- kevés a készpénz állományának éves növekménye.</a:t>
            </a:r>
          </a:p>
          <a:p>
            <a:endParaRPr lang="hu-HU" sz="4500" dirty="0"/>
          </a:p>
          <a:p>
            <a:endParaRPr lang="hu-HU" sz="4500" dirty="0"/>
          </a:p>
          <a:p>
            <a:pPr lvl="4"/>
            <a:endParaRPr lang="hu-HU" sz="2600" dirty="0"/>
          </a:p>
          <a:p>
            <a:endParaRPr lang="hu-HU" sz="4500" i="1" dirty="0"/>
          </a:p>
          <a:p>
            <a:endParaRPr lang="hu-HU" sz="26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FA72891-1DA1-4FA2-92C1-5C4213AF333E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3219917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Általános forgalmi adóra vonatkozó tudnivalók</a:t>
            </a:r>
            <a:endParaRPr lang="hu-HU" sz="7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88154C3-4F1E-47A9-8F1E-5AF2C3429FB8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29966073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0050" y="334228"/>
            <a:ext cx="1139189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Áfára vonatkozó tudnivalók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076325" y="2105024"/>
            <a:ext cx="10525123" cy="3924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500" b="1" dirty="0"/>
              <a:t>Adóalany:</a:t>
            </a:r>
            <a:r>
              <a:rPr lang="hu-HU" sz="3500" dirty="0"/>
              <a:t> </a:t>
            </a:r>
          </a:p>
          <a:p>
            <a:pPr algn="just"/>
            <a:r>
              <a:rPr lang="hu-HU" sz="25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Az a jogképes személy vagy szervezet, aki (amely) </a:t>
            </a:r>
            <a:r>
              <a:rPr lang="hu-HU" sz="25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saját neve alatt </a:t>
            </a:r>
            <a:r>
              <a:rPr lang="hu-HU" sz="25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gazdasági tevékenységet folytat, </a:t>
            </a:r>
            <a:r>
              <a:rPr lang="hu-HU" sz="25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tekintet nélkül </a:t>
            </a:r>
            <a:r>
              <a:rPr lang="hu-HU" sz="25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annak </a:t>
            </a:r>
            <a:r>
              <a:rPr lang="hu-HU" sz="25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helyére, céljára és eredményére</a:t>
            </a:r>
            <a:r>
              <a:rPr lang="hu-HU" sz="25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hu-HU" sz="1000" i="1" dirty="0"/>
          </a:p>
          <a:p>
            <a:pPr marL="0" indent="0" algn="just">
              <a:buNone/>
            </a:pPr>
            <a:r>
              <a:rPr lang="hu-HU" sz="3500" b="1" dirty="0"/>
              <a:t>Gazdasági tevékenység</a:t>
            </a:r>
            <a:r>
              <a:rPr lang="hu-HU" sz="2000" b="1" dirty="0"/>
              <a:t>: </a:t>
            </a:r>
          </a:p>
          <a:p>
            <a:pPr algn="just"/>
            <a:r>
              <a:rPr lang="hu-HU" sz="25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Valamely tevékenység </a:t>
            </a:r>
            <a:r>
              <a:rPr lang="hu-HU" sz="25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üzletszerű</a:t>
            </a:r>
            <a:r>
              <a:rPr lang="hu-HU" sz="25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, illetőleg </a:t>
            </a:r>
            <a:r>
              <a:rPr lang="hu-HU" sz="25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tartós vagy rendszeres </a:t>
            </a:r>
            <a:r>
              <a:rPr lang="hu-HU" sz="25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jelleggel történő folytatása, amennyiben az </a:t>
            </a:r>
            <a:r>
              <a:rPr lang="hu-HU" sz="25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ellenérték</a:t>
            </a:r>
            <a:r>
              <a:rPr lang="hu-HU" sz="25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elérésére irányul, vagy azt eredményezi, és annak végzése </a:t>
            </a:r>
            <a:r>
              <a:rPr lang="hu-HU" sz="25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független</a:t>
            </a:r>
            <a:r>
              <a:rPr lang="hu-HU" sz="25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formában történik</a:t>
            </a:r>
            <a:r>
              <a:rPr lang="hu-HU" sz="2000" dirty="0"/>
              <a:t>.</a:t>
            </a:r>
            <a:endParaRPr lang="hu-HU" sz="2100" i="1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7C5BD869-BA15-4FFC-A2A4-9FCF7560EFFD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3407076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240265"/>
            <a:ext cx="10058400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tevékenység folyamata</a:t>
            </a:r>
            <a:r>
              <a:rPr lang="en-US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graphicFrame>
        <p:nvGraphicFramePr>
          <p:cNvPr id="6" name="Tartalom helye 3">
            <a:extLst>
              <a:ext uri="{FF2B5EF4-FFF2-40B4-BE49-F238E27FC236}">
                <a16:creationId xmlns:a16="http://schemas.microsoft.com/office/drawing/2014/main" id="{F8B9D5EB-6E69-4F70-8E71-3E10BEAF79E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93012893"/>
              </p:ext>
            </p:extLst>
          </p:nvPr>
        </p:nvGraphicFramePr>
        <p:xfrm>
          <a:off x="648493" y="2106276"/>
          <a:ext cx="10981531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églalap 7">
            <a:extLst>
              <a:ext uri="{FF2B5EF4-FFF2-40B4-BE49-F238E27FC236}">
                <a16:creationId xmlns:a16="http://schemas.microsoft.com/office/drawing/2014/main" id="{01510EDD-4B51-4B90-BB7C-12F35EEA236F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2236442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0050" y="334228"/>
            <a:ext cx="1139189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Áfára vonatkozó tudnivalók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352550" y="1504950"/>
            <a:ext cx="9991725" cy="49244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hu-HU" sz="2100" i="1" dirty="0"/>
          </a:p>
          <a:p>
            <a:pPr marL="0" indent="0">
              <a:buNone/>
            </a:pPr>
            <a:r>
              <a:rPr lang="hu-HU" sz="3500" b="1" dirty="0"/>
              <a:t>Tárgyi adómentesség: </a:t>
            </a:r>
          </a:p>
          <a:p>
            <a:pPr marL="0" indent="0">
              <a:buNone/>
            </a:pPr>
            <a:r>
              <a:rPr lang="hu-HU" sz="2500" i="1" dirty="0"/>
              <a:t>- használt lakás értékesítése esetén főszabály,</a:t>
            </a:r>
          </a:p>
          <a:p>
            <a:pPr marL="0" indent="0">
              <a:buNone/>
            </a:pPr>
            <a:r>
              <a:rPr lang="hu-HU" sz="2500" i="1" dirty="0"/>
              <a:t>- áfát nem kell fizetni, de nem is vonható le a beszerzéseknél,</a:t>
            </a:r>
          </a:p>
          <a:p>
            <a:pPr marL="0" indent="0">
              <a:buNone/>
            </a:pPr>
            <a:r>
              <a:rPr lang="hu-HU" sz="2500" i="1" dirty="0"/>
              <a:t>- megérheti, ha magánszemélytől vesszük a lakást vagy olyan cégtől, aki adómentesen adja.</a:t>
            </a:r>
          </a:p>
          <a:p>
            <a:pPr>
              <a:buFontTx/>
              <a:buChar char="-"/>
            </a:pPr>
            <a:endParaRPr lang="hu-HU" sz="3500" dirty="0"/>
          </a:p>
          <a:p>
            <a:pPr marL="0" indent="0">
              <a:buNone/>
            </a:pPr>
            <a:r>
              <a:rPr lang="hu-HU" sz="3500" b="1" dirty="0"/>
              <a:t>Áfa kötelezettség választható (=adókötelessé tétel): </a:t>
            </a:r>
          </a:p>
          <a:p>
            <a:pPr marL="0" indent="0">
              <a:buNone/>
            </a:pPr>
            <a:r>
              <a:rPr lang="hu-HU" sz="2500" i="1" dirty="0"/>
              <a:t>- lakóingatlanra vagy annak nem minősülő ingatlanra vonatkozóan is választható,</a:t>
            </a:r>
          </a:p>
          <a:p>
            <a:pPr marL="0" indent="0">
              <a:buNone/>
            </a:pPr>
            <a:r>
              <a:rPr lang="hu-HU" sz="2500" i="1" dirty="0"/>
              <a:t>- választás: 5 évre szól (előbb nem lehet kilépni!),</a:t>
            </a:r>
          </a:p>
          <a:p>
            <a:pPr marL="0" indent="0">
              <a:buNone/>
            </a:pPr>
            <a:r>
              <a:rPr lang="hu-HU" sz="2500" i="1" dirty="0"/>
              <a:t>- áfát fizetni kell, de le is vonható a beszerzéseknél,</a:t>
            </a:r>
          </a:p>
          <a:p>
            <a:pPr marL="0" indent="0">
              <a:buNone/>
            </a:pPr>
            <a:r>
              <a:rPr lang="hu-HU" sz="2500" i="1" dirty="0"/>
              <a:t>- megérheti, ha áfásan vesszük a lakást.</a:t>
            </a:r>
          </a:p>
          <a:p>
            <a:endParaRPr lang="hu-HU" sz="35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2007DF5-4E39-4ED5-89E7-8258A9619342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633182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Illetékre </a:t>
            </a:r>
            <a:b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vonatkozó tudnivalók</a:t>
            </a:r>
            <a:endParaRPr lang="hu-HU" sz="7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560C32E5-3641-4740-89E0-C308D79911EA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17748410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0050" y="334228"/>
            <a:ext cx="1139189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Illetékre vonatkozó tudnivalók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095375" y="1784985"/>
            <a:ext cx="10191750" cy="43910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100" i="1" dirty="0"/>
          </a:p>
          <a:p>
            <a:pPr marL="0" indent="0">
              <a:buNone/>
            </a:pPr>
            <a:r>
              <a:rPr lang="hu-HU" sz="2500" b="1" i="1" dirty="0"/>
              <a:t>4% helyett 2%-os illeték fizethető, ha: </a:t>
            </a:r>
          </a:p>
          <a:p>
            <a:pPr marL="0" indent="0">
              <a:buNone/>
            </a:pPr>
            <a:r>
              <a:rPr lang="hu-H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A vállalkozó az illeték kiszabásáig nyilatkozatban vállalja, hogy az ingatlant 2 éven belül </a:t>
            </a:r>
            <a:r>
              <a:rPr lang="hu-HU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továbbértékesíti</a:t>
            </a:r>
            <a:r>
              <a:rPr lang="hu-H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(nem kapcsolt vállalkozásnak). </a:t>
            </a:r>
          </a:p>
          <a:p>
            <a:pPr marL="0" indent="0">
              <a:buNone/>
            </a:pPr>
            <a:endParaRPr lang="hu-HU" sz="5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500" b="1" i="1" dirty="0"/>
              <a:t>Vállalkozó: </a:t>
            </a:r>
          </a:p>
          <a:p>
            <a:pPr marL="0" indent="0">
              <a:buNone/>
            </a:pPr>
            <a:r>
              <a:rPr lang="hu-H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lyan gazdálkodó szervezet, amelynek </a:t>
            </a:r>
            <a:r>
              <a:rPr lang="hu-H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előző adóévi nettó árbevétele legalább 50%-ban </a:t>
            </a:r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 tevékenységből származott, továbbá az engedély alapján </a:t>
            </a:r>
            <a:r>
              <a:rPr lang="hu-H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pénzügyi lízinget </a:t>
            </a:r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folytató vállalkozó.</a:t>
            </a:r>
          </a:p>
          <a:p>
            <a:pPr marL="0" indent="0">
              <a:buNone/>
            </a:pPr>
            <a:endParaRPr lang="hu-HU" sz="5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500" b="1" i="1" dirty="0" err="1"/>
              <a:t>Továbbértékesítés</a:t>
            </a:r>
            <a:r>
              <a:rPr lang="hu-HU" sz="2500" b="1" i="1" dirty="0"/>
              <a:t>:</a:t>
            </a:r>
          </a:p>
          <a:p>
            <a:pPr marL="0" indent="0">
              <a:buNone/>
            </a:pPr>
            <a:r>
              <a:rPr lang="hu-H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 ingatlan – illetékkiszabásra történő bejelentéstől számított – két éven belüli eladását vagy a futamidő végén tulajdonjog-átszállást eredményező pénzügyi lízingbe adását jelenti. </a:t>
            </a:r>
            <a:endParaRPr lang="hu-HU" sz="2500" i="1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6FAE05F0-9637-4813-A4D2-AD2F4E4B306D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2594332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Példák a különböző adózási módokra vonatkozóan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CEC7351A-E9A0-49F1-8837-0811586D0601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4230032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B95C55F-4286-4A2A-A05E-2D274D82F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2561D9-068B-4BC7-85F6-AE6A7C34B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1BACF2-0F18-493C-99AB-363E61471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példa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Tartalom helye 3"/>
          <p:cNvSpPr>
            <a:spLocks noGrp="1"/>
          </p:cNvSpPr>
          <p:nvPr>
            <p:ph sz="half" idx="2"/>
          </p:nvPr>
        </p:nvSpPr>
        <p:spPr>
          <a:xfrm>
            <a:off x="4206240" y="605896"/>
            <a:ext cx="7802880" cy="6343544"/>
          </a:xfrm>
        </p:spPr>
        <p:txBody>
          <a:bodyPr vert="horz" lIns="0" tIns="45720" rIns="0" bIns="45720" rtlCol="0" anchor="ctr">
            <a:normAutofit/>
          </a:bodyPr>
          <a:lstStyle/>
          <a:p>
            <a:pPr marL="0" indent="0">
              <a:buFont typeface="Calibri" panose="020F0502020204030204" pitchFamily="34" charset="0"/>
              <a:buNone/>
            </a:pPr>
            <a:endParaRPr lang="en-US" i="1" dirty="0"/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2300" b="1" i="1" u="sng" dirty="0" err="1"/>
              <a:t>Tényállás</a:t>
            </a:r>
            <a:r>
              <a:rPr lang="en-US" sz="2300" b="1" i="1" u="sng" dirty="0"/>
              <a:t>: 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2300" i="1" dirty="0" err="1"/>
              <a:t>Használt</a:t>
            </a:r>
            <a:r>
              <a:rPr lang="en-US" sz="2300" i="1" dirty="0"/>
              <a:t> </a:t>
            </a:r>
            <a:r>
              <a:rPr lang="en-US" sz="2300" i="1" dirty="0" err="1"/>
              <a:t>lakóingatlan</a:t>
            </a:r>
            <a:r>
              <a:rPr lang="en-US" sz="2300" i="1" dirty="0"/>
              <a:t> </a:t>
            </a:r>
            <a:r>
              <a:rPr lang="en-US" sz="2300" i="1" dirty="0" err="1"/>
              <a:t>vásárlás</a:t>
            </a:r>
            <a:r>
              <a:rPr lang="en-US" sz="2300" i="1" dirty="0"/>
              <a:t>: 2017.11.20-án, </a:t>
            </a:r>
            <a:r>
              <a:rPr lang="en-US" sz="2300" i="1" dirty="0" err="1"/>
              <a:t>magánszemélytől</a:t>
            </a:r>
            <a:r>
              <a:rPr lang="en-US" sz="2300" i="1" dirty="0"/>
              <a:t>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2300" i="1" dirty="0" err="1"/>
              <a:t>Vételár</a:t>
            </a:r>
            <a:r>
              <a:rPr lang="en-US" sz="2300" i="1" dirty="0"/>
              <a:t>: 35 </a:t>
            </a:r>
            <a:r>
              <a:rPr lang="en-US" sz="2300" i="1" dirty="0" err="1"/>
              <a:t>millió</a:t>
            </a:r>
            <a:r>
              <a:rPr lang="en-US" sz="2300" i="1" dirty="0"/>
              <a:t> Ft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2300" i="1" dirty="0" err="1"/>
              <a:t>Illeték</a:t>
            </a:r>
            <a:r>
              <a:rPr lang="en-US" sz="2300" i="1" dirty="0"/>
              <a:t> (4%): 1,4 </a:t>
            </a:r>
            <a:r>
              <a:rPr lang="en-US" sz="2300" i="1" dirty="0" err="1"/>
              <a:t>millió</a:t>
            </a:r>
            <a:r>
              <a:rPr lang="en-US" sz="2300" i="1" dirty="0"/>
              <a:t> Ft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2300" i="1" dirty="0" err="1"/>
              <a:t>Felújítási</a:t>
            </a:r>
            <a:r>
              <a:rPr lang="en-US" sz="2300" i="1" dirty="0"/>
              <a:t> </a:t>
            </a:r>
            <a:r>
              <a:rPr lang="en-US" sz="2300" i="1" dirty="0" err="1"/>
              <a:t>költség</a:t>
            </a:r>
            <a:r>
              <a:rPr lang="en-US" sz="2300" i="1" dirty="0"/>
              <a:t>: 15 </a:t>
            </a:r>
            <a:r>
              <a:rPr lang="en-US" sz="2300" i="1" dirty="0" err="1"/>
              <a:t>millió</a:t>
            </a:r>
            <a:r>
              <a:rPr lang="en-US" sz="2300" i="1" dirty="0"/>
              <a:t> Ft 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2300" i="1" dirty="0" err="1"/>
              <a:t>Eladási</a:t>
            </a:r>
            <a:r>
              <a:rPr lang="en-US" sz="2300" i="1" dirty="0"/>
              <a:t> </a:t>
            </a:r>
            <a:r>
              <a:rPr lang="en-US" sz="2300" i="1" dirty="0" err="1"/>
              <a:t>ár</a:t>
            </a:r>
            <a:r>
              <a:rPr lang="en-US" sz="2300" i="1" dirty="0"/>
              <a:t>: 70 </a:t>
            </a:r>
            <a:r>
              <a:rPr lang="en-US" sz="2300" i="1" dirty="0" err="1"/>
              <a:t>millió</a:t>
            </a:r>
            <a:r>
              <a:rPr lang="en-US" sz="2300" i="1" dirty="0"/>
              <a:t> Ft, 2020.08.13-án.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2300" i="1" dirty="0" err="1"/>
              <a:t>Alkalmazott</a:t>
            </a:r>
            <a:r>
              <a:rPr lang="en-US" sz="2300" i="1" dirty="0"/>
              <a:t> </a:t>
            </a:r>
            <a:r>
              <a:rPr lang="en-US" sz="2300" i="1" dirty="0" err="1"/>
              <a:t>nincs</a:t>
            </a:r>
            <a:r>
              <a:rPr lang="en-US" sz="2300" i="1" dirty="0"/>
              <a:t>, </a:t>
            </a:r>
            <a:r>
              <a:rPr lang="en-US" sz="2300" i="1" dirty="0" err="1"/>
              <a:t>bérköltség</a:t>
            </a:r>
            <a:r>
              <a:rPr lang="en-US" sz="2300" i="1" dirty="0"/>
              <a:t> és </a:t>
            </a:r>
            <a:r>
              <a:rPr lang="en-US" sz="2300" i="1" dirty="0" err="1"/>
              <a:t>járulékok</a:t>
            </a:r>
            <a:r>
              <a:rPr lang="en-US" sz="2300" i="1" dirty="0"/>
              <a:t> </a:t>
            </a:r>
            <a:r>
              <a:rPr lang="en-US" sz="2300" i="1" dirty="0" err="1"/>
              <a:t>nem</a:t>
            </a:r>
            <a:r>
              <a:rPr lang="en-US" sz="2300" i="1" dirty="0"/>
              <a:t> </a:t>
            </a:r>
            <a:r>
              <a:rPr lang="en-US" sz="2300" i="1" dirty="0" err="1"/>
              <a:t>merülnek</a:t>
            </a:r>
            <a:r>
              <a:rPr lang="en-US" sz="2300" i="1" dirty="0"/>
              <a:t> </a:t>
            </a:r>
            <a:r>
              <a:rPr lang="en-US" sz="2300" i="1" dirty="0" err="1"/>
              <a:t>fel</a:t>
            </a:r>
            <a:r>
              <a:rPr lang="en-US" sz="2300" i="1" dirty="0"/>
              <a:t>.</a:t>
            </a:r>
            <a:endParaRPr lang="hu-HU" sz="2300" i="1" dirty="0"/>
          </a:p>
          <a:p>
            <a:pPr marL="0" indent="0">
              <a:buNone/>
            </a:pPr>
            <a:r>
              <a:rPr lang="hu-HU" sz="2300" b="1" i="1" u="sng" dirty="0"/>
              <a:t>Feladat</a:t>
            </a:r>
            <a:r>
              <a:rPr lang="en-US" sz="2300" b="1" i="1" u="sng" dirty="0"/>
              <a:t>: 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2300" i="1" dirty="0" err="1"/>
              <a:t>Számítsuk</a:t>
            </a:r>
            <a:r>
              <a:rPr lang="en-US" sz="2300" i="1" dirty="0"/>
              <a:t> </a:t>
            </a:r>
            <a:r>
              <a:rPr lang="en-US" sz="2300" i="1" dirty="0" err="1"/>
              <a:t>ki</a:t>
            </a:r>
            <a:r>
              <a:rPr lang="en-US" sz="2300" i="1" dirty="0"/>
              <a:t>, </a:t>
            </a:r>
            <a:r>
              <a:rPr lang="en-US" sz="2300" i="1" dirty="0" err="1"/>
              <a:t>mennyi</a:t>
            </a:r>
            <a:r>
              <a:rPr lang="en-US" sz="2300" i="1" dirty="0"/>
              <a:t> </a:t>
            </a:r>
            <a:r>
              <a:rPr lang="en-US" sz="2300" i="1" dirty="0" err="1"/>
              <a:t>adót</a:t>
            </a:r>
            <a:r>
              <a:rPr lang="en-US" sz="2300" i="1" dirty="0"/>
              <a:t> </a:t>
            </a:r>
            <a:r>
              <a:rPr lang="en-US" sz="2300" i="1" dirty="0" err="1"/>
              <a:t>kell</a:t>
            </a:r>
            <a:r>
              <a:rPr lang="en-US" sz="2300" i="1" dirty="0"/>
              <a:t> </a:t>
            </a:r>
            <a:r>
              <a:rPr lang="en-US" sz="2300" i="1" dirty="0" err="1"/>
              <a:t>fizetnie</a:t>
            </a:r>
            <a:r>
              <a:rPr lang="en-US" sz="2300" i="1" dirty="0"/>
              <a:t>!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2662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CFC9789-57F4-4B9C-ABAA-6F7C8BADC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54F538-07DE-4652-B506-5D16E3EBB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3D56195-A6AC-4958-8B87-F7D009353E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38B8727-D318-4B70-B353-C390602FF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B0C8367-28B6-4EF1-B182-01BEC9872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példa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esetén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92371" y="2653800"/>
            <a:ext cx="3084844" cy="3335519"/>
          </a:xfrm>
        </p:spPr>
        <p:txBody>
          <a:bodyPr vert="horz" lIns="0" tIns="45720" rIns="0" bIns="45720" rtlCol="0">
            <a:normAutofit/>
          </a:bodyPr>
          <a:lstStyle/>
          <a:p>
            <a:pPr marL="0" indent="0">
              <a:buFont typeface="Calibri" panose="020F0502020204030204" pitchFamily="34" charset="0"/>
              <a:buNone/>
            </a:pPr>
            <a:endParaRPr lang="en-US" sz="1500" i="1">
              <a:solidFill>
                <a:srgbClr val="FFFFFF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endParaRPr lang="en-US" sz="1500" i="1">
              <a:solidFill>
                <a:srgbClr val="FFFFFF"/>
              </a:solidFill>
            </a:endParaRPr>
          </a:p>
          <a:p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9E3F4C-17F5-49E4-B05F-80C6B348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FC7A6E8F-887D-4755-82AC-FA0A1403B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577577"/>
              </p:ext>
            </p:extLst>
          </p:nvPr>
        </p:nvGraphicFramePr>
        <p:xfrm>
          <a:off x="4859402" y="756475"/>
          <a:ext cx="6301090" cy="5577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963">
                  <a:extLst>
                    <a:ext uri="{9D8B030D-6E8A-4147-A177-3AD203B41FA5}">
                      <a16:colId xmlns:a16="http://schemas.microsoft.com/office/drawing/2014/main" val="2473622242"/>
                    </a:ext>
                  </a:extLst>
                </a:gridCol>
                <a:gridCol w="2255384">
                  <a:extLst>
                    <a:ext uri="{9D8B030D-6E8A-4147-A177-3AD203B41FA5}">
                      <a16:colId xmlns:a16="http://schemas.microsoft.com/office/drawing/2014/main" val="1004994283"/>
                    </a:ext>
                  </a:extLst>
                </a:gridCol>
                <a:gridCol w="2810743">
                  <a:extLst>
                    <a:ext uri="{9D8B030D-6E8A-4147-A177-3AD203B41FA5}">
                      <a16:colId xmlns:a16="http://schemas.microsoft.com/office/drawing/2014/main" val="3745173951"/>
                    </a:ext>
                  </a:extLst>
                </a:gridCol>
              </a:tblGrid>
              <a:tr h="41095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2100" u="none" strike="noStrike">
                          <a:effectLst/>
                        </a:rPr>
                        <a:t>Megnevezés</a:t>
                      </a:r>
                      <a:endParaRPr lang="hu-HU" sz="2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100" u="none" strike="noStrike">
                          <a:effectLst/>
                        </a:rPr>
                        <a:t>Összeg (Ft)</a:t>
                      </a:r>
                      <a:endParaRPr lang="hu-HU" sz="2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ctr"/>
                </a:tc>
                <a:extLst>
                  <a:ext uri="{0D108BD9-81ED-4DB2-BD59-A6C34878D82A}">
                    <a16:rowId xmlns:a16="http://schemas.microsoft.com/office/drawing/2014/main" val="496530446"/>
                  </a:ext>
                </a:extLst>
              </a:tr>
              <a:tr h="738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Bevétel: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>
                          <a:effectLst/>
                        </a:rPr>
                        <a:t>                70 000 000 Ft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extLst>
                  <a:ext uri="{0D108BD9-81ED-4DB2-BD59-A6C34878D82A}">
                    <a16:rowId xmlns:a16="http://schemas.microsoft.com/office/drawing/2014/main" val="3818848595"/>
                  </a:ext>
                </a:extLst>
              </a:tr>
              <a:tr h="738127"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Kiadások: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Vételár: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>
                          <a:effectLst/>
                        </a:rPr>
                        <a:t>                35 000 000 Ft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extLst>
                  <a:ext uri="{0D108BD9-81ED-4DB2-BD59-A6C34878D82A}">
                    <a16:rowId xmlns:a16="http://schemas.microsoft.com/office/drawing/2014/main" val="3270551750"/>
                  </a:ext>
                </a:extLst>
              </a:tr>
              <a:tr h="738127"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 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Illeték: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>
                          <a:effectLst/>
                        </a:rPr>
                        <a:t>                  1 400 000 Ft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extLst>
                  <a:ext uri="{0D108BD9-81ED-4DB2-BD59-A6C34878D82A}">
                    <a16:rowId xmlns:a16="http://schemas.microsoft.com/office/drawing/2014/main" val="4063273073"/>
                  </a:ext>
                </a:extLst>
              </a:tr>
              <a:tr h="738127"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 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Felújítási költség: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>
                          <a:effectLst/>
                        </a:rPr>
                        <a:t>                15 000 000 Ft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extLst>
                  <a:ext uri="{0D108BD9-81ED-4DB2-BD59-A6C34878D82A}">
                    <a16:rowId xmlns:a16="http://schemas.microsoft.com/office/drawing/2014/main" val="3991523606"/>
                  </a:ext>
                </a:extLst>
              </a:tr>
              <a:tr h="738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Nyereség (számított összeg):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>
                          <a:effectLst/>
                        </a:rPr>
                        <a:t>                18 600 000 Ft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extLst>
                  <a:ext uri="{0D108BD9-81ED-4DB2-BD59-A6C34878D82A}">
                    <a16:rowId xmlns:a16="http://schemas.microsoft.com/office/drawing/2014/main" val="3232851489"/>
                  </a:ext>
                </a:extLst>
              </a:tr>
              <a:tr h="738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Jövedelem (60%):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>
                          <a:effectLst/>
                        </a:rPr>
                        <a:t>                11 160 000 Ft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extLst>
                  <a:ext uri="{0D108BD9-81ED-4DB2-BD59-A6C34878D82A}">
                    <a16:rowId xmlns:a16="http://schemas.microsoft.com/office/drawing/2014/main" val="612895852"/>
                  </a:ext>
                </a:extLst>
              </a:tr>
              <a:tr h="738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Szja (15%):</a:t>
                      </a:r>
                      <a:endParaRPr lang="hu-HU" sz="2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                  1 674 000 Ft </a:t>
                      </a:r>
                      <a:endParaRPr lang="hu-HU" sz="2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extLst>
                  <a:ext uri="{0D108BD9-81ED-4DB2-BD59-A6C34878D82A}">
                    <a16:rowId xmlns:a16="http://schemas.microsoft.com/office/drawing/2014/main" val="2688231725"/>
                  </a:ext>
                </a:extLst>
              </a:tr>
            </a:tbl>
          </a:graphicData>
        </a:graphic>
      </p:graphicFrame>
      <p:sp>
        <p:nvSpPr>
          <p:cNvPr id="12" name="Tartalom helye 3">
            <a:extLst>
              <a:ext uri="{FF2B5EF4-FFF2-40B4-BE49-F238E27FC236}">
                <a16:creationId xmlns:a16="http://schemas.microsoft.com/office/drawing/2014/main" id="{F5BB233B-F39B-4E94-BD8C-9B80AF5236EB}"/>
              </a:ext>
            </a:extLst>
          </p:cNvPr>
          <p:cNvSpPr txBox="1">
            <a:spLocks/>
          </p:cNvSpPr>
          <p:nvPr/>
        </p:nvSpPr>
        <p:spPr>
          <a:xfrm>
            <a:off x="644771" y="2806200"/>
            <a:ext cx="3084844" cy="333551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endParaRPr lang="en-US" sz="1100" i="1" dirty="0">
              <a:solidFill>
                <a:srgbClr val="FFFFFF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b="1" i="1" u="sng" dirty="0" err="1">
                <a:solidFill>
                  <a:srgbClr val="FFFFFF"/>
                </a:solidFill>
              </a:rPr>
              <a:t>Tényállás</a:t>
            </a:r>
            <a:r>
              <a:rPr lang="en-US" sz="1100" b="1" i="1" u="sng" dirty="0">
                <a:solidFill>
                  <a:srgbClr val="FFFFFF"/>
                </a:solidFill>
              </a:rPr>
              <a:t>: 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rgbClr val="FFFFFF"/>
                </a:solidFill>
              </a:rPr>
              <a:t>Használt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lakóingatlan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vásárlás</a:t>
            </a:r>
            <a:r>
              <a:rPr lang="en-US" sz="1100" i="1" dirty="0">
                <a:solidFill>
                  <a:srgbClr val="FFFFFF"/>
                </a:solidFill>
              </a:rPr>
              <a:t>: 2018.11.20-án, </a:t>
            </a:r>
            <a:r>
              <a:rPr lang="en-US" sz="1100" i="1" dirty="0" err="1">
                <a:solidFill>
                  <a:srgbClr val="FFFFFF"/>
                </a:solidFill>
              </a:rPr>
              <a:t>magánszemélytől</a:t>
            </a:r>
            <a:r>
              <a:rPr lang="en-US" sz="1100" i="1" dirty="0">
                <a:solidFill>
                  <a:srgbClr val="FFFFFF"/>
                </a:solidFill>
              </a:rPr>
              <a:t>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rgbClr val="FFFFFF"/>
                </a:solidFill>
              </a:rPr>
              <a:t>Vételár</a:t>
            </a:r>
            <a:r>
              <a:rPr lang="en-US" sz="1100" i="1" dirty="0">
                <a:solidFill>
                  <a:srgbClr val="FFFFFF"/>
                </a:solidFill>
              </a:rPr>
              <a:t>: 35 </a:t>
            </a:r>
            <a:r>
              <a:rPr lang="en-US" sz="1100" i="1" dirty="0" err="1">
                <a:solidFill>
                  <a:srgbClr val="FFFFFF"/>
                </a:solidFill>
              </a:rPr>
              <a:t>millió</a:t>
            </a:r>
            <a:r>
              <a:rPr lang="en-US" sz="1100" i="1" dirty="0">
                <a:solidFill>
                  <a:srgbClr val="FFFFFF"/>
                </a:solidFill>
              </a:rPr>
              <a:t> Ft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rgbClr val="FFFFFF"/>
                </a:solidFill>
              </a:rPr>
              <a:t>Illeték</a:t>
            </a:r>
            <a:r>
              <a:rPr lang="en-US" sz="1100" i="1" dirty="0">
                <a:solidFill>
                  <a:srgbClr val="FFFFFF"/>
                </a:solidFill>
              </a:rPr>
              <a:t> (4%): 1,4 </a:t>
            </a:r>
            <a:r>
              <a:rPr lang="en-US" sz="1100" i="1" dirty="0" err="1">
                <a:solidFill>
                  <a:srgbClr val="FFFFFF"/>
                </a:solidFill>
              </a:rPr>
              <a:t>millió</a:t>
            </a:r>
            <a:r>
              <a:rPr lang="en-US" sz="1100" i="1" dirty="0">
                <a:solidFill>
                  <a:srgbClr val="FFFFFF"/>
                </a:solidFill>
              </a:rPr>
              <a:t> Ft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rgbClr val="FFFFFF"/>
                </a:solidFill>
              </a:rPr>
              <a:t>Felújítási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költség</a:t>
            </a:r>
            <a:r>
              <a:rPr lang="en-US" sz="1100" i="1" dirty="0">
                <a:solidFill>
                  <a:srgbClr val="FFFFFF"/>
                </a:solidFill>
              </a:rPr>
              <a:t>: 15 </a:t>
            </a:r>
            <a:r>
              <a:rPr lang="en-US" sz="1100" i="1" dirty="0" err="1">
                <a:solidFill>
                  <a:srgbClr val="FFFFFF"/>
                </a:solidFill>
              </a:rPr>
              <a:t>millió</a:t>
            </a:r>
            <a:r>
              <a:rPr lang="en-US" sz="1100" i="1" dirty="0">
                <a:solidFill>
                  <a:srgbClr val="FFFFFF"/>
                </a:solidFill>
              </a:rPr>
              <a:t> Ft 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rgbClr val="FFFFFF"/>
                </a:solidFill>
              </a:rPr>
              <a:t>Eladási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ár</a:t>
            </a:r>
            <a:r>
              <a:rPr lang="en-US" sz="1100" i="1" dirty="0">
                <a:solidFill>
                  <a:srgbClr val="FFFFFF"/>
                </a:solidFill>
              </a:rPr>
              <a:t>: 70 </a:t>
            </a:r>
            <a:r>
              <a:rPr lang="en-US" sz="1100" i="1" dirty="0" err="1">
                <a:solidFill>
                  <a:srgbClr val="FFFFFF"/>
                </a:solidFill>
              </a:rPr>
              <a:t>millió</a:t>
            </a:r>
            <a:r>
              <a:rPr lang="en-US" sz="1100" i="1" dirty="0">
                <a:solidFill>
                  <a:srgbClr val="FFFFFF"/>
                </a:solidFill>
              </a:rPr>
              <a:t> Ft, 2020.08.13-án.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rgbClr val="FFFFFF"/>
                </a:solidFill>
              </a:rPr>
              <a:t>Alkalmazott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nincs</a:t>
            </a:r>
            <a:r>
              <a:rPr lang="en-US" sz="1100" i="1" dirty="0">
                <a:solidFill>
                  <a:srgbClr val="FFFFFF"/>
                </a:solidFill>
              </a:rPr>
              <a:t>, </a:t>
            </a:r>
            <a:r>
              <a:rPr lang="en-US" sz="1100" i="1" dirty="0" err="1">
                <a:solidFill>
                  <a:srgbClr val="FFFFFF"/>
                </a:solidFill>
              </a:rPr>
              <a:t>bérköltség</a:t>
            </a:r>
            <a:r>
              <a:rPr lang="en-US" sz="1100" i="1" dirty="0">
                <a:solidFill>
                  <a:srgbClr val="FFFFFF"/>
                </a:solidFill>
              </a:rPr>
              <a:t> és </a:t>
            </a:r>
            <a:r>
              <a:rPr lang="en-US" sz="1100" i="1" dirty="0" err="1">
                <a:solidFill>
                  <a:srgbClr val="FFFFFF"/>
                </a:solidFill>
              </a:rPr>
              <a:t>járulékok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nem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merülnek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fel</a:t>
            </a:r>
            <a:r>
              <a:rPr lang="en-US" sz="1100" i="1" dirty="0">
                <a:solidFill>
                  <a:srgbClr val="FFFFFF"/>
                </a:solidFill>
              </a:rPr>
              <a:t>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rgbClr val="FFFFFF"/>
                </a:solidFill>
              </a:rPr>
              <a:t>Számítsuk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ki</a:t>
            </a:r>
            <a:r>
              <a:rPr lang="en-US" sz="1100" i="1" dirty="0">
                <a:solidFill>
                  <a:srgbClr val="FFFFFF"/>
                </a:solidFill>
              </a:rPr>
              <a:t>, </a:t>
            </a:r>
            <a:r>
              <a:rPr lang="en-US" sz="1100" i="1" dirty="0" err="1">
                <a:solidFill>
                  <a:srgbClr val="FFFFFF"/>
                </a:solidFill>
              </a:rPr>
              <a:t>mennyi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adót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kell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fizetnie</a:t>
            </a:r>
            <a:r>
              <a:rPr lang="en-US" sz="1100" i="1" dirty="0">
                <a:solidFill>
                  <a:srgbClr val="FFFFFF"/>
                </a:solidFill>
              </a:rPr>
              <a:t>!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sz="1100" i="1" dirty="0">
              <a:solidFill>
                <a:srgbClr val="FFFFFF"/>
              </a:solidFill>
            </a:endParaRPr>
          </a:p>
          <a:p>
            <a:endParaRPr lang="en-US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795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CFC9789-57F4-4B9C-ABAA-6F7C8BADC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54F538-07DE-4652-B506-5D16E3EBB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3D56195-A6AC-4958-8B87-F7D009353E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38B8727-D318-4B70-B353-C390602FF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B0C8367-28B6-4EF1-B182-01BEC9872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példa: egyéni vállalkozó esetén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92371" y="2653800"/>
            <a:ext cx="3084844" cy="3335519"/>
          </a:xfrm>
        </p:spPr>
        <p:txBody>
          <a:bodyPr vert="horz" lIns="0" tIns="45720" rIns="0" bIns="45720" rtlCol="0">
            <a:normAutofit/>
          </a:bodyPr>
          <a:lstStyle/>
          <a:p>
            <a:pPr marL="0" indent="0">
              <a:buFont typeface="Calibri" panose="020F0502020204030204" pitchFamily="34" charset="0"/>
              <a:buNone/>
            </a:pPr>
            <a:endParaRPr lang="en-US" sz="1500" i="1">
              <a:solidFill>
                <a:srgbClr val="FFFFFF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endParaRPr lang="en-US" sz="1500" i="1">
              <a:solidFill>
                <a:srgbClr val="FFFFFF"/>
              </a:solidFill>
            </a:endParaRPr>
          </a:p>
          <a:p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9E3F4C-17F5-49E4-B05F-80C6B348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8624AE0E-FB4B-4AA6-9A8E-759168F15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310719"/>
              </p:ext>
            </p:extLst>
          </p:nvPr>
        </p:nvGraphicFramePr>
        <p:xfrm>
          <a:off x="4430777" y="660176"/>
          <a:ext cx="7370698" cy="5577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600">
                  <a:extLst>
                    <a:ext uri="{9D8B030D-6E8A-4147-A177-3AD203B41FA5}">
                      <a16:colId xmlns:a16="http://schemas.microsoft.com/office/drawing/2014/main" val="2758221694"/>
                    </a:ext>
                  </a:extLst>
                </a:gridCol>
                <a:gridCol w="3242850">
                  <a:extLst>
                    <a:ext uri="{9D8B030D-6E8A-4147-A177-3AD203B41FA5}">
                      <a16:colId xmlns:a16="http://schemas.microsoft.com/office/drawing/2014/main" val="2698632250"/>
                    </a:ext>
                  </a:extLst>
                </a:gridCol>
                <a:gridCol w="2627248">
                  <a:extLst>
                    <a:ext uri="{9D8B030D-6E8A-4147-A177-3AD203B41FA5}">
                      <a16:colId xmlns:a16="http://schemas.microsoft.com/office/drawing/2014/main" val="704999639"/>
                    </a:ext>
                  </a:extLst>
                </a:gridCol>
              </a:tblGrid>
              <a:tr h="38224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Megnevezés</a:t>
                      </a:r>
                      <a:endParaRPr lang="hu-HU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Összeg (Ft)</a:t>
                      </a:r>
                      <a:endParaRPr lang="hu-HU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ctr"/>
                </a:tc>
                <a:extLst>
                  <a:ext uri="{0D108BD9-81ED-4DB2-BD59-A6C34878D82A}">
                    <a16:rowId xmlns:a16="http://schemas.microsoft.com/office/drawing/2014/main" val="89763767"/>
                  </a:ext>
                </a:extLst>
              </a:tr>
              <a:tr h="3822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Bevétel: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70 000 000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2049437249"/>
                  </a:ext>
                </a:extLst>
              </a:tr>
              <a:tr h="382246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Kiadás: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Vételár: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35 000 000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2446645509"/>
                  </a:ext>
                </a:extLst>
              </a:tr>
              <a:tr h="382246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 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Illeték: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  1 400 000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3541429871"/>
                  </a:ext>
                </a:extLst>
              </a:tr>
              <a:tr h="382246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 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Felújítási költség: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15 000 000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929141222"/>
                  </a:ext>
                </a:extLst>
              </a:tr>
              <a:tr h="6865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Iparűzési adó (2% a bevételre számítva):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  1 400 000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3147100409"/>
                  </a:ext>
                </a:extLst>
              </a:tr>
              <a:tr h="3822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Vállalkozói nyereség: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17 200 000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1209701869"/>
                  </a:ext>
                </a:extLst>
              </a:tr>
              <a:tr h="3822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Vállalkozói nyereségadó (9%):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  1 548 000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248057426"/>
                  </a:ext>
                </a:extLst>
              </a:tr>
              <a:tr h="3822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Vállalkozói osztalékalap: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15 652 000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3423216683"/>
                  </a:ext>
                </a:extLst>
              </a:tr>
              <a:tr h="3822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Osztalék utáni szja (15%):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  2 347 800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1267156796"/>
                  </a:ext>
                </a:extLst>
              </a:tr>
              <a:tr h="3822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Osztalék utáni szocho (max.):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     598 920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3294532861"/>
                  </a:ext>
                </a:extLst>
              </a:tr>
              <a:tr h="6865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Összes fizetendő adó a nyereség után: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  4 494 720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520628896"/>
                  </a:ext>
                </a:extLst>
              </a:tr>
              <a:tr h="3822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Összes fizetendő adó (IPA-val):</a:t>
                      </a:r>
                      <a:endParaRPr lang="hu-HU" sz="2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       5 894 720 Ft </a:t>
                      </a:r>
                      <a:endParaRPr lang="hu-H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2398045701"/>
                  </a:ext>
                </a:extLst>
              </a:tr>
            </a:tbl>
          </a:graphicData>
        </a:graphic>
      </p:graphicFrame>
      <p:sp>
        <p:nvSpPr>
          <p:cNvPr id="12" name="Tartalom helye 3">
            <a:extLst>
              <a:ext uri="{FF2B5EF4-FFF2-40B4-BE49-F238E27FC236}">
                <a16:creationId xmlns:a16="http://schemas.microsoft.com/office/drawing/2014/main" id="{2E04F01B-223A-4289-8513-4A7CC86AE122}"/>
              </a:ext>
            </a:extLst>
          </p:cNvPr>
          <p:cNvSpPr txBox="1">
            <a:spLocks/>
          </p:cNvSpPr>
          <p:nvPr/>
        </p:nvSpPr>
        <p:spPr>
          <a:xfrm>
            <a:off x="644771" y="2806200"/>
            <a:ext cx="3084844" cy="333551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endParaRPr lang="en-US" sz="1100" i="1">
              <a:solidFill>
                <a:srgbClr val="FFFFFF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b="1" i="1" u="sng">
                <a:solidFill>
                  <a:srgbClr val="FFFFFF"/>
                </a:solidFill>
              </a:rPr>
              <a:t>Tényállás: 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>
                <a:solidFill>
                  <a:srgbClr val="FFFFFF"/>
                </a:solidFill>
              </a:rPr>
              <a:t>Használt lakóingatlan vásárlás: 2018.11.20-án, magánszemélytől.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>
                <a:solidFill>
                  <a:srgbClr val="FFFFFF"/>
                </a:solidFill>
              </a:rPr>
              <a:t>Vételár: 35 millió Ft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>
                <a:solidFill>
                  <a:srgbClr val="FFFFFF"/>
                </a:solidFill>
              </a:rPr>
              <a:t>Illeték (4%): 1,4 millió Ft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>
                <a:solidFill>
                  <a:srgbClr val="FFFFFF"/>
                </a:solidFill>
              </a:rPr>
              <a:t>Felújítási költség: 15 millió Ft 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>
                <a:solidFill>
                  <a:srgbClr val="FFFFFF"/>
                </a:solidFill>
              </a:rPr>
              <a:t>Eladási ár: 70 millió Ft, 2020.08.13-án.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>
                <a:solidFill>
                  <a:srgbClr val="FFFFFF"/>
                </a:solidFill>
              </a:rPr>
              <a:t>Alkalmazott nincs, bérköltség és járulékok nem merülnek fel.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>
                <a:solidFill>
                  <a:srgbClr val="FFFFFF"/>
                </a:solidFill>
              </a:rPr>
              <a:t>Számítsuk ki, mennyi adót kell fizetnie!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sz="1100" i="1">
              <a:solidFill>
                <a:srgbClr val="FFFFFF"/>
              </a:solidFill>
            </a:endParaRPr>
          </a:p>
          <a:p>
            <a:endParaRPr lang="en-US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4488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CFC9789-57F4-4B9C-ABAA-6F7C8BADC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54F538-07DE-4652-B506-5D16E3EBB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3D56195-A6AC-4958-8B87-F7D009353E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38B8727-D318-4B70-B353-C390602FF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B0C8367-28B6-4EF1-B182-01BEC9872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példa: cég esetén, TAO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92371" y="2653800"/>
            <a:ext cx="3084844" cy="3335519"/>
          </a:xfrm>
        </p:spPr>
        <p:txBody>
          <a:bodyPr vert="horz" lIns="0" tIns="45720" rIns="0" bIns="45720" rtlCol="0">
            <a:normAutofit/>
          </a:bodyPr>
          <a:lstStyle/>
          <a:p>
            <a:pPr marL="0" indent="0">
              <a:buFont typeface="Calibri" panose="020F0502020204030204" pitchFamily="34" charset="0"/>
              <a:buNone/>
            </a:pPr>
            <a:endParaRPr lang="en-US" sz="1500" i="1">
              <a:solidFill>
                <a:srgbClr val="FFFFFF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endParaRPr lang="en-US" sz="1500" i="1">
              <a:solidFill>
                <a:srgbClr val="FFFFFF"/>
              </a:solidFill>
            </a:endParaRPr>
          </a:p>
          <a:p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9E3F4C-17F5-49E4-B05F-80C6B348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C6092093-CCB1-4787-A400-3CB7A6C998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671436"/>
              </p:ext>
            </p:extLst>
          </p:nvPr>
        </p:nvGraphicFramePr>
        <p:xfrm>
          <a:off x="4658245" y="640079"/>
          <a:ext cx="6888984" cy="5577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3000">
                  <a:extLst>
                    <a:ext uri="{9D8B030D-6E8A-4147-A177-3AD203B41FA5}">
                      <a16:colId xmlns:a16="http://schemas.microsoft.com/office/drawing/2014/main" val="790085122"/>
                    </a:ext>
                  </a:extLst>
                </a:gridCol>
                <a:gridCol w="3052350">
                  <a:extLst>
                    <a:ext uri="{9D8B030D-6E8A-4147-A177-3AD203B41FA5}">
                      <a16:colId xmlns:a16="http://schemas.microsoft.com/office/drawing/2014/main" val="1972482030"/>
                    </a:ext>
                  </a:extLst>
                </a:gridCol>
                <a:gridCol w="2183634">
                  <a:extLst>
                    <a:ext uri="{9D8B030D-6E8A-4147-A177-3AD203B41FA5}">
                      <a16:colId xmlns:a16="http://schemas.microsoft.com/office/drawing/2014/main" val="404244606"/>
                    </a:ext>
                  </a:extLst>
                </a:gridCol>
              </a:tblGrid>
              <a:tr h="38224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Megnevezés</a:t>
                      </a:r>
                      <a:endParaRPr lang="hu-HU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u="none" strike="noStrike">
                          <a:effectLst/>
                        </a:rPr>
                        <a:t>Összeg (Ft)</a:t>
                      </a:r>
                      <a:endParaRPr lang="hu-HU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ctr"/>
                </a:tc>
                <a:extLst>
                  <a:ext uri="{0D108BD9-81ED-4DB2-BD59-A6C34878D82A}">
                    <a16:rowId xmlns:a16="http://schemas.microsoft.com/office/drawing/2014/main" val="1677887142"/>
                  </a:ext>
                </a:extLst>
              </a:tr>
              <a:tr h="3822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Bevétel: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70 000 000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2581661206"/>
                  </a:ext>
                </a:extLst>
              </a:tr>
              <a:tr h="382246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Kiadás: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Vételár: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35 000 000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3817953693"/>
                  </a:ext>
                </a:extLst>
              </a:tr>
              <a:tr h="382246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 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Illeték: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  1 400 000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3122420591"/>
                  </a:ext>
                </a:extLst>
              </a:tr>
              <a:tr h="382246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 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Felújítási költség: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15 000 000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3796310497"/>
                  </a:ext>
                </a:extLst>
              </a:tr>
              <a:tr h="6865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>
                          <a:effectLst/>
                        </a:rPr>
                        <a:t>Iparűzési adó (2% a bevételre számítva):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  1 400 000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1670162621"/>
                  </a:ext>
                </a:extLst>
              </a:tr>
              <a:tr h="3822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Adózás előtti eredmény: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17 200 000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2367838077"/>
                  </a:ext>
                </a:extLst>
              </a:tr>
              <a:tr h="3822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Társasági adó (9%):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       1 548 000 Ft 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468714167"/>
                  </a:ext>
                </a:extLst>
              </a:tr>
              <a:tr h="3822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Adózott eredmény (osztalékalap):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15 652 000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3712870014"/>
                  </a:ext>
                </a:extLst>
              </a:tr>
              <a:tr h="3822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Osztalék utáni szja (15%)</a:t>
                      </a:r>
                      <a:r>
                        <a:rPr lang="hu-H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r>
                        <a:rPr lang="hu-HU" sz="2000" u="none" strike="noStrike" dirty="0">
                          <a:effectLst/>
                        </a:rPr>
                        <a:t>: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  2 347 800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3754984821"/>
                  </a:ext>
                </a:extLst>
              </a:tr>
              <a:tr h="3822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Osztalék utáni </a:t>
                      </a:r>
                      <a:r>
                        <a:rPr lang="hu-HU" sz="2000" u="none" strike="noStrike" dirty="0" err="1">
                          <a:effectLst/>
                        </a:rPr>
                        <a:t>szocho</a:t>
                      </a:r>
                      <a:r>
                        <a:rPr lang="hu-HU" sz="2000" u="none" strike="noStrike" dirty="0">
                          <a:effectLst/>
                        </a:rPr>
                        <a:t> (</a:t>
                      </a:r>
                      <a:r>
                        <a:rPr lang="hu-HU" sz="2000" u="none" strike="noStrike" dirty="0" err="1">
                          <a:effectLst/>
                        </a:rPr>
                        <a:t>max</a:t>
                      </a:r>
                      <a:r>
                        <a:rPr lang="hu-HU" sz="2000" u="none" strike="noStrike" dirty="0">
                          <a:effectLst/>
                        </a:rPr>
                        <a:t>.)</a:t>
                      </a:r>
                      <a:r>
                        <a:rPr lang="hu-H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r>
                        <a:rPr lang="hu-HU" sz="2000" u="none" strike="noStrike" dirty="0">
                          <a:effectLst/>
                        </a:rPr>
                        <a:t>: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     598 920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673534169"/>
                  </a:ext>
                </a:extLst>
              </a:tr>
              <a:tr h="6865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Összes fizetendő adó a nyereség után</a:t>
                      </a:r>
                      <a:r>
                        <a:rPr lang="hu-H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r>
                        <a:rPr lang="hu-HU" sz="2000" u="none" strike="noStrike" dirty="0">
                          <a:effectLst/>
                        </a:rPr>
                        <a:t>: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>
                          <a:effectLst/>
                        </a:rPr>
                        <a:t>       4 494 720 Ft </a:t>
                      </a:r>
                      <a:endParaRPr lang="hu-H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1947656908"/>
                  </a:ext>
                </a:extLst>
              </a:tr>
              <a:tr h="3822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</a:rPr>
                        <a:t>Összes fizetendő adó (IPA-</a:t>
                      </a:r>
                      <a:r>
                        <a:rPr lang="hu-HU" sz="2000" u="none" strike="noStrike" dirty="0" err="1">
                          <a:effectLst/>
                        </a:rPr>
                        <a:t>val</a:t>
                      </a:r>
                      <a:r>
                        <a:rPr lang="hu-H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)*:</a:t>
                      </a:r>
                      <a:endParaRPr lang="hu-H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>
                          <a:effectLst/>
                        </a:rPr>
                        <a:t>       5 894 720 Ft </a:t>
                      </a:r>
                      <a:endParaRPr lang="hu-H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527" marR="11527" marT="11527" marB="0" anchor="b"/>
                </a:tc>
                <a:extLst>
                  <a:ext uri="{0D108BD9-81ED-4DB2-BD59-A6C34878D82A}">
                    <a16:rowId xmlns:a16="http://schemas.microsoft.com/office/drawing/2014/main" val="2803256695"/>
                  </a:ext>
                </a:extLst>
              </a:tr>
            </a:tbl>
          </a:graphicData>
        </a:graphic>
      </p:graphicFrame>
      <p:sp>
        <p:nvSpPr>
          <p:cNvPr id="12" name="Tartalom helye 3">
            <a:extLst>
              <a:ext uri="{FF2B5EF4-FFF2-40B4-BE49-F238E27FC236}">
                <a16:creationId xmlns:a16="http://schemas.microsoft.com/office/drawing/2014/main" id="{EE3AC86B-2151-4047-95B5-818BFD1773A7}"/>
              </a:ext>
            </a:extLst>
          </p:cNvPr>
          <p:cNvSpPr txBox="1">
            <a:spLocks/>
          </p:cNvSpPr>
          <p:nvPr/>
        </p:nvSpPr>
        <p:spPr>
          <a:xfrm>
            <a:off x="644771" y="2806200"/>
            <a:ext cx="3084844" cy="333551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endParaRPr lang="en-US" sz="1100" i="1">
              <a:solidFill>
                <a:srgbClr val="FFFFFF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b="1" i="1" u="sng">
                <a:solidFill>
                  <a:srgbClr val="FFFFFF"/>
                </a:solidFill>
              </a:rPr>
              <a:t>Tényállás: 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>
                <a:solidFill>
                  <a:srgbClr val="FFFFFF"/>
                </a:solidFill>
              </a:rPr>
              <a:t>Használt lakóingatlan vásárlás: 2018.11.20-án, magánszemélytől.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>
                <a:solidFill>
                  <a:srgbClr val="FFFFFF"/>
                </a:solidFill>
              </a:rPr>
              <a:t>Vételár: 35 millió Ft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>
                <a:solidFill>
                  <a:srgbClr val="FFFFFF"/>
                </a:solidFill>
              </a:rPr>
              <a:t>Illeték (4%): 1,4 millió Ft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>
                <a:solidFill>
                  <a:srgbClr val="FFFFFF"/>
                </a:solidFill>
              </a:rPr>
              <a:t>Felújítási költség: 15 millió Ft 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>
                <a:solidFill>
                  <a:srgbClr val="FFFFFF"/>
                </a:solidFill>
              </a:rPr>
              <a:t>Eladási ár: 70 millió Ft, 2020.08.13-án.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>
                <a:solidFill>
                  <a:srgbClr val="FFFFFF"/>
                </a:solidFill>
              </a:rPr>
              <a:t>Alkalmazott nincs, bérköltség és járulékok nem merülnek fel.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>
                <a:solidFill>
                  <a:srgbClr val="FFFFFF"/>
                </a:solidFill>
              </a:rPr>
              <a:t>Számítsuk ki, mennyi adót kell fizetnie!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sz="1100" i="1">
              <a:solidFill>
                <a:srgbClr val="FFFFFF"/>
              </a:solidFill>
            </a:endParaRPr>
          </a:p>
          <a:p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16" name="Téglalap 15">
            <a:extLst>
              <a:ext uri="{FF2B5EF4-FFF2-40B4-BE49-F238E27FC236}">
                <a16:creationId xmlns:a16="http://schemas.microsoft.com/office/drawing/2014/main" id="{4BEA2B7D-0339-46C4-860B-D903191516F5}"/>
              </a:ext>
            </a:extLst>
          </p:cNvPr>
          <p:cNvSpPr/>
          <p:nvPr/>
        </p:nvSpPr>
        <p:spPr>
          <a:xfrm>
            <a:off x="4630943" y="6410518"/>
            <a:ext cx="6916286" cy="335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i="1" dirty="0">
                <a:solidFill>
                  <a:srgbClr val="FF0000"/>
                </a:solidFill>
              </a:rPr>
              <a:t>* Osztalék fizetése nem kötelező! Ekkor 2.948.000 Ft a fizetendő adó! </a:t>
            </a:r>
          </a:p>
        </p:txBody>
      </p:sp>
    </p:spTree>
    <p:extLst>
      <p:ext uri="{BB962C8B-B14F-4D97-AF65-F5344CB8AC3E}">
        <p14:creationId xmlns:p14="http://schemas.microsoft.com/office/powerpoint/2010/main" val="2430700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3CFC9789-57F4-4B9C-ABAA-6F7C8BADC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B54F538-07DE-4652-B506-5D16E3EBB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3D56195-A6AC-4958-8B87-F7D009353E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038B8727-D318-4B70-B353-C390602FF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B0C8367-28B6-4EF1-B182-01BEC9872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példa: összehasonlítás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artalom helye 3"/>
          <p:cNvSpPr>
            <a:spLocks noGrp="1"/>
          </p:cNvSpPr>
          <p:nvPr>
            <p:ph sz="half" idx="2"/>
          </p:nvPr>
        </p:nvSpPr>
        <p:spPr>
          <a:xfrm>
            <a:off x="492371" y="2653800"/>
            <a:ext cx="3084844" cy="3335519"/>
          </a:xfrm>
        </p:spPr>
        <p:txBody>
          <a:bodyPr vert="horz" lIns="0" tIns="45720" rIns="0" bIns="45720" rtlCol="0">
            <a:normAutofit/>
          </a:bodyPr>
          <a:lstStyle/>
          <a:p>
            <a:pPr marL="0" indent="0">
              <a:buFont typeface="Calibri" panose="020F0502020204030204" pitchFamily="34" charset="0"/>
              <a:buNone/>
            </a:pPr>
            <a:endParaRPr lang="en-US" sz="1500" i="1">
              <a:solidFill>
                <a:srgbClr val="FFFFFF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endParaRPr lang="en-US" sz="1500" i="1">
              <a:solidFill>
                <a:srgbClr val="FFFFFF"/>
              </a:solidFill>
            </a:endParaRPr>
          </a:p>
          <a:p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49E3F4C-17F5-49E4-B05F-80C6B348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5CDC2896-AF21-420B-BFB3-946ED3CEB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138642"/>
              </p:ext>
            </p:extLst>
          </p:nvPr>
        </p:nvGraphicFramePr>
        <p:xfrm>
          <a:off x="4292260" y="1167139"/>
          <a:ext cx="7633040" cy="4523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1009">
                  <a:extLst>
                    <a:ext uri="{9D8B030D-6E8A-4147-A177-3AD203B41FA5}">
                      <a16:colId xmlns:a16="http://schemas.microsoft.com/office/drawing/2014/main" val="349893363"/>
                    </a:ext>
                  </a:extLst>
                </a:gridCol>
                <a:gridCol w="2982031">
                  <a:extLst>
                    <a:ext uri="{9D8B030D-6E8A-4147-A177-3AD203B41FA5}">
                      <a16:colId xmlns:a16="http://schemas.microsoft.com/office/drawing/2014/main" val="2568103322"/>
                    </a:ext>
                  </a:extLst>
                </a:gridCol>
              </a:tblGrid>
              <a:tr h="552714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900" u="none" strike="noStrike">
                          <a:effectLst/>
                        </a:rPr>
                        <a:t>Adózási mód</a:t>
                      </a:r>
                      <a:endParaRPr lang="hu-HU" sz="2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900" u="none" strike="noStrike">
                          <a:effectLst/>
                        </a:rPr>
                        <a:t>Fizetendő adó</a:t>
                      </a:r>
                      <a:endParaRPr lang="hu-HU" sz="2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ctr"/>
                </a:tc>
                <a:extLst>
                  <a:ext uri="{0D108BD9-81ED-4DB2-BD59-A6C34878D82A}">
                    <a16:rowId xmlns:a16="http://schemas.microsoft.com/office/drawing/2014/main" val="3050253604"/>
                  </a:ext>
                </a:extLst>
              </a:tr>
              <a:tr h="992752"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 dirty="0">
                          <a:effectLst/>
                        </a:rPr>
                        <a:t>Magánszemély: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                 1 674 000 Ft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b"/>
                </a:tc>
                <a:extLst>
                  <a:ext uri="{0D108BD9-81ED-4DB2-BD59-A6C34878D82A}">
                    <a16:rowId xmlns:a16="http://schemas.microsoft.com/office/drawing/2014/main" val="966904814"/>
                  </a:ext>
                </a:extLst>
              </a:tr>
              <a:tr h="992752"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 dirty="0">
                          <a:effectLst/>
                        </a:rPr>
                        <a:t>Egyéni vállalkozó: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                   5 894 720 Ft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b"/>
                </a:tc>
                <a:extLst>
                  <a:ext uri="{0D108BD9-81ED-4DB2-BD59-A6C34878D82A}">
                    <a16:rowId xmlns:a16="http://schemas.microsoft.com/office/drawing/2014/main" val="3808389713"/>
                  </a:ext>
                </a:extLst>
              </a:tr>
              <a:tr h="992752">
                <a:tc>
                  <a:txBody>
                    <a:bodyPr/>
                    <a:lstStyle/>
                    <a:p>
                      <a:pPr algn="l" fontAlgn="b"/>
                      <a:r>
                        <a:rPr lang="pt-BR" sz="2500" u="none" strike="noStrike">
                          <a:effectLst/>
                        </a:rPr>
                        <a:t>Cég (TAO) ha nem fizet osztalékot:</a:t>
                      </a:r>
                      <a:endParaRPr lang="pt-BR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                   2 948 000 Ft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b"/>
                </a:tc>
                <a:extLst>
                  <a:ext uri="{0D108BD9-81ED-4DB2-BD59-A6C34878D82A}">
                    <a16:rowId xmlns:a16="http://schemas.microsoft.com/office/drawing/2014/main" val="2947340607"/>
                  </a:ext>
                </a:extLst>
              </a:tr>
              <a:tr h="992752"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>
                          <a:effectLst/>
                        </a:rPr>
                        <a:t>Cég (TAO) ha fizet osztalékot: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                   5 894 720 Ft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b"/>
                </a:tc>
                <a:extLst>
                  <a:ext uri="{0D108BD9-81ED-4DB2-BD59-A6C34878D82A}">
                    <a16:rowId xmlns:a16="http://schemas.microsoft.com/office/drawing/2014/main" val="3670561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8204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B95C55F-4286-4A2A-A05E-2D274D82F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2561D9-068B-4BC7-85F6-AE6A7C34B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1BACF2-0F18-493C-99AB-363E61471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példa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Tartalom helye 3"/>
          <p:cNvSpPr>
            <a:spLocks noGrp="1"/>
          </p:cNvSpPr>
          <p:nvPr>
            <p:ph sz="half" idx="2"/>
          </p:nvPr>
        </p:nvSpPr>
        <p:spPr>
          <a:xfrm>
            <a:off x="4206240" y="605896"/>
            <a:ext cx="7802880" cy="6343544"/>
          </a:xfrm>
        </p:spPr>
        <p:txBody>
          <a:bodyPr vert="horz" lIns="0" tIns="45720" rIns="0" bIns="45720" rtlCol="0" anchor="ctr">
            <a:normAutofit/>
          </a:bodyPr>
          <a:lstStyle/>
          <a:p>
            <a:pPr marL="0" indent="0">
              <a:buFont typeface="Calibri" panose="020F0502020204030204" pitchFamily="34" charset="0"/>
              <a:buNone/>
            </a:pPr>
            <a:endParaRPr lang="en-US" i="1" dirty="0"/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2300" b="1" i="1" u="sng" dirty="0" err="1"/>
              <a:t>Tényállás</a:t>
            </a:r>
            <a:r>
              <a:rPr lang="en-US" sz="2300" b="1" i="1" u="sng" dirty="0"/>
              <a:t>: 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2300" i="1" dirty="0" err="1"/>
              <a:t>Használt</a:t>
            </a:r>
            <a:r>
              <a:rPr lang="en-US" sz="2300" i="1" dirty="0"/>
              <a:t> </a:t>
            </a:r>
            <a:r>
              <a:rPr lang="en-US" sz="2300" i="1" dirty="0" err="1"/>
              <a:t>lakóingatlan</a:t>
            </a:r>
            <a:r>
              <a:rPr lang="en-US" sz="2300" i="1" dirty="0"/>
              <a:t> </a:t>
            </a:r>
            <a:r>
              <a:rPr lang="en-US" sz="2300" i="1" dirty="0" err="1"/>
              <a:t>vásárlás</a:t>
            </a:r>
            <a:r>
              <a:rPr lang="en-US" sz="2300" i="1" dirty="0"/>
              <a:t>: 201</a:t>
            </a:r>
            <a:r>
              <a:rPr lang="hu-HU" sz="2300" i="1" dirty="0"/>
              <a:t>7</a:t>
            </a:r>
            <a:r>
              <a:rPr lang="en-US" sz="2300" i="1" dirty="0"/>
              <a:t>.11.20-án, </a:t>
            </a:r>
            <a:r>
              <a:rPr lang="hu-HU" sz="2300" i="1" dirty="0"/>
              <a:t>cégtől</a:t>
            </a:r>
            <a:r>
              <a:rPr lang="en-US" sz="2300" i="1" dirty="0"/>
              <a:t>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2300" i="1" dirty="0" err="1"/>
              <a:t>Vételár</a:t>
            </a:r>
            <a:r>
              <a:rPr lang="en-US" sz="2300" i="1" dirty="0"/>
              <a:t>: 35 </a:t>
            </a:r>
            <a:r>
              <a:rPr lang="en-US" sz="2300" i="1" dirty="0" err="1"/>
              <a:t>millió</a:t>
            </a:r>
            <a:r>
              <a:rPr lang="en-US" sz="2300" i="1" dirty="0"/>
              <a:t> Ft</a:t>
            </a:r>
            <a:r>
              <a:rPr lang="hu-HU" sz="2300" i="1" dirty="0"/>
              <a:t> + áfa</a:t>
            </a:r>
            <a:endParaRPr lang="en-US" sz="2300" i="1" dirty="0"/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2300" i="1" dirty="0" err="1"/>
              <a:t>Illeték</a:t>
            </a:r>
            <a:r>
              <a:rPr lang="en-US" sz="2300" i="1" dirty="0"/>
              <a:t> </a:t>
            </a:r>
            <a:r>
              <a:rPr lang="hu-HU" sz="2300" i="1" dirty="0"/>
              <a:t>(4%): 1,4 millió Ft</a:t>
            </a:r>
            <a:endParaRPr lang="en-US" sz="2300" i="1" dirty="0"/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2300" i="1" dirty="0" err="1"/>
              <a:t>Felújítási</a:t>
            </a:r>
            <a:r>
              <a:rPr lang="en-US" sz="2300" i="1" dirty="0"/>
              <a:t> </a:t>
            </a:r>
            <a:r>
              <a:rPr lang="en-US" sz="2300" i="1" dirty="0" err="1"/>
              <a:t>költség</a:t>
            </a:r>
            <a:r>
              <a:rPr lang="en-US" sz="2300" i="1" dirty="0"/>
              <a:t>: 5 </a:t>
            </a:r>
            <a:r>
              <a:rPr lang="en-US" sz="2300" i="1" dirty="0" err="1"/>
              <a:t>millió</a:t>
            </a:r>
            <a:r>
              <a:rPr lang="en-US" sz="2300" i="1" dirty="0"/>
              <a:t> Ft </a:t>
            </a:r>
            <a:r>
              <a:rPr lang="hu-HU" sz="2300" i="1" dirty="0"/>
              <a:t>+ áfa, ill. 10 millió Ft áfa mentes.</a:t>
            </a:r>
            <a:endParaRPr lang="en-US" sz="2300" i="1" dirty="0"/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2300" i="1" dirty="0" err="1"/>
              <a:t>Eladási</a:t>
            </a:r>
            <a:r>
              <a:rPr lang="en-US" sz="2300" i="1" dirty="0"/>
              <a:t> </a:t>
            </a:r>
            <a:r>
              <a:rPr lang="en-US" sz="2300" i="1" dirty="0" err="1"/>
              <a:t>ár</a:t>
            </a:r>
            <a:r>
              <a:rPr lang="en-US" sz="2300" i="1" dirty="0"/>
              <a:t>: 70 </a:t>
            </a:r>
            <a:r>
              <a:rPr lang="en-US" sz="2300" i="1" dirty="0" err="1"/>
              <a:t>millió</a:t>
            </a:r>
            <a:r>
              <a:rPr lang="en-US" sz="2300" i="1" dirty="0"/>
              <a:t> Ft</a:t>
            </a:r>
            <a:r>
              <a:rPr lang="hu-HU" sz="2300" i="1" dirty="0"/>
              <a:t> (+ áfa)</a:t>
            </a:r>
            <a:r>
              <a:rPr lang="en-US" sz="2300" i="1" dirty="0"/>
              <a:t>, 2020.08.13-án.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2300" i="1" dirty="0" err="1"/>
              <a:t>Alkalmazott</a:t>
            </a:r>
            <a:r>
              <a:rPr lang="en-US" sz="2300" i="1" dirty="0"/>
              <a:t> </a:t>
            </a:r>
            <a:r>
              <a:rPr lang="en-US" sz="2300" i="1" dirty="0" err="1"/>
              <a:t>nincs</a:t>
            </a:r>
            <a:r>
              <a:rPr lang="en-US" sz="2300" i="1" dirty="0"/>
              <a:t>, </a:t>
            </a:r>
            <a:r>
              <a:rPr lang="en-US" sz="2300" i="1" dirty="0" err="1"/>
              <a:t>bérköltség</a:t>
            </a:r>
            <a:r>
              <a:rPr lang="en-US" sz="2300" i="1" dirty="0"/>
              <a:t> és </a:t>
            </a:r>
            <a:r>
              <a:rPr lang="en-US" sz="2300" i="1" dirty="0" err="1"/>
              <a:t>járulékok</a:t>
            </a:r>
            <a:r>
              <a:rPr lang="en-US" sz="2300" i="1" dirty="0"/>
              <a:t> </a:t>
            </a:r>
            <a:r>
              <a:rPr lang="en-US" sz="2300" i="1" dirty="0" err="1"/>
              <a:t>nem</a:t>
            </a:r>
            <a:r>
              <a:rPr lang="en-US" sz="2300" i="1" dirty="0"/>
              <a:t> </a:t>
            </a:r>
            <a:r>
              <a:rPr lang="en-US" sz="2300" i="1" dirty="0" err="1"/>
              <a:t>merülnek</a:t>
            </a:r>
            <a:r>
              <a:rPr lang="en-US" sz="2300" i="1" dirty="0"/>
              <a:t> </a:t>
            </a:r>
            <a:r>
              <a:rPr lang="en-US" sz="2300" i="1" dirty="0" err="1"/>
              <a:t>fel</a:t>
            </a:r>
            <a:r>
              <a:rPr lang="en-US" sz="2300" i="1" dirty="0"/>
              <a:t>.</a:t>
            </a:r>
            <a:endParaRPr lang="hu-HU" sz="2300" i="1" dirty="0"/>
          </a:p>
          <a:p>
            <a:pPr marL="0" indent="0">
              <a:buNone/>
            </a:pPr>
            <a:r>
              <a:rPr lang="hu-HU" sz="2300" b="1" i="1" u="sng" dirty="0"/>
              <a:t>Feladat</a:t>
            </a:r>
            <a:r>
              <a:rPr lang="en-US" sz="2300" b="1" i="1" u="sng" dirty="0"/>
              <a:t>: 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2300" i="1" dirty="0" err="1"/>
              <a:t>Számítsuk</a:t>
            </a:r>
            <a:r>
              <a:rPr lang="en-US" sz="2300" i="1" dirty="0"/>
              <a:t> </a:t>
            </a:r>
            <a:r>
              <a:rPr lang="en-US" sz="2300" i="1" dirty="0" err="1"/>
              <a:t>ki</a:t>
            </a:r>
            <a:r>
              <a:rPr lang="en-US" sz="2300" i="1" dirty="0"/>
              <a:t>, </a:t>
            </a:r>
            <a:r>
              <a:rPr lang="en-US" sz="2300" i="1" dirty="0" err="1"/>
              <a:t>mennyi</a:t>
            </a:r>
            <a:r>
              <a:rPr lang="en-US" sz="2300" i="1" dirty="0"/>
              <a:t> </a:t>
            </a:r>
            <a:r>
              <a:rPr lang="en-US" sz="2300" i="1" dirty="0" err="1"/>
              <a:t>adót</a:t>
            </a:r>
            <a:r>
              <a:rPr lang="en-US" sz="2300" i="1" dirty="0"/>
              <a:t> </a:t>
            </a:r>
            <a:r>
              <a:rPr lang="en-US" sz="2300" i="1" dirty="0" err="1"/>
              <a:t>kell</a:t>
            </a:r>
            <a:r>
              <a:rPr lang="en-US" sz="2300" i="1" dirty="0"/>
              <a:t> </a:t>
            </a:r>
            <a:r>
              <a:rPr lang="en-US" sz="2300" i="1" dirty="0" err="1"/>
              <a:t>fizetnie</a:t>
            </a:r>
            <a:r>
              <a:rPr lang="en-US" sz="2300" i="1" dirty="0"/>
              <a:t>!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057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2664" y="327659"/>
            <a:ext cx="11096952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Ingatlanok definíciója adózási szempontból:</a:t>
            </a:r>
            <a:endParaRPr lang="hu-HU" sz="55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72664" y="1891862"/>
            <a:ext cx="11012870" cy="4295995"/>
          </a:xfrm>
        </p:spPr>
        <p:txBody>
          <a:bodyPr>
            <a:normAutofit/>
          </a:bodyPr>
          <a:lstStyle/>
          <a:p>
            <a:r>
              <a:rPr lang="hu-HU" sz="4500" dirty="0"/>
              <a:t>1. Ingatlan</a:t>
            </a:r>
          </a:p>
          <a:p>
            <a:pPr algn="just"/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Ingatlannak minősül a </a:t>
            </a:r>
            <a:r>
              <a:rPr lang="hu-HU" sz="18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föld és a földdel alkotórészi kapcsolatban álló minden dolog</a:t>
            </a:r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kivéve a földingatlan tulajdonosváltozása nélkül értékesített lábon álló (betakarítatlan) termést, terményt (pl. lábon álló fa). </a:t>
            </a:r>
          </a:p>
          <a:p>
            <a:pPr algn="just"/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Ingatlan jellemzően a termőföld, a telek, az építmény, az épület.</a:t>
            </a:r>
            <a:endParaRPr lang="hu-HU" sz="4500" dirty="0"/>
          </a:p>
          <a:p>
            <a:r>
              <a:rPr lang="hu-HU" sz="4500" dirty="0"/>
              <a:t>2. Lakás</a:t>
            </a:r>
          </a:p>
          <a:p>
            <a:pPr algn="just"/>
            <a:r>
              <a:rPr lang="hu-HU" sz="1800" i="0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Az ingatlan-nyilvántartásban </a:t>
            </a:r>
            <a:r>
              <a:rPr lang="hu-HU" sz="18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lakóház vagy lakás megnevezéssel nyilvántartott</a:t>
            </a:r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vagy ilyenként feltüntetésre váró építmény, valamint az építési engedély szerint lakóház céljára létesülő építmény, ha készültségi foka a </a:t>
            </a:r>
            <a:r>
              <a:rPr lang="hu-HU" sz="18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szerkezetkész</a:t>
            </a:r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állapotot (elkészült és ráépített tetőszerkezet) eléri, továbbá az ingatlan-nyilvántartásban </a:t>
            </a:r>
            <a:r>
              <a:rPr lang="hu-HU" sz="18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tanyaként</a:t>
            </a:r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feltüntetett földrészleten lévő lakóház.</a:t>
            </a:r>
            <a:endParaRPr lang="hu-HU" sz="4500" dirty="0"/>
          </a:p>
          <a:p>
            <a:endParaRPr lang="hu-HU" sz="35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92EFF3F7-9DBC-46D9-A651-CC14D9603F8C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8823069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CFC9789-57F4-4B9C-ABAA-6F7C8BADC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54F538-07DE-4652-B506-5D16E3EBB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3D56195-A6AC-4958-8B87-F7D009353E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38B8727-D318-4B70-B353-C390602FF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B0C8367-28B6-4EF1-B182-01BEC9872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példa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esetén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92371" y="2653800"/>
            <a:ext cx="3084844" cy="3335519"/>
          </a:xfrm>
        </p:spPr>
        <p:txBody>
          <a:bodyPr vert="horz" lIns="0" tIns="45720" rIns="0" bIns="45720" rtlCol="0">
            <a:normAutofit/>
          </a:bodyPr>
          <a:lstStyle/>
          <a:p>
            <a:pPr marL="0" indent="0">
              <a:buFont typeface="Calibri" panose="020F0502020204030204" pitchFamily="34" charset="0"/>
              <a:buNone/>
            </a:pPr>
            <a:endParaRPr lang="en-US" sz="1500" i="1" dirty="0">
              <a:solidFill>
                <a:srgbClr val="FFFFFF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endParaRPr lang="en-US" sz="1500" i="1" dirty="0">
              <a:solidFill>
                <a:srgbClr val="FFFFFF"/>
              </a:solidFill>
            </a:endParaRPr>
          </a:p>
          <a:p>
            <a:endParaRPr lang="en-US" sz="1500" dirty="0">
              <a:solidFill>
                <a:srgbClr val="FFFFFF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9E3F4C-17F5-49E4-B05F-80C6B348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FC7A6E8F-887D-4755-82AC-FA0A1403B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963147"/>
              </p:ext>
            </p:extLst>
          </p:nvPr>
        </p:nvGraphicFramePr>
        <p:xfrm>
          <a:off x="4257675" y="756475"/>
          <a:ext cx="7724775" cy="5577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473622242"/>
                    </a:ext>
                  </a:extLst>
                </a:gridCol>
                <a:gridCol w="4029075">
                  <a:extLst>
                    <a:ext uri="{9D8B030D-6E8A-4147-A177-3AD203B41FA5}">
                      <a16:colId xmlns:a16="http://schemas.microsoft.com/office/drawing/2014/main" val="1004994283"/>
                    </a:ext>
                  </a:extLst>
                </a:gridCol>
                <a:gridCol w="2552700">
                  <a:extLst>
                    <a:ext uri="{9D8B030D-6E8A-4147-A177-3AD203B41FA5}">
                      <a16:colId xmlns:a16="http://schemas.microsoft.com/office/drawing/2014/main" val="3745173951"/>
                    </a:ext>
                  </a:extLst>
                </a:gridCol>
              </a:tblGrid>
              <a:tr h="41095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2100" u="none" strike="noStrike">
                          <a:effectLst/>
                        </a:rPr>
                        <a:t>Megnevezés</a:t>
                      </a:r>
                      <a:endParaRPr lang="hu-HU" sz="2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100" u="none" strike="noStrike">
                          <a:effectLst/>
                        </a:rPr>
                        <a:t>Összeg (Ft)</a:t>
                      </a:r>
                      <a:endParaRPr lang="hu-HU" sz="2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ctr"/>
                </a:tc>
                <a:extLst>
                  <a:ext uri="{0D108BD9-81ED-4DB2-BD59-A6C34878D82A}">
                    <a16:rowId xmlns:a16="http://schemas.microsoft.com/office/drawing/2014/main" val="496530446"/>
                  </a:ext>
                </a:extLst>
              </a:tr>
              <a:tr h="738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Bevétel: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>
                          <a:effectLst/>
                        </a:rPr>
                        <a:t>                70 000 000 Ft 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extLst>
                  <a:ext uri="{0D108BD9-81ED-4DB2-BD59-A6C34878D82A}">
                    <a16:rowId xmlns:a16="http://schemas.microsoft.com/office/drawing/2014/main" val="3818848595"/>
                  </a:ext>
                </a:extLst>
              </a:tr>
              <a:tr h="738127"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Kiadások: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Vételár (35 M*1,27):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                44 450 000 Ft 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extLst>
                  <a:ext uri="{0D108BD9-81ED-4DB2-BD59-A6C34878D82A}">
                    <a16:rowId xmlns:a16="http://schemas.microsoft.com/office/drawing/2014/main" val="3270551750"/>
                  </a:ext>
                </a:extLst>
              </a:tr>
              <a:tr h="738127"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 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Illeték (4%):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                  1 400 000 Ft 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extLst>
                  <a:ext uri="{0D108BD9-81ED-4DB2-BD59-A6C34878D82A}">
                    <a16:rowId xmlns:a16="http://schemas.microsoft.com/office/drawing/2014/main" val="4063273073"/>
                  </a:ext>
                </a:extLst>
              </a:tr>
              <a:tr h="738127"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>
                          <a:effectLst/>
                        </a:rPr>
                        <a:t> </a:t>
                      </a:r>
                      <a:endParaRPr lang="hu-H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Felújítási költség (5 M*1,27 + 10 M):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                16 350 000 Ft 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extLst>
                  <a:ext uri="{0D108BD9-81ED-4DB2-BD59-A6C34878D82A}">
                    <a16:rowId xmlns:a16="http://schemas.microsoft.com/office/drawing/2014/main" val="3991523606"/>
                  </a:ext>
                </a:extLst>
              </a:tr>
              <a:tr h="738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Nyereség (számított összeg):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                7 800 000 Ft 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extLst>
                  <a:ext uri="{0D108BD9-81ED-4DB2-BD59-A6C34878D82A}">
                    <a16:rowId xmlns:a16="http://schemas.microsoft.com/office/drawing/2014/main" val="3232851489"/>
                  </a:ext>
                </a:extLst>
              </a:tr>
              <a:tr h="738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Jövedelem (90%):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                7 020 000 Ft </a:t>
                      </a:r>
                      <a:endParaRPr lang="hu-H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extLst>
                  <a:ext uri="{0D108BD9-81ED-4DB2-BD59-A6C34878D82A}">
                    <a16:rowId xmlns:a16="http://schemas.microsoft.com/office/drawing/2014/main" val="612895852"/>
                  </a:ext>
                </a:extLst>
              </a:tr>
              <a:tr h="738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2100" u="none" strike="noStrike" dirty="0">
                          <a:effectLst/>
                        </a:rPr>
                        <a:t>Szja (15%):</a:t>
                      </a:r>
                      <a:endParaRPr lang="hu-HU" sz="2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100" u="none" strike="noStrike" dirty="0">
                          <a:effectLst/>
                        </a:rPr>
                        <a:t>                  1 053 000 Ft </a:t>
                      </a:r>
                      <a:endParaRPr lang="hu-HU" sz="2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93" marR="12393" marT="12393" marB="0" anchor="b"/>
                </a:tc>
                <a:extLst>
                  <a:ext uri="{0D108BD9-81ED-4DB2-BD59-A6C34878D82A}">
                    <a16:rowId xmlns:a16="http://schemas.microsoft.com/office/drawing/2014/main" val="2688231725"/>
                  </a:ext>
                </a:extLst>
              </a:tr>
            </a:tbl>
          </a:graphicData>
        </a:graphic>
      </p:graphicFrame>
      <p:sp>
        <p:nvSpPr>
          <p:cNvPr id="12" name="Tartalom helye 3">
            <a:extLst>
              <a:ext uri="{FF2B5EF4-FFF2-40B4-BE49-F238E27FC236}">
                <a16:creationId xmlns:a16="http://schemas.microsoft.com/office/drawing/2014/main" id="{F5BB233B-F39B-4E94-BD8C-9B80AF5236EB}"/>
              </a:ext>
            </a:extLst>
          </p:cNvPr>
          <p:cNvSpPr txBox="1">
            <a:spLocks/>
          </p:cNvSpPr>
          <p:nvPr/>
        </p:nvSpPr>
        <p:spPr>
          <a:xfrm>
            <a:off x="644771" y="2806200"/>
            <a:ext cx="3084844" cy="333551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endParaRPr lang="en-US" sz="1100" i="1" dirty="0">
              <a:solidFill>
                <a:srgbClr val="FFFFFF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b="1" i="1" u="sng" dirty="0" err="1">
                <a:solidFill>
                  <a:srgbClr val="FFFFFF"/>
                </a:solidFill>
              </a:rPr>
              <a:t>Tényállás</a:t>
            </a:r>
            <a:r>
              <a:rPr lang="en-US" sz="1100" b="1" i="1" u="sng" dirty="0">
                <a:solidFill>
                  <a:srgbClr val="FFFFFF"/>
                </a:solidFill>
              </a:rPr>
              <a:t>: </a:t>
            </a:r>
            <a:endParaRPr lang="en-US" sz="1100" b="1" i="1" u="sng" dirty="0">
              <a:solidFill>
                <a:schemeClr val="bg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Használt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lakóingatlan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vásárlás</a:t>
            </a:r>
            <a:r>
              <a:rPr lang="en-US" sz="1100" i="1" dirty="0">
                <a:solidFill>
                  <a:schemeClr val="bg1"/>
                </a:solidFill>
              </a:rPr>
              <a:t>: 201</a:t>
            </a:r>
            <a:r>
              <a:rPr lang="hu-HU" sz="1100" i="1" dirty="0">
                <a:solidFill>
                  <a:schemeClr val="bg1"/>
                </a:solidFill>
              </a:rPr>
              <a:t>7</a:t>
            </a:r>
            <a:r>
              <a:rPr lang="en-US" sz="1100" i="1" dirty="0">
                <a:solidFill>
                  <a:schemeClr val="bg1"/>
                </a:solidFill>
              </a:rPr>
              <a:t>.11.20-án, </a:t>
            </a:r>
            <a:r>
              <a:rPr lang="hu-HU" sz="1100" i="1" dirty="0">
                <a:solidFill>
                  <a:schemeClr val="bg1"/>
                </a:solidFill>
              </a:rPr>
              <a:t>cégtől</a:t>
            </a:r>
            <a:r>
              <a:rPr lang="en-US" sz="1100" i="1" dirty="0">
                <a:solidFill>
                  <a:schemeClr val="bg1"/>
                </a:solidFill>
              </a:rPr>
              <a:t>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Vételár</a:t>
            </a:r>
            <a:r>
              <a:rPr lang="en-US" sz="1100" i="1" dirty="0">
                <a:solidFill>
                  <a:schemeClr val="bg1"/>
                </a:solidFill>
              </a:rPr>
              <a:t>: 35 </a:t>
            </a:r>
            <a:r>
              <a:rPr lang="en-US" sz="1100" i="1" dirty="0" err="1">
                <a:solidFill>
                  <a:schemeClr val="bg1"/>
                </a:solidFill>
              </a:rPr>
              <a:t>millió</a:t>
            </a:r>
            <a:r>
              <a:rPr lang="en-US" sz="1100" i="1" dirty="0">
                <a:solidFill>
                  <a:schemeClr val="bg1"/>
                </a:solidFill>
              </a:rPr>
              <a:t> Ft</a:t>
            </a:r>
            <a:r>
              <a:rPr lang="hu-HU" sz="1100" i="1" dirty="0">
                <a:solidFill>
                  <a:schemeClr val="bg1"/>
                </a:solidFill>
              </a:rPr>
              <a:t> + áfa</a:t>
            </a:r>
            <a:endParaRPr lang="en-US" sz="1100" i="1" dirty="0">
              <a:solidFill>
                <a:schemeClr val="bg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Illeték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hu-HU" sz="1100" i="1" dirty="0">
                <a:solidFill>
                  <a:schemeClr val="bg1"/>
                </a:solidFill>
              </a:rPr>
              <a:t>(4%): 1,4 millió Ft</a:t>
            </a:r>
            <a:endParaRPr lang="en-US" sz="1100" i="1" dirty="0">
              <a:solidFill>
                <a:schemeClr val="bg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Felújítási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költség</a:t>
            </a:r>
            <a:r>
              <a:rPr lang="en-US" sz="1100" i="1" dirty="0">
                <a:solidFill>
                  <a:schemeClr val="bg1"/>
                </a:solidFill>
              </a:rPr>
              <a:t>: 5 </a:t>
            </a:r>
            <a:r>
              <a:rPr lang="en-US" sz="1100" i="1" dirty="0" err="1">
                <a:solidFill>
                  <a:schemeClr val="bg1"/>
                </a:solidFill>
              </a:rPr>
              <a:t>millió</a:t>
            </a:r>
            <a:r>
              <a:rPr lang="en-US" sz="1100" i="1" dirty="0">
                <a:solidFill>
                  <a:schemeClr val="bg1"/>
                </a:solidFill>
              </a:rPr>
              <a:t> Ft </a:t>
            </a:r>
            <a:r>
              <a:rPr lang="hu-HU" sz="1100" i="1" dirty="0">
                <a:solidFill>
                  <a:schemeClr val="bg1"/>
                </a:solidFill>
              </a:rPr>
              <a:t>+ áfa, ill. 10 millió Ft áfa mentes.</a:t>
            </a:r>
            <a:endParaRPr lang="en-US" sz="1100" i="1" dirty="0">
              <a:solidFill>
                <a:schemeClr val="bg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Eladási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ár</a:t>
            </a:r>
            <a:r>
              <a:rPr lang="en-US" sz="1100" i="1" dirty="0">
                <a:solidFill>
                  <a:schemeClr val="bg1"/>
                </a:solidFill>
              </a:rPr>
              <a:t>: 70 </a:t>
            </a:r>
            <a:r>
              <a:rPr lang="en-US" sz="1100" i="1" dirty="0" err="1">
                <a:solidFill>
                  <a:schemeClr val="bg1"/>
                </a:solidFill>
              </a:rPr>
              <a:t>millió</a:t>
            </a:r>
            <a:r>
              <a:rPr lang="en-US" sz="1100" i="1" dirty="0">
                <a:solidFill>
                  <a:schemeClr val="bg1"/>
                </a:solidFill>
              </a:rPr>
              <a:t> Ft</a:t>
            </a:r>
            <a:r>
              <a:rPr lang="hu-HU" sz="1100" i="1" dirty="0">
                <a:solidFill>
                  <a:schemeClr val="bg1"/>
                </a:solidFill>
              </a:rPr>
              <a:t> (+ áfa)</a:t>
            </a:r>
            <a:r>
              <a:rPr lang="en-US" sz="1100" i="1" dirty="0">
                <a:solidFill>
                  <a:schemeClr val="bg1"/>
                </a:solidFill>
              </a:rPr>
              <a:t>, 2020.08.13-án.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Alkalmazott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nincs</a:t>
            </a:r>
            <a:r>
              <a:rPr lang="en-US" sz="1100" i="1" dirty="0">
                <a:solidFill>
                  <a:schemeClr val="bg1"/>
                </a:solidFill>
              </a:rPr>
              <a:t>, </a:t>
            </a:r>
            <a:r>
              <a:rPr lang="en-US" sz="1100" i="1" dirty="0" err="1">
                <a:solidFill>
                  <a:schemeClr val="bg1"/>
                </a:solidFill>
              </a:rPr>
              <a:t>bérköltség</a:t>
            </a:r>
            <a:r>
              <a:rPr lang="en-US" sz="1100" i="1" dirty="0">
                <a:solidFill>
                  <a:schemeClr val="bg1"/>
                </a:solidFill>
              </a:rPr>
              <a:t> és </a:t>
            </a:r>
            <a:r>
              <a:rPr lang="en-US" sz="1100" i="1" dirty="0" err="1">
                <a:solidFill>
                  <a:schemeClr val="bg1"/>
                </a:solidFill>
              </a:rPr>
              <a:t>járulékok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nem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merülnek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fel</a:t>
            </a:r>
            <a:r>
              <a:rPr lang="en-US" sz="1100" i="1" dirty="0">
                <a:solidFill>
                  <a:schemeClr val="bg1"/>
                </a:solidFill>
              </a:rPr>
              <a:t>.</a:t>
            </a:r>
            <a:endParaRPr lang="hu-HU" sz="1100" i="1" dirty="0">
              <a:solidFill>
                <a:schemeClr val="bg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rgbClr val="FFFFFF"/>
                </a:solidFill>
              </a:rPr>
              <a:t>Számítsuk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ki</a:t>
            </a:r>
            <a:r>
              <a:rPr lang="en-US" sz="1100" i="1" dirty="0">
                <a:solidFill>
                  <a:srgbClr val="FFFFFF"/>
                </a:solidFill>
              </a:rPr>
              <a:t>, </a:t>
            </a:r>
            <a:r>
              <a:rPr lang="en-US" sz="1100" i="1" dirty="0" err="1">
                <a:solidFill>
                  <a:srgbClr val="FFFFFF"/>
                </a:solidFill>
              </a:rPr>
              <a:t>mennyi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adót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kell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fizetnie</a:t>
            </a:r>
            <a:r>
              <a:rPr lang="en-US" sz="1100" i="1" dirty="0">
                <a:solidFill>
                  <a:srgbClr val="FFFFFF"/>
                </a:solidFill>
              </a:rPr>
              <a:t>!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sz="1100" i="1" dirty="0">
              <a:solidFill>
                <a:srgbClr val="FFFFFF"/>
              </a:solidFill>
            </a:endParaRPr>
          </a:p>
          <a:p>
            <a:endParaRPr lang="en-US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5440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CFC9789-57F4-4B9C-ABAA-6F7C8BADC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B54F538-07DE-4652-B506-5D16E3EBB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3D56195-A6AC-4958-8B87-F7D009353E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038B8727-D318-4B70-B353-C390602FF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B0C8367-28B6-4EF1-B182-01BEC9872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példa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egyéni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vállalkozó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esetén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92371" y="2653800"/>
            <a:ext cx="3084844" cy="3335519"/>
          </a:xfrm>
        </p:spPr>
        <p:txBody>
          <a:bodyPr vert="horz" lIns="0" tIns="45720" rIns="0" bIns="45720" rtlCol="0">
            <a:normAutofit/>
          </a:bodyPr>
          <a:lstStyle/>
          <a:p>
            <a:pPr marL="0" indent="0">
              <a:buFont typeface="Calibri" panose="020F0502020204030204" pitchFamily="34" charset="0"/>
              <a:buNone/>
            </a:pPr>
            <a:endParaRPr lang="en-US" sz="1500" i="1">
              <a:solidFill>
                <a:srgbClr val="FFFFFF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endParaRPr lang="en-US" sz="1500" i="1">
              <a:solidFill>
                <a:srgbClr val="FFFFFF"/>
              </a:solidFill>
            </a:endParaRPr>
          </a:p>
          <a:p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49E3F4C-17F5-49E4-B05F-80C6B348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artalom helye 3">
            <a:extLst>
              <a:ext uri="{FF2B5EF4-FFF2-40B4-BE49-F238E27FC236}">
                <a16:creationId xmlns:a16="http://schemas.microsoft.com/office/drawing/2014/main" id="{10B32CDF-7C92-4855-B429-E71182BBF110}"/>
              </a:ext>
            </a:extLst>
          </p:cNvPr>
          <p:cNvSpPr txBox="1">
            <a:spLocks/>
          </p:cNvSpPr>
          <p:nvPr/>
        </p:nvSpPr>
        <p:spPr>
          <a:xfrm>
            <a:off x="644771" y="2806200"/>
            <a:ext cx="3084844" cy="333551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endParaRPr lang="en-US" sz="1100" i="1" dirty="0">
              <a:solidFill>
                <a:srgbClr val="FFFFFF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b="1" i="1" u="sng" dirty="0" err="1">
                <a:solidFill>
                  <a:srgbClr val="FFFFFF"/>
                </a:solidFill>
              </a:rPr>
              <a:t>Tényállás</a:t>
            </a:r>
            <a:r>
              <a:rPr lang="en-US" sz="1100" b="1" i="1" u="sng" dirty="0">
                <a:solidFill>
                  <a:srgbClr val="FFFFFF"/>
                </a:solidFill>
              </a:rPr>
              <a:t>: </a:t>
            </a:r>
            <a:endParaRPr lang="en-US" sz="1100" b="1" i="1" u="sng" dirty="0">
              <a:solidFill>
                <a:schemeClr val="bg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Használt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lakóingatlan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vásárlás</a:t>
            </a:r>
            <a:r>
              <a:rPr lang="en-US" sz="1100" i="1" dirty="0">
                <a:solidFill>
                  <a:schemeClr val="bg1"/>
                </a:solidFill>
              </a:rPr>
              <a:t>: 201</a:t>
            </a:r>
            <a:r>
              <a:rPr lang="hu-HU" sz="1100" i="1" dirty="0">
                <a:solidFill>
                  <a:schemeClr val="bg1"/>
                </a:solidFill>
              </a:rPr>
              <a:t>7</a:t>
            </a:r>
            <a:r>
              <a:rPr lang="en-US" sz="1100" i="1" dirty="0">
                <a:solidFill>
                  <a:schemeClr val="bg1"/>
                </a:solidFill>
              </a:rPr>
              <a:t>.11.20-án, </a:t>
            </a:r>
            <a:r>
              <a:rPr lang="hu-HU" sz="1100" i="1" dirty="0">
                <a:solidFill>
                  <a:schemeClr val="bg1"/>
                </a:solidFill>
              </a:rPr>
              <a:t>cégtől</a:t>
            </a:r>
            <a:r>
              <a:rPr lang="en-US" sz="1100" i="1" dirty="0">
                <a:solidFill>
                  <a:schemeClr val="bg1"/>
                </a:solidFill>
              </a:rPr>
              <a:t>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Vételár</a:t>
            </a:r>
            <a:r>
              <a:rPr lang="en-US" sz="1100" i="1" dirty="0">
                <a:solidFill>
                  <a:schemeClr val="bg1"/>
                </a:solidFill>
              </a:rPr>
              <a:t>: 35 </a:t>
            </a:r>
            <a:r>
              <a:rPr lang="en-US" sz="1100" i="1" dirty="0" err="1">
                <a:solidFill>
                  <a:schemeClr val="bg1"/>
                </a:solidFill>
              </a:rPr>
              <a:t>millió</a:t>
            </a:r>
            <a:r>
              <a:rPr lang="en-US" sz="1100" i="1" dirty="0">
                <a:solidFill>
                  <a:schemeClr val="bg1"/>
                </a:solidFill>
              </a:rPr>
              <a:t> Ft</a:t>
            </a:r>
            <a:r>
              <a:rPr lang="hu-HU" sz="1100" i="1" dirty="0">
                <a:solidFill>
                  <a:schemeClr val="bg1"/>
                </a:solidFill>
              </a:rPr>
              <a:t> + áfa</a:t>
            </a:r>
            <a:endParaRPr lang="en-US" sz="1100" i="1" dirty="0">
              <a:solidFill>
                <a:schemeClr val="bg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Illeték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hu-HU" sz="1100" i="1" dirty="0">
                <a:solidFill>
                  <a:schemeClr val="bg1"/>
                </a:solidFill>
              </a:rPr>
              <a:t>(4%): 1,4 millió Ft</a:t>
            </a:r>
            <a:endParaRPr lang="en-US" sz="1100" i="1" dirty="0">
              <a:solidFill>
                <a:schemeClr val="bg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Felújítási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költség</a:t>
            </a:r>
            <a:r>
              <a:rPr lang="en-US" sz="1100" i="1" dirty="0">
                <a:solidFill>
                  <a:schemeClr val="bg1"/>
                </a:solidFill>
              </a:rPr>
              <a:t>: 5 </a:t>
            </a:r>
            <a:r>
              <a:rPr lang="en-US" sz="1100" i="1" dirty="0" err="1">
                <a:solidFill>
                  <a:schemeClr val="bg1"/>
                </a:solidFill>
              </a:rPr>
              <a:t>millió</a:t>
            </a:r>
            <a:r>
              <a:rPr lang="en-US" sz="1100" i="1" dirty="0">
                <a:solidFill>
                  <a:schemeClr val="bg1"/>
                </a:solidFill>
              </a:rPr>
              <a:t> Ft </a:t>
            </a:r>
            <a:r>
              <a:rPr lang="hu-HU" sz="1100" i="1" dirty="0">
                <a:solidFill>
                  <a:schemeClr val="bg1"/>
                </a:solidFill>
              </a:rPr>
              <a:t>+ áfa, ill. 10 millió Ft áfa mentes.</a:t>
            </a:r>
            <a:endParaRPr lang="en-US" sz="1100" i="1" dirty="0">
              <a:solidFill>
                <a:schemeClr val="bg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Eladási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ár</a:t>
            </a:r>
            <a:r>
              <a:rPr lang="en-US" sz="1100" i="1" dirty="0">
                <a:solidFill>
                  <a:schemeClr val="bg1"/>
                </a:solidFill>
              </a:rPr>
              <a:t>: 70 </a:t>
            </a:r>
            <a:r>
              <a:rPr lang="en-US" sz="1100" i="1" dirty="0" err="1">
                <a:solidFill>
                  <a:schemeClr val="bg1"/>
                </a:solidFill>
              </a:rPr>
              <a:t>millió</a:t>
            </a:r>
            <a:r>
              <a:rPr lang="en-US" sz="1100" i="1" dirty="0">
                <a:solidFill>
                  <a:schemeClr val="bg1"/>
                </a:solidFill>
              </a:rPr>
              <a:t> Ft</a:t>
            </a:r>
            <a:r>
              <a:rPr lang="hu-HU" sz="1100" i="1" dirty="0">
                <a:solidFill>
                  <a:schemeClr val="bg1"/>
                </a:solidFill>
              </a:rPr>
              <a:t> (+ áfa)</a:t>
            </a:r>
            <a:r>
              <a:rPr lang="en-US" sz="1100" i="1" dirty="0">
                <a:solidFill>
                  <a:schemeClr val="bg1"/>
                </a:solidFill>
              </a:rPr>
              <a:t>, 2020.08.13-án.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Alkalmazott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nincs</a:t>
            </a:r>
            <a:r>
              <a:rPr lang="en-US" sz="1100" i="1" dirty="0">
                <a:solidFill>
                  <a:schemeClr val="bg1"/>
                </a:solidFill>
              </a:rPr>
              <a:t>, </a:t>
            </a:r>
            <a:r>
              <a:rPr lang="en-US" sz="1100" i="1" dirty="0" err="1">
                <a:solidFill>
                  <a:schemeClr val="bg1"/>
                </a:solidFill>
              </a:rPr>
              <a:t>bérköltség</a:t>
            </a:r>
            <a:r>
              <a:rPr lang="en-US" sz="1100" i="1" dirty="0">
                <a:solidFill>
                  <a:schemeClr val="bg1"/>
                </a:solidFill>
              </a:rPr>
              <a:t> és </a:t>
            </a:r>
            <a:r>
              <a:rPr lang="en-US" sz="1100" i="1" dirty="0" err="1">
                <a:solidFill>
                  <a:schemeClr val="bg1"/>
                </a:solidFill>
              </a:rPr>
              <a:t>járulékok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nem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merülnek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fel</a:t>
            </a:r>
            <a:r>
              <a:rPr lang="en-US" sz="1100" i="1" dirty="0">
                <a:solidFill>
                  <a:schemeClr val="bg1"/>
                </a:solidFill>
              </a:rPr>
              <a:t>.</a:t>
            </a:r>
            <a:endParaRPr lang="hu-HU" sz="1100" i="1" dirty="0">
              <a:solidFill>
                <a:schemeClr val="bg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rgbClr val="FFFFFF"/>
                </a:solidFill>
              </a:rPr>
              <a:t>Számítsuk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ki</a:t>
            </a:r>
            <a:r>
              <a:rPr lang="en-US" sz="1100" i="1" dirty="0">
                <a:solidFill>
                  <a:srgbClr val="FFFFFF"/>
                </a:solidFill>
              </a:rPr>
              <a:t>, </a:t>
            </a:r>
            <a:r>
              <a:rPr lang="en-US" sz="1100" i="1" dirty="0" err="1">
                <a:solidFill>
                  <a:srgbClr val="FFFFFF"/>
                </a:solidFill>
              </a:rPr>
              <a:t>mennyi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adót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kell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fizetnie</a:t>
            </a:r>
            <a:r>
              <a:rPr lang="en-US" sz="1100" i="1" dirty="0">
                <a:solidFill>
                  <a:srgbClr val="FFFFFF"/>
                </a:solidFill>
              </a:rPr>
              <a:t>!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sz="1100" i="1" dirty="0">
              <a:solidFill>
                <a:srgbClr val="FFFFFF"/>
              </a:solidFill>
            </a:endParaRPr>
          </a:p>
          <a:p>
            <a:endParaRPr lang="en-US" sz="1100" dirty="0">
              <a:solidFill>
                <a:srgbClr val="FFFFFF"/>
              </a:solidFill>
            </a:endParaRPr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15300F79-3BCC-4B6D-8010-90C46224E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919833"/>
              </p:ext>
            </p:extLst>
          </p:nvPr>
        </p:nvGraphicFramePr>
        <p:xfrm>
          <a:off x="4742017" y="847004"/>
          <a:ext cx="6798084" cy="5164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547">
                  <a:extLst>
                    <a:ext uri="{9D8B030D-6E8A-4147-A177-3AD203B41FA5}">
                      <a16:colId xmlns:a16="http://schemas.microsoft.com/office/drawing/2014/main" val="1969861701"/>
                    </a:ext>
                  </a:extLst>
                </a:gridCol>
                <a:gridCol w="2185847">
                  <a:extLst>
                    <a:ext uri="{9D8B030D-6E8A-4147-A177-3AD203B41FA5}">
                      <a16:colId xmlns:a16="http://schemas.microsoft.com/office/drawing/2014/main" val="229473903"/>
                    </a:ext>
                  </a:extLst>
                </a:gridCol>
                <a:gridCol w="1827322">
                  <a:extLst>
                    <a:ext uri="{9D8B030D-6E8A-4147-A177-3AD203B41FA5}">
                      <a16:colId xmlns:a16="http://schemas.microsoft.com/office/drawing/2014/main" val="2785572525"/>
                    </a:ext>
                  </a:extLst>
                </a:gridCol>
                <a:gridCol w="2012368">
                  <a:extLst>
                    <a:ext uri="{9D8B030D-6E8A-4147-A177-3AD203B41FA5}">
                      <a16:colId xmlns:a16="http://schemas.microsoft.com/office/drawing/2014/main" val="3089761131"/>
                    </a:ext>
                  </a:extLst>
                </a:gridCol>
              </a:tblGrid>
              <a:tr h="31510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Megnevezés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Nettó (Ft)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Áfa (Ft)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ctr"/>
                </a:tc>
                <a:extLst>
                  <a:ext uri="{0D108BD9-81ED-4DB2-BD59-A6C34878D82A}">
                    <a16:rowId xmlns:a16="http://schemas.microsoft.com/office/drawing/2014/main" val="1229895253"/>
                  </a:ext>
                </a:extLst>
              </a:tr>
              <a:tr h="3151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Bevétel: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70 000 000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18 900 000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extLst>
                  <a:ext uri="{0D108BD9-81ED-4DB2-BD59-A6C34878D82A}">
                    <a16:rowId xmlns:a16="http://schemas.microsoft.com/office/drawing/2014/main" val="480033637"/>
                  </a:ext>
                </a:extLst>
              </a:tr>
              <a:tr h="31510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Kiadás: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Vételár: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35 000 000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9 450 000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extLst>
                  <a:ext uri="{0D108BD9-81ED-4DB2-BD59-A6C34878D82A}">
                    <a16:rowId xmlns:a16="http://schemas.microsoft.com/office/drawing/2014/main" val="2594872818"/>
                  </a:ext>
                </a:extLst>
              </a:tr>
              <a:tr h="31510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>
                          <a:effectLst/>
                        </a:rPr>
                        <a:t>Illeték (4%)</a:t>
                      </a:r>
                      <a:r>
                        <a:rPr lang="hu-HU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r>
                        <a:rPr lang="hu-HU" sz="1600" u="none" strike="noStrike" dirty="0">
                          <a:effectLst/>
                        </a:rPr>
                        <a:t>: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1 400 000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extLst>
                  <a:ext uri="{0D108BD9-81ED-4DB2-BD59-A6C34878D82A}">
                    <a16:rowId xmlns:a16="http://schemas.microsoft.com/office/drawing/2014/main" val="1808418417"/>
                  </a:ext>
                </a:extLst>
              </a:tr>
              <a:tr h="31510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Felújítási költség: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15 000 000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1 350 000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extLst>
                  <a:ext uri="{0D108BD9-81ED-4DB2-BD59-A6C34878D82A}">
                    <a16:rowId xmlns:a16="http://schemas.microsoft.com/office/drawing/2014/main" val="2521787963"/>
                  </a:ext>
                </a:extLst>
              </a:tr>
              <a:tr h="5659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Iparűzési adó (2% a bevételre számítva):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1 400 000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extLst>
                  <a:ext uri="{0D108BD9-81ED-4DB2-BD59-A6C34878D82A}">
                    <a16:rowId xmlns:a16="http://schemas.microsoft.com/office/drawing/2014/main" val="1755281419"/>
                  </a:ext>
                </a:extLst>
              </a:tr>
              <a:tr h="3151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Vállalkozói nyereség: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17 200 000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extLst>
                  <a:ext uri="{0D108BD9-81ED-4DB2-BD59-A6C34878D82A}">
                    <a16:rowId xmlns:a16="http://schemas.microsoft.com/office/drawing/2014/main" val="2273239518"/>
                  </a:ext>
                </a:extLst>
              </a:tr>
              <a:tr h="3151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Vállalkozói nyereségadó (9%):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1 548 000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extLst>
                  <a:ext uri="{0D108BD9-81ED-4DB2-BD59-A6C34878D82A}">
                    <a16:rowId xmlns:a16="http://schemas.microsoft.com/office/drawing/2014/main" val="1476434956"/>
                  </a:ext>
                </a:extLst>
              </a:tr>
              <a:tr h="3151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Vállalkozói osztalékalap: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15 652 000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extLst>
                  <a:ext uri="{0D108BD9-81ED-4DB2-BD59-A6C34878D82A}">
                    <a16:rowId xmlns:a16="http://schemas.microsoft.com/office/drawing/2014/main" val="905209542"/>
                  </a:ext>
                </a:extLst>
              </a:tr>
              <a:tr h="3151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Osztalék utáni szja (15%):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2 347 800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extLst>
                  <a:ext uri="{0D108BD9-81ED-4DB2-BD59-A6C34878D82A}">
                    <a16:rowId xmlns:a16="http://schemas.microsoft.com/office/drawing/2014/main" val="1410452669"/>
                  </a:ext>
                </a:extLst>
              </a:tr>
              <a:tr h="3151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>
                          <a:effectLst/>
                        </a:rPr>
                        <a:t>Osztalék utáni </a:t>
                      </a:r>
                      <a:r>
                        <a:rPr lang="hu-HU" sz="1600" u="none" strike="noStrike" dirty="0" err="1">
                          <a:effectLst/>
                        </a:rPr>
                        <a:t>szocho</a:t>
                      </a:r>
                      <a:r>
                        <a:rPr lang="hu-HU" sz="1600" u="none" strike="noStrike" dirty="0">
                          <a:effectLst/>
                        </a:rPr>
                        <a:t> (</a:t>
                      </a:r>
                      <a:r>
                        <a:rPr lang="hu-HU" sz="1600" u="none" strike="noStrike" dirty="0" err="1">
                          <a:effectLst/>
                        </a:rPr>
                        <a:t>max</a:t>
                      </a:r>
                      <a:r>
                        <a:rPr lang="hu-HU" sz="1600" u="none" strike="noStrike" dirty="0">
                          <a:effectLst/>
                        </a:rPr>
                        <a:t>.):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598 920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extLst>
                  <a:ext uri="{0D108BD9-81ED-4DB2-BD59-A6C34878D82A}">
                    <a16:rowId xmlns:a16="http://schemas.microsoft.com/office/drawing/2014/main" val="3291190986"/>
                  </a:ext>
                </a:extLst>
              </a:tr>
              <a:tr h="5659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Összes fizetendő adó a nyereség után: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4 494 720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extLst>
                  <a:ext uri="{0D108BD9-81ED-4DB2-BD59-A6C34878D82A}">
                    <a16:rowId xmlns:a16="http://schemas.microsoft.com/office/drawing/2014/main" val="725711384"/>
                  </a:ext>
                </a:extLst>
              </a:tr>
              <a:tr h="3151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Fizetendő áfa: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8 100 000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extLst>
                  <a:ext uri="{0D108BD9-81ED-4DB2-BD59-A6C34878D82A}">
                    <a16:rowId xmlns:a16="http://schemas.microsoft.com/office/drawing/2014/main" val="814005260"/>
                  </a:ext>
                </a:extLst>
              </a:tr>
              <a:tr h="5659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Összes fizetendő adó (IPA-val, áfával):</a:t>
                      </a:r>
                      <a:endParaRPr lang="hu-H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</a:rPr>
                        <a:t>     13 994 720 Ft </a:t>
                      </a:r>
                      <a:endParaRPr lang="hu-H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</a:rPr>
                        <a:t>                        -   Ft </a:t>
                      </a:r>
                      <a:endParaRPr lang="hu-H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02" marR="9502" marT="9502" marB="0" anchor="b"/>
                </a:tc>
                <a:extLst>
                  <a:ext uri="{0D108BD9-81ED-4DB2-BD59-A6C34878D82A}">
                    <a16:rowId xmlns:a16="http://schemas.microsoft.com/office/drawing/2014/main" val="700382638"/>
                  </a:ext>
                </a:extLst>
              </a:tr>
            </a:tbl>
          </a:graphicData>
        </a:graphic>
      </p:graphicFrame>
      <p:sp>
        <p:nvSpPr>
          <p:cNvPr id="20" name="Téglalap 19">
            <a:extLst>
              <a:ext uri="{FF2B5EF4-FFF2-40B4-BE49-F238E27FC236}">
                <a16:creationId xmlns:a16="http://schemas.microsoft.com/office/drawing/2014/main" id="{3ADD5058-BBD7-402E-A4C9-3CCB27927F83}"/>
              </a:ext>
            </a:extLst>
          </p:cNvPr>
          <p:cNvSpPr/>
          <p:nvPr/>
        </p:nvSpPr>
        <p:spPr>
          <a:xfrm>
            <a:off x="4742017" y="6410518"/>
            <a:ext cx="6805212" cy="313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i="1" dirty="0">
                <a:solidFill>
                  <a:srgbClr val="FF0000"/>
                </a:solidFill>
              </a:rPr>
              <a:t>* Illetéken spórolhatna 700 ezer Ft-ot, ha 2 éven belül eladná.</a:t>
            </a:r>
          </a:p>
        </p:txBody>
      </p:sp>
    </p:spTree>
    <p:extLst>
      <p:ext uri="{BB962C8B-B14F-4D97-AF65-F5344CB8AC3E}">
        <p14:creationId xmlns:p14="http://schemas.microsoft.com/office/powerpoint/2010/main" val="19443785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3CFC9789-57F4-4B9C-ABAA-6F7C8BADC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B54F538-07DE-4652-B506-5D16E3EBB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3D56195-A6AC-4958-8B87-F7D009353E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038B8727-D318-4B70-B353-C390602FF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B0C8367-28B6-4EF1-B182-01BEC9872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példa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cég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esetén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(TAO)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92371" y="2653800"/>
            <a:ext cx="3084844" cy="3335519"/>
          </a:xfrm>
        </p:spPr>
        <p:txBody>
          <a:bodyPr vert="horz" lIns="0" tIns="45720" rIns="0" bIns="45720" rtlCol="0">
            <a:normAutofit/>
          </a:bodyPr>
          <a:lstStyle/>
          <a:p>
            <a:pPr marL="0" indent="0">
              <a:buFont typeface="Calibri" panose="020F0502020204030204" pitchFamily="34" charset="0"/>
              <a:buNone/>
            </a:pPr>
            <a:endParaRPr lang="en-US" sz="1500" i="1">
              <a:solidFill>
                <a:srgbClr val="FFFFFF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endParaRPr lang="en-US" sz="1500" i="1">
              <a:solidFill>
                <a:srgbClr val="FFFFFF"/>
              </a:solidFill>
            </a:endParaRPr>
          </a:p>
          <a:p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49E3F4C-17F5-49E4-B05F-80C6B348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artalom helye 3">
            <a:extLst>
              <a:ext uri="{FF2B5EF4-FFF2-40B4-BE49-F238E27FC236}">
                <a16:creationId xmlns:a16="http://schemas.microsoft.com/office/drawing/2014/main" id="{10B32CDF-7C92-4855-B429-E71182BBF110}"/>
              </a:ext>
            </a:extLst>
          </p:cNvPr>
          <p:cNvSpPr txBox="1">
            <a:spLocks/>
          </p:cNvSpPr>
          <p:nvPr/>
        </p:nvSpPr>
        <p:spPr>
          <a:xfrm>
            <a:off x="644771" y="2806200"/>
            <a:ext cx="3084844" cy="333551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endParaRPr lang="en-US" sz="1100" i="1" dirty="0">
              <a:solidFill>
                <a:srgbClr val="FFFFFF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b="1" i="1" u="sng" dirty="0" err="1">
                <a:solidFill>
                  <a:srgbClr val="FFFFFF"/>
                </a:solidFill>
              </a:rPr>
              <a:t>Tényállás</a:t>
            </a:r>
            <a:r>
              <a:rPr lang="en-US" sz="1100" b="1" i="1" u="sng" dirty="0">
                <a:solidFill>
                  <a:srgbClr val="FFFFFF"/>
                </a:solidFill>
              </a:rPr>
              <a:t>: </a:t>
            </a:r>
            <a:endParaRPr lang="en-US" sz="1100" b="1" i="1" u="sng" dirty="0">
              <a:solidFill>
                <a:schemeClr val="bg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Használt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lakóingatlan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vásárlás</a:t>
            </a:r>
            <a:r>
              <a:rPr lang="en-US" sz="1100" i="1" dirty="0">
                <a:solidFill>
                  <a:schemeClr val="bg1"/>
                </a:solidFill>
              </a:rPr>
              <a:t>: 201</a:t>
            </a:r>
            <a:r>
              <a:rPr lang="hu-HU" sz="1100" i="1" dirty="0">
                <a:solidFill>
                  <a:schemeClr val="bg1"/>
                </a:solidFill>
              </a:rPr>
              <a:t>7</a:t>
            </a:r>
            <a:r>
              <a:rPr lang="en-US" sz="1100" i="1" dirty="0">
                <a:solidFill>
                  <a:schemeClr val="bg1"/>
                </a:solidFill>
              </a:rPr>
              <a:t>.11.20-án, </a:t>
            </a:r>
            <a:r>
              <a:rPr lang="hu-HU" sz="1100" i="1" dirty="0">
                <a:solidFill>
                  <a:schemeClr val="bg1"/>
                </a:solidFill>
              </a:rPr>
              <a:t>cégtől</a:t>
            </a:r>
            <a:r>
              <a:rPr lang="en-US" sz="1100" i="1" dirty="0">
                <a:solidFill>
                  <a:schemeClr val="bg1"/>
                </a:solidFill>
              </a:rPr>
              <a:t>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Vételár</a:t>
            </a:r>
            <a:r>
              <a:rPr lang="en-US" sz="1100" i="1" dirty="0">
                <a:solidFill>
                  <a:schemeClr val="bg1"/>
                </a:solidFill>
              </a:rPr>
              <a:t>: 35 </a:t>
            </a:r>
            <a:r>
              <a:rPr lang="en-US" sz="1100" i="1" dirty="0" err="1">
                <a:solidFill>
                  <a:schemeClr val="bg1"/>
                </a:solidFill>
              </a:rPr>
              <a:t>millió</a:t>
            </a:r>
            <a:r>
              <a:rPr lang="en-US" sz="1100" i="1" dirty="0">
                <a:solidFill>
                  <a:schemeClr val="bg1"/>
                </a:solidFill>
              </a:rPr>
              <a:t> Ft</a:t>
            </a:r>
            <a:r>
              <a:rPr lang="hu-HU" sz="1100" i="1" dirty="0">
                <a:solidFill>
                  <a:schemeClr val="bg1"/>
                </a:solidFill>
              </a:rPr>
              <a:t> + áfa</a:t>
            </a:r>
            <a:endParaRPr lang="en-US" sz="1100" i="1" dirty="0">
              <a:solidFill>
                <a:schemeClr val="bg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Illeték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hu-HU" sz="1100" i="1" dirty="0">
                <a:solidFill>
                  <a:schemeClr val="bg1"/>
                </a:solidFill>
              </a:rPr>
              <a:t>(4%): 1,4 millió Ft</a:t>
            </a:r>
            <a:endParaRPr lang="en-US" sz="1100" i="1" dirty="0">
              <a:solidFill>
                <a:schemeClr val="bg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Felújítási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költség</a:t>
            </a:r>
            <a:r>
              <a:rPr lang="en-US" sz="1100" i="1" dirty="0">
                <a:solidFill>
                  <a:schemeClr val="bg1"/>
                </a:solidFill>
              </a:rPr>
              <a:t>: 5 </a:t>
            </a:r>
            <a:r>
              <a:rPr lang="en-US" sz="1100" i="1" dirty="0" err="1">
                <a:solidFill>
                  <a:schemeClr val="bg1"/>
                </a:solidFill>
              </a:rPr>
              <a:t>millió</a:t>
            </a:r>
            <a:r>
              <a:rPr lang="en-US" sz="1100" i="1" dirty="0">
                <a:solidFill>
                  <a:schemeClr val="bg1"/>
                </a:solidFill>
              </a:rPr>
              <a:t> Ft </a:t>
            </a:r>
            <a:r>
              <a:rPr lang="hu-HU" sz="1100" i="1" dirty="0">
                <a:solidFill>
                  <a:schemeClr val="bg1"/>
                </a:solidFill>
              </a:rPr>
              <a:t>+ áfa, ill. 10 millió Ft áfa mentes.</a:t>
            </a:r>
            <a:endParaRPr lang="en-US" sz="1100" i="1" dirty="0">
              <a:solidFill>
                <a:schemeClr val="bg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Eladási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ár</a:t>
            </a:r>
            <a:r>
              <a:rPr lang="en-US" sz="1100" i="1" dirty="0">
                <a:solidFill>
                  <a:schemeClr val="bg1"/>
                </a:solidFill>
              </a:rPr>
              <a:t>: 70 </a:t>
            </a:r>
            <a:r>
              <a:rPr lang="en-US" sz="1100" i="1" dirty="0" err="1">
                <a:solidFill>
                  <a:schemeClr val="bg1"/>
                </a:solidFill>
              </a:rPr>
              <a:t>millió</a:t>
            </a:r>
            <a:r>
              <a:rPr lang="en-US" sz="1100" i="1" dirty="0">
                <a:solidFill>
                  <a:schemeClr val="bg1"/>
                </a:solidFill>
              </a:rPr>
              <a:t> Ft</a:t>
            </a:r>
            <a:r>
              <a:rPr lang="hu-HU" sz="1100" i="1" dirty="0">
                <a:solidFill>
                  <a:schemeClr val="bg1"/>
                </a:solidFill>
              </a:rPr>
              <a:t> (+ áfa)</a:t>
            </a:r>
            <a:r>
              <a:rPr lang="en-US" sz="1100" i="1" dirty="0">
                <a:solidFill>
                  <a:schemeClr val="bg1"/>
                </a:solidFill>
              </a:rPr>
              <a:t>, 2020.08.13-án.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chemeClr val="bg1"/>
                </a:solidFill>
              </a:rPr>
              <a:t>Alkalmazott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nincs</a:t>
            </a:r>
            <a:r>
              <a:rPr lang="en-US" sz="1100" i="1" dirty="0">
                <a:solidFill>
                  <a:schemeClr val="bg1"/>
                </a:solidFill>
              </a:rPr>
              <a:t>, </a:t>
            </a:r>
            <a:r>
              <a:rPr lang="en-US" sz="1100" i="1" dirty="0" err="1">
                <a:solidFill>
                  <a:schemeClr val="bg1"/>
                </a:solidFill>
              </a:rPr>
              <a:t>bérköltség</a:t>
            </a:r>
            <a:r>
              <a:rPr lang="en-US" sz="1100" i="1" dirty="0">
                <a:solidFill>
                  <a:schemeClr val="bg1"/>
                </a:solidFill>
              </a:rPr>
              <a:t> és </a:t>
            </a:r>
            <a:r>
              <a:rPr lang="en-US" sz="1100" i="1" dirty="0" err="1">
                <a:solidFill>
                  <a:schemeClr val="bg1"/>
                </a:solidFill>
              </a:rPr>
              <a:t>járulékok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nem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merülnek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  <a:r>
              <a:rPr lang="en-US" sz="1100" i="1" dirty="0" err="1">
                <a:solidFill>
                  <a:schemeClr val="bg1"/>
                </a:solidFill>
              </a:rPr>
              <a:t>fel</a:t>
            </a:r>
            <a:r>
              <a:rPr lang="en-US" sz="1100" i="1" dirty="0">
                <a:solidFill>
                  <a:schemeClr val="bg1"/>
                </a:solidFill>
              </a:rPr>
              <a:t>.</a:t>
            </a:r>
            <a:endParaRPr lang="hu-HU" sz="1100" i="1" dirty="0">
              <a:solidFill>
                <a:schemeClr val="bg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z="1100" i="1" dirty="0" err="1">
                <a:solidFill>
                  <a:srgbClr val="FFFFFF"/>
                </a:solidFill>
              </a:rPr>
              <a:t>Számítsuk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ki</a:t>
            </a:r>
            <a:r>
              <a:rPr lang="en-US" sz="1100" i="1" dirty="0">
                <a:solidFill>
                  <a:srgbClr val="FFFFFF"/>
                </a:solidFill>
              </a:rPr>
              <a:t>, </a:t>
            </a:r>
            <a:r>
              <a:rPr lang="en-US" sz="1100" i="1" dirty="0" err="1">
                <a:solidFill>
                  <a:srgbClr val="FFFFFF"/>
                </a:solidFill>
              </a:rPr>
              <a:t>mennyi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adót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kell</a:t>
            </a:r>
            <a:r>
              <a:rPr lang="en-US" sz="1100" i="1" dirty="0">
                <a:solidFill>
                  <a:srgbClr val="FFFFFF"/>
                </a:solidFill>
              </a:rPr>
              <a:t> </a:t>
            </a:r>
            <a:r>
              <a:rPr lang="en-US" sz="1100" i="1" dirty="0" err="1">
                <a:solidFill>
                  <a:srgbClr val="FFFFFF"/>
                </a:solidFill>
              </a:rPr>
              <a:t>fizetnie</a:t>
            </a:r>
            <a:r>
              <a:rPr lang="en-US" sz="1100" i="1" dirty="0">
                <a:solidFill>
                  <a:srgbClr val="FFFFFF"/>
                </a:solidFill>
              </a:rPr>
              <a:t>!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sz="1100" i="1" dirty="0">
              <a:solidFill>
                <a:srgbClr val="FFFFFF"/>
              </a:solidFill>
            </a:endParaRPr>
          </a:p>
          <a:p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20" name="Téglalap 19">
            <a:extLst>
              <a:ext uri="{FF2B5EF4-FFF2-40B4-BE49-F238E27FC236}">
                <a16:creationId xmlns:a16="http://schemas.microsoft.com/office/drawing/2014/main" id="{3ADD5058-BBD7-402E-A4C9-3CCB27927F83}"/>
              </a:ext>
            </a:extLst>
          </p:cNvPr>
          <p:cNvSpPr/>
          <p:nvPr/>
        </p:nvSpPr>
        <p:spPr>
          <a:xfrm>
            <a:off x="4742017" y="5924194"/>
            <a:ext cx="6805212" cy="799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b="1" i="1" dirty="0">
                <a:solidFill>
                  <a:srgbClr val="FF0000"/>
                </a:solidFill>
              </a:rPr>
              <a:t>Illetéken spórolhatna 700 ezer Ft-ot, ha 2 éven belül eladná.</a:t>
            </a:r>
          </a:p>
          <a:p>
            <a:pPr marL="285750" indent="-28575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b="1" i="1" dirty="0">
                <a:solidFill>
                  <a:srgbClr val="FF0000"/>
                </a:solidFill>
              </a:rPr>
              <a:t>Osztalékfizetés: nem kötelező, így 2.946.720 Ft-ot spórolna még.</a:t>
            </a:r>
          </a:p>
        </p:txBody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F8C002CE-D9D9-4461-B7E9-89668B69B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878802"/>
              </p:ext>
            </p:extLst>
          </p:nvPr>
        </p:nvGraphicFramePr>
        <p:xfrm>
          <a:off x="4751969" y="619285"/>
          <a:ext cx="6798084" cy="4990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9766">
                  <a:extLst>
                    <a:ext uri="{9D8B030D-6E8A-4147-A177-3AD203B41FA5}">
                      <a16:colId xmlns:a16="http://schemas.microsoft.com/office/drawing/2014/main" val="3694505549"/>
                    </a:ext>
                  </a:extLst>
                </a:gridCol>
                <a:gridCol w="1730374">
                  <a:extLst>
                    <a:ext uri="{9D8B030D-6E8A-4147-A177-3AD203B41FA5}">
                      <a16:colId xmlns:a16="http://schemas.microsoft.com/office/drawing/2014/main" val="3498043222"/>
                    </a:ext>
                  </a:extLst>
                </a:gridCol>
                <a:gridCol w="1680482">
                  <a:extLst>
                    <a:ext uri="{9D8B030D-6E8A-4147-A177-3AD203B41FA5}">
                      <a16:colId xmlns:a16="http://schemas.microsoft.com/office/drawing/2014/main" val="1446828307"/>
                    </a:ext>
                  </a:extLst>
                </a:gridCol>
                <a:gridCol w="1657462">
                  <a:extLst>
                    <a:ext uri="{9D8B030D-6E8A-4147-A177-3AD203B41FA5}">
                      <a16:colId xmlns:a16="http://schemas.microsoft.com/office/drawing/2014/main" val="1647844756"/>
                    </a:ext>
                  </a:extLst>
                </a:gridCol>
              </a:tblGrid>
              <a:tr h="30450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Megnevezés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Nettó (Ft)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Áfa (Ft)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ctr"/>
                </a:tc>
                <a:extLst>
                  <a:ext uri="{0D108BD9-81ED-4DB2-BD59-A6C34878D82A}">
                    <a16:rowId xmlns:a16="http://schemas.microsoft.com/office/drawing/2014/main" val="3774460853"/>
                  </a:ext>
                </a:extLst>
              </a:tr>
              <a:tr h="3045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Bevétel: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70 000 000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18 900 000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extLst>
                  <a:ext uri="{0D108BD9-81ED-4DB2-BD59-A6C34878D82A}">
                    <a16:rowId xmlns:a16="http://schemas.microsoft.com/office/drawing/2014/main" val="135406755"/>
                  </a:ext>
                </a:extLst>
              </a:tr>
              <a:tr h="304507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Kiadás: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Vételár: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35 000 000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9 450 000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extLst>
                  <a:ext uri="{0D108BD9-81ED-4DB2-BD59-A6C34878D82A}">
                    <a16:rowId xmlns:a16="http://schemas.microsoft.com/office/drawing/2014/main" val="1449269320"/>
                  </a:ext>
                </a:extLst>
              </a:tr>
              <a:tr h="304507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Illeték: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1 400 000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extLst>
                  <a:ext uri="{0D108BD9-81ED-4DB2-BD59-A6C34878D82A}">
                    <a16:rowId xmlns:a16="http://schemas.microsoft.com/office/drawing/2014/main" val="4151393402"/>
                  </a:ext>
                </a:extLst>
              </a:tr>
              <a:tr h="304507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Felújítási költség: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15 000 000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1 350 000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extLst>
                  <a:ext uri="{0D108BD9-81ED-4DB2-BD59-A6C34878D82A}">
                    <a16:rowId xmlns:a16="http://schemas.microsoft.com/office/drawing/2014/main" val="2719331861"/>
                  </a:ext>
                </a:extLst>
              </a:tr>
              <a:tr h="54693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>
                          <a:effectLst/>
                        </a:rPr>
                        <a:t>Iparűzési adó (2% a bevételre számítva):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1 400 000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extLst>
                  <a:ext uri="{0D108BD9-81ED-4DB2-BD59-A6C34878D82A}">
                    <a16:rowId xmlns:a16="http://schemas.microsoft.com/office/drawing/2014/main" val="699203819"/>
                  </a:ext>
                </a:extLst>
              </a:tr>
              <a:tr h="3045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Adózás előtti eredmény: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17 200 000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extLst>
                  <a:ext uri="{0D108BD9-81ED-4DB2-BD59-A6C34878D82A}">
                    <a16:rowId xmlns:a16="http://schemas.microsoft.com/office/drawing/2014/main" val="1786598061"/>
                  </a:ext>
                </a:extLst>
              </a:tr>
              <a:tr h="3045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Társasági adó (9%):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1 548 000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extLst>
                  <a:ext uri="{0D108BD9-81ED-4DB2-BD59-A6C34878D82A}">
                    <a16:rowId xmlns:a16="http://schemas.microsoft.com/office/drawing/2014/main" val="726610103"/>
                  </a:ext>
                </a:extLst>
              </a:tr>
              <a:tr h="3045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Adózott eredmény (osztalékalap):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15 652 000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extLst>
                  <a:ext uri="{0D108BD9-81ED-4DB2-BD59-A6C34878D82A}">
                    <a16:rowId xmlns:a16="http://schemas.microsoft.com/office/drawing/2014/main" val="1827520737"/>
                  </a:ext>
                </a:extLst>
              </a:tr>
              <a:tr h="3045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Osztalék utáni szja (15%):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2 347 800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extLst>
                  <a:ext uri="{0D108BD9-81ED-4DB2-BD59-A6C34878D82A}">
                    <a16:rowId xmlns:a16="http://schemas.microsoft.com/office/drawing/2014/main" val="3161301425"/>
                  </a:ext>
                </a:extLst>
              </a:tr>
              <a:tr h="3045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Osztalék utáni szocho (max.):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</a:rPr>
                        <a:t>        598 920 Ft 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extLst>
                  <a:ext uri="{0D108BD9-81ED-4DB2-BD59-A6C34878D82A}">
                    <a16:rowId xmlns:a16="http://schemas.microsoft.com/office/drawing/2014/main" val="602319301"/>
                  </a:ext>
                </a:extLst>
              </a:tr>
              <a:tr h="54693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Összes fizetendő adó a nyereség után: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4 494 720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extLst>
                  <a:ext uri="{0D108BD9-81ED-4DB2-BD59-A6C34878D82A}">
                    <a16:rowId xmlns:a16="http://schemas.microsoft.com/office/drawing/2014/main" val="3289380234"/>
                  </a:ext>
                </a:extLst>
              </a:tr>
              <a:tr h="3045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Fizetendő áfa: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8 100 000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                -   Ft 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extLst>
                  <a:ext uri="{0D108BD9-81ED-4DB2-BD59-A6C34878D82A}">
                    <a16:rowId xmlns:a16="http://schemas.microsoft.com/office/drawing/2014/main" val="1188490887"/>
                  </a:ext>
                </a:extLst>
              </a:tr>
              <a:tr h="546937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Összes fizetendő adó (IPA-val, áfával):</a:t>
                      </a:r>
                      <a:endParaRPr lang="hu-H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  13 994 720 Ft </a:t>
                      </a:r>
                      <a:endParaRPr lang="hu-H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</a:rPr>
                        <a:t>                  -   Ft </a:t>
                      </a:r>
                      <a:endParaRPr lang="hu-H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3" marR="9183" marT="9183" marB="0" anchor="b"/>
                </a:tc>
                <a:extLst>
                  <a:ext uri="{0D108BD9-81ED-4DB2-BD59-A6C34878D82A}">
                    <a16:rowId xmlns:a16="http://schemas.microsoft.com/office/drawing/2014/main" val="3112155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988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3CFC9789-57F4-4B9C-ABAA-6F7C8BADC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B54F538-07DE-4652-B506-5D16E3EBB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3D56195-A6AC-4958-8B87-F7D009353E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038B8727-D318-4B70-B353-C390602FF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B0C8367-28B6-4EF1-B182-01BEC9872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példa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összehasonlítás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artalom helye 3"/>
          <p:cNvSpPr>
            <a:spLocks noGrp="1"/>
          </p:cNvSpPr>
          <p:nvPr>
            <p:ph sz="half" idx="2"/>
          </p:nvPr>
        </p:nvSpPr>
        <p:spPr>
          <a:xfrm>
            <a:off x="492371" y="2653800"/>
            <a:ext cx="3084844" cy="3335519"/>
          </a:xfrm>
        </p:spPr>
        <p:txBody>
          <a:bodyPr vert="horz" lIns="0" tIns="45720" rIns="0" bIns="45720" rtlCol="0">
            <a:normAutofit/>
          </a:bodyPr>
          <a:lstStyle/>
          <a:p>
            <a:pPr marL="0" indent="0">
              <a:buFont typeface="Calibri" panose="020F0502020204030204" pitchFamily="34" charset="0"/>
              <a:buNone/>
            </a:pPr>
            <a:endParaRPr lang="en-US" sz="1500" i="1">
              <a:solidFill>
                <a:srgbClr val="FFFFFF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endParaRPr lang="en-US" sz="1500" i="1">
              <a:solidFill>
                <a:srgbClr val="FFFFFF"/>
              </a:solidFill>
            </a:endParaRPr>
          </a:p>
          <a:p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49E3F4C-17F5-49E4-B05F-80C6B348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5CDC2896-AF21-420B-BFB3-946ED3CEB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064958"/>
              </p:ext>
            </p:extLst>
          </p:nvPr>
        </p:nvGraphicFramePr>
        <p:xfrm>
          <a:off x="4292260" y="1167139"/>
          <a:ext cx="7633040" cy="4523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1009">
                  <a:extLst>
                    <a:ext uri="{9D8B030D-6E8A-4147-A177-3AD203B41FA5}">
                      <a16:colId xmlns:a16="http://schemas.microsoft.com/office/drawing/2014/main" val="349893363"/>
                    </a:ext>
                  </a:extLst>
                </a:gridCol>
                <a:gridCol w="2982031">
                  <a:extLst>
                    <a:ext uri="{9D8B030D-6E8A-4147-A177-3AD203B41FA5}">
                      <a16:colId xmlns:a16="http://schemas.microsoft.com/office/drawing/2014/main" val="2568103322"/>
                    </a:ext>
                  </a:extLst>
                </a:gridCol>
              </a:tblGrid>
              <a:tr h="552714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900" u="none" strike="noStrike">
                          <a:effectLst/>
                        </a:rPr>
                        <a:t>Adózási mód</a:t>
                      </a:r>
                      <a:endParaRPr lang="hu-HU" sz="2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900" u="none" strike="noStrike">
                          <a:effectLst/>
                        </a:rPr>
                        <a:t>Fizetendő adó</a:t>
                      </a:r>
                      <a:endParaRPr lang="hu-HU" sz="2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ctr"/>
                </a:tc>
                <a:extLst>
                  <a:ext uri="{0D108BD9-81ED-4DB2-BD59-A6C34878D82A}">
                    <a16:rowId xmlns:a16="http://schemas.microsoft.com/office/drawing/2014/main" val="3050253604"/>
                  </a:ext>
                </a:extLst>
              </a:tr>
              <a:tr h="992752"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 dirty="0">
                          <a:effectLst/>
                        </a:rPr>
                        <a:t>Magánszemély: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                  1 053 000 Ft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b"/>
                </a:tc>
                <a:extLst>
                  <a:ext uri="{0D108BD9-81ED-4DB2-BD59-A6C34878D82A}">
                    <a16:rowId xmlns:a16="http://schemas.microsoft.com/office/drawing/2014/main" val="966904814"/>
                  </a:ext>
                </a:extLst>
              </a:tr>
              <a:tr h="992752"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 dirty="0">
                          <a:effectLst/>
                        </a:rPr>
                        <a:t>Egyéni vállalkozó: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               13 994 720 Ft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b"/>
                </a:tc>
                <a:extLst>
                  <a:ext uri="{0D108BD9-81ED-4DB2-BD59-A6C34878D82A}">
                    <a16:rowId xmlns:a16="http://schemas.microsoft.com/office/drawing/2014/main" val="3808389713"/>
                  </a:ext>
                </a:extLst>
              </a:tr>
              <a:tr h="992752">
                <a:tc>
                  <a:txBody>
                    <a:bodyPr/>
                    <a:lstStyle/>
                    <a:p>
                      <a:pPr algn="l" fontAlgn="b"/>
                      <a:r>
                        <a:rPr lang="pt-BR" sz="2500" u="none" strike="noStrike">
                          <a:effectLst/>
                        </a:rPr>
                        <a:t>Cég (TAO) ha nem fizet osztalékot:</a:t>
                      </a:r>
                      <a:endParaRPr lang="pt-BR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               11 048 000 Ft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b"/>
                </a:tc>
                <a:extLst>
                  <a:ext uri="{0D108BD9-81ED-4DB2-BD59-A6C34878D82A}">
                    <a16:rowId xmlns:a16="http://schemas.microsoft.com/office/drawing/2014/main" val="2947340607"/>
                  </a:ext>
                </a:extLst>
              </a:tr>
              <a:tr h="992752">
                <a:tc>
                  <a:txBody>
                    <a:bodyPr/>
                    <a:lstStyle/>
                    <a:p>
                      <a:pPr algn="l" fontAlgn="b"/>
                      <a:r>
                        <a:rPr lang="hu-HU" sz="2500" u="none" strike="noStrike">
                          <a:effectLst/>
                        </a:rPr>
                        <a:t>Cég (TAO) ha fizet osztalékot:</a:t>
                      </a:r>
                      <a:endParaRPr lang="hu-HU" sz="2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500" u="none" strike="noStrike" dirty="0">
                          <a:effectLst/>
                        </a:rPr>
                        <a:t>                13 994 720 Ft </a:t>
                      </a:r>
                      <a:endParaRPr lang="hu-HU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668" marR="16668" marT="16668" marB="0" anchor="b"/>
                </a:tc>
                <a:extLst>
                  <a:ext uri="{0D108BD9-81ED-4DB2-BD59-A6C34878D82A}">
                    <a16:rowId xmlns:a16="http://schemas.microsoft.com/office/drawing/2014/main" val="3670561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865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Gyakori problémák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03E324DE-3600-4664-B680-93CEF3F5C728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8144466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0050" y="334228"/>
            <a:ext cx="1139189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 adás-vétel </a:t>
            </a: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gyakori problémák:</a:t>
            </a:r>
            <a:endParaRPr lang="hu-HU" sz="55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0075" y="1784985"/>
            <a:ext cx="11191874" cy="460628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hu-HU" sz="3500" b="1" i="1" dirty="0"/>
              <a:t>Sorozat jellegű értékesítés</a:t>
            </a:r>
          </a:p>
          <a:p>
            <a:r>
              <a:rPr lang="hu-HU" sz="2500" i="1" dirty="0"/>
              <a:t>- magánszemély esetén adóalanyiságot keletkeztet</a:t>
            </a:r>
          </a:p>
          <a:p>
            <a:r>
              <a:rPr lang="hu-HU" sz="2500" i="1" dirty="0"/>
              <a:t>- használt ingatlanok adás-vételére NEM VONATKOZIK!</a:t>
            </a:r>
          </a:p>
          <a:p>
            <a:r>
              <a:rPr lang="hu-HU" sz="2500" i="1" dirty="0"/>
              <a:t>- új ingatlanokra és építési telek(rész) értékesítésére vonatkozik! </a:t>
            </a:r>
          </a:p>
          <a:p>
            <a:pPr marL="384048" lvl="2" indent="0" algn="just">
              <a:buNone/>
            </a:pPr>
            <a:r>
              <a:rPr lang="hu-HU" sz="12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beépített ingatlan (ingatlanrész) és ehhez tartozó földrészlet</a:t>
            </a:r>
            <a:r>
              <a:rPr lang="hu-HU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feltéve, hogy annak első rendeltetésszerű használatba vétele még nem történt meg, vagy első rendeltetésszerű használatbavétele megtörtént, de az arra jogosító hatósági engedély véglegessé válása, vagy használatbavétel-tudomásulvételi eljárás esetén a használatbavétel hallgatással történő tudomásulvétele és az értékesítés között még nem telt el 2 év, vagy beépítése az épített környezet alakításáról és védelméről szóló törvény szerinti egyszerű bejelentés alapján valósult meg, és a beépítés tényét igazoló hatósági bizonyítvány kiállítása és az értékesítés között még nem telt el 2 év. </a:t>
            </a:r>
          </a:p>
          <a:p>
            <a:r>
              <a:rPr lang="hu-HU" sz="2500" i="1" dirty="0"/>
              <a:t>- megvalósul, ha 2 naptári éven belül a 4. ilyen ingatlant értékesíti a magánszemély,</a:t>
            </a:r>
          </a:p>
          <a:p>
            <a:r>
              <a:rPr lang="hu-HU" sz="2500" i="1" dirty="0"/>
              <a:t>- darabszámba beleszámít (de nem keletkeztet adóalanyiságot): örökölt ingatlan vagy</a:t>
            </a:r>
          </a:p>
          <a:p>
            <a:r>
              <a:rPr lang="hu-HU" sz="2500" i="1" dirty="0"/>
              <a:t>   kisajátítás alapját képző ingatlan,</a:t>
            </a:r>
          </a:p>
          <a:p>
            <a:r>
              <a:rPr lang="hu-HU" sz="2500" i="1" dirty="0"/>
              <a:t>- sok egyéb szabály (részletes feltételeket ld. Áfa tv.)</a:t>
            </a:r>
          </a:p>
          <a:p>
            <a:pPr marL="0" indent="0">
              <a:buNone/>
            </a:pPr>
            <a:endParaRPr lang="hu-HU" sz="2500" i="1" dirty="0"/>
          </a:p>
          <a:p>
            <a:endParaRPr lang="hu-HU" sz="35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83CE7B9A-7F45-4810-92C3-E820FAE2CF92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27960795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0050" y="334228"/>
            <a:ext cx="1139189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 adás-vétel </a:t>
            </a: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gyakori problémák:</a:t>
            </a:r>
            <a:endParaRPr lang="hu-HU" sz="55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0075" y="1784985"/>
            <a:ext cx="11191874" cy="4606289"/>
          </a:xfrm>
        </p:spPr>
        <p:txBody>
          <a:bodyPr>
            <a:normAutofit/>
          </a:bodyPr>
          <a:lstStyle/>
          <a:p>
            <a:pPr algn="ctr"/>
            <a:r>
              <a:rPr lang="hu-HU" sz="3500" b="1" i="1" dirty="0"/>
              <a:t>Szakképzettség</a:t>
            </a:r>
          </a:p>
          <a:p>
            <a:r>
              <a:rPr lang="hu-HU" sz="2500" i="1" dirty="0"/>
              <a:t>- egyéni vállalkozás, cég esetén akkor végezhető a tevékenység, ha megfelelő</a:t>
            </a:r>
          </a:p>
          <a:p>
            <a:r>
              <a:rPr lang="hu-HU" sz="2500" i="1" dirty="0"/>
              <a:t>  szakképzettséggel rendelkezik a tulajdonos vagy munkavállaló,</a:t>
            </a:r>
          </a:p>
          <a:p>
            <a:r>
              <a:rPr lang="hu-HU" sz="2500" i="1" dirty="0"/>
              <a:t>- ha nincs szakképzettség: „alvállalkozók” igénybevétele a megoldás.</a:t>
            </a:r>
          </a:p>
          <a:p>
            <a:pPr algn="ctr"/>
            <a:r>
              <a:rPr lang="hu-HU" sz="3500" b="1" i="1" dirty="0"/>
              <a:t>Bérfizetés</a:t>
            </a:r>
          </a:p>
          <a:p>
            <a:r>
              <a:rPr lang="hu-HU" sz="2500" i="1" dirty="0"/>
              <a:t>Gyakori probléma, hogy a tulajdonos/ügyvezető személyesen közreműködik, de:</a:t>
            </a:r>
          </a:p>
          <a:p>
            <a:r>
              <a:rPr lang="hu-HU" sz="2500" i="1" dirty="0"/>
              <a:t>- nem fizet maga után díjat/bért és járulékokat,</a:t>
            </a:r>
          </a:p>
          <a:p>
            <a:r>
              <a:rPr lang="hu-HU" sz="2500" i="1" dirty="0"/>
              <a:t>- nincsenek rendezve a jogviszonyok, így több/kevesebb adót és/vagy járulékokat fizet.</a:t>
            </a:r>
          </a:p>
          <a:p>
            <a:pPr marL="0" indent="0">
              <a:buNone/>
            </a:pPr>
            <a:endParaRPr lang="hu-HU" sz="2500" i="1" dirty="0"/>
          </a:p>
          <a:p>
            <a:endParaRPr lang="hu-HU" sz="35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B62EDC70-E8B2-477A-A089-759CE137F590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33944248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2021. évi </a:t>
            </a:r>
            <a:r>
              <a:rPr lang="hu-HU" sz="70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adóvátozások</a:t>
            </a:r>
            <a:endParaRPr lang="hu-HU" sz="7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75240ABF-4AD3-4A85-BC72-CA771B3B6EAC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7644745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2021. évi adóváltozások</a:t>
            </a:r>
            <a:endParaRPr lang="hu-HU" sz="5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8176" y="1847851"/>
            <a:ext cx="10963273" cy="452437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hu-HU" sz="3500" b="1" i="1" dirty="0">
                <a:solidFill>
                  <a:srgbClr val="FF0000"/>
                </a:solidFill>
              </a:rPr>
              <a:t>Számlakibocsátás: adatszolgáltatási kötelezettség</a:t>
            </a:r>
          </a:p>
          <a:p>
            <a:pPr algn="ctr"/>
            <a:r>
              <a:rPr lang="hu-HU" i="1" dirty="0"/>
              <a:t>(2020.07.01-től a belföldi adóalanyok felé kibocsátott számlákról adatot kell szolgáltatni a NAV-</a:t>
            </a:r>
            <a:r>
              <a:rPr lang="hu-HU" i="1" dirty="0" err="1"/>
              <a:t>nak</a:t>
            </a:r>
            <a:r>
              <a:rPr lang="hu-HU" i="1" dirty="0"/>
              <a:t>.)</a:t>
            </a:r>
          </a:p>
          <a:p>
            <a:pPr algn="ctr"/>
            <a:r>
              <a:rPr lang="hu-HU" sz="3500" b="1" dirty="0"/>
              <a:t>2021.01.01-től a magánszemélyek felé kibocsátott számlákról is adatot kell szolgáltatni a NAV-</a:t>
            </a:r>
            <a:r>
              <a:rPr lang="hu-HU" sz="3500" b="1" dirty="0" err="1"/>
              <a:t>nak</a:t>
            </a:r>
            <a:r>
              <a:rPr lang="hu-HU" sz="3500" b="1" dirty="0"/>
              <a:t>!</a:t>
            </a:r>
          </a:p>
          <a:p>
            <a:r>
              <a:rPr lang="hu-HU" sz="3500" b="1" dirty="0"/>
              <a:t>Módjai:</a:t>
            </a:r>
          </a:p>
          <a:p>
            <a:r>
              <a:rPr lang="hu-HU" sz="3200" i="1" dirty="0"/>
              <a:t>- számlázó programot összekötjük a NAV rendszerével (automatikus adatszolgáltatás!)</a:t>
            </a:r>
          </a:p>
          <a:p>
            <a:r>
              <a:rPr lang="hu-HU" sz="3200" i="1" dirty="0"/>
              <a:t>- kézi számlák adattartalmát manuálisan visszük fel a NAV rendszerébe (</a:t>
            </a:r>
            <a:r>
              <a:rPr lang="hu-HU" sz="3200" i="1" dirty="0">
                <a:hlinkClick r:id="rId2"/>
              </a:rPr>
              <a:t>www.onlineszamla.nav.gov.hu</a:t>
            </a:r>
            <a:r>
              <a:rPr lang="hu-HU" sz="3200" i="1" dirty="0"/>
              <a:t> oldalon)</a:t>
            </a:r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3BB6241C-5498-4BC4-B422-D7079B0348CB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35822007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2021. évi adóváltozások</a:t>
            </a:r>
            <a:endParaRPr lang="hu-HU" sz="5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85801" y="1936532"/>
            <a:ext cx="11191874" cy="4625340"/>
          </a:xfrm>
        </p:spPr>
        <p:txBody>
          <a:bodyPr>
            <a:normAutofit lnSpcReduction="10000"/>
          </a:bodyPr>
          <a:lstStyle/>
          <a:p>
            <a:pPr algn="ctr"/>
            <a:r>
              <a:rPr lang="hu-HU" sz="3500" b="1" i="1" dirty="0">
                <a:solidFill>
                  <a:srgbClr val="FF0000"/>
                </a:solidFill>
              </a:rPr>
              <a:t>5%-os áfa az új ingatlanok építése utáni értékesítéskor</a:t>
            </a:r>
          </a:p>
          <a:p>
            <a:pPr algn="ctr"/>
            <a:endParaRPr lang="hu-HU" sz="500" b="1" i="1" dirty="0">
              <a:solidFill>
                <a:srgbClr val="FF0000"/>
              </a:solidFill>
            </a:endParaRPr>
          </a:p>
          <a:p>
            <a:pPr algn="ctr"/>
            <a:r>
              <a:rPr lang="hu-HU" sz="3500" b="1" dirty="0"/>
              <a:t>Várhatóan minden 2022 végéig elkezdett projektre 5%-os áfát kell majd fizetni értékesítéskor.</a:t>
            </a:r>
          </a:p>
          <a:p>
            <a:pPr algn="ctr"/>
            <a:endParaRPr lang="hu-HU" sz="500" b="1" dirty="0"/>
          </a:p>
          <a:p>
            <a:r>
              <a:rPr lang="hu-HU" sz="3200" i="1" dirty="0"/>
              <a:t>- 150 nm-nél nem nagyobb lakások és 300 nm-nél nem nagyobb</a:t>
            </a:r>
          </a:p>
          <a:p>
            <a:r>
              <a:rPr lang="hu-HU" sz="3200" i="1" dirty="0"/>
              <a:t>  családi házakra vonatkozna</a:t>
            </a:r>
          </a:p>
          <a:p>
            <a:r>
              <a:rPr lang="hu-HU" sz="3200" i="1" dirty="0"/>
              <a:t>- 2021.01.01. után vásárolt új építésű ingatlanok esetén a CSOK-ot</a:t>
            </a:r>
          </a:p>
          <a:p>
            <a:r>
              <a:rPr lang="hu-HU" sz="3200" i="1" dirty="0"/>
              <a:t>  igénylő családok esetén ez az 5% áfa visszaigényelhető lesz.</a:t>
            </a:r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BE88AF40-0075-487E-B506-31A8B9FC6F2F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3153396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2664" y="327659"/>
            <a:ext cx="11096952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Ingatlanok típusai adózási szempontból: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89565" y="1860331"/>
            <a:ext cx="11012870" cy="4295995"/>
          </a:xfrm>
        </p:spPr>
        <p:txBody>
          <a:bodyPr>
            <a:normAutofit/>
          </a:bodyPr>
          <a:lstStyle/>
          <a:p>
            <a:r>
              <a:rPr lang="hu-HU" sz="4500" dirty="0"/>
              <a:t>3. Termőföld</a:t>
            </a:r>
          </a:p>
          <a:p>
            <a:pPr algn="just"/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Termőföldnek minősül a vonatkozó törvényben meghatározott </a:t>
            </a:r>
            <a:r>
              <a:rPr lang="hu-HU" sz="18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mező-, erdőgazdasági </a:t>
            </a:r>
            <a:r>
              <a:rPr lang="hu-HU" sz="1800" b="1" i="0" u="sng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hasznosítású</a:t>
            </a:r>
            <a:r>
              <a:rPr lang="hu-HU" sz="18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föld</a:t>
            </a:r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Ilyen az ingatlan-nyilvántartásban szántó, szőlő, gyümölcsös, kert, rét, legelő (gyep), nádas, erdő és fásított terület művelési ágban nyilvántartott, továbbá az olyan művelés alól kivett területként nyilvántartott földrészlet, amelyre az ingatlan-nyilvántartásban Országos Erdőállomány Adattárban erdőként nyilvántartott terület jogi jelleg van feljegyezve.</a:t>
            </a:r>
            <a:endParaRPr lang="hu-HU" sz="4500" dirty="0"/>
          </a:p>
          <a:p>
            <a:r>
              <a:rPr lang="hu-HU" sz="4500" dirty="0"/>
              <a:t>4. Lakótelek</a:t>
            </a:r>
          </a:p>
          <a:p>
            <a:pPr algn="just"/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Lakóteleknek az 1997. évi LXXVIII. törvényben </a:t>
            </a:r>
            <a:r>
              <a:rPr lang="hu-HU" sz="18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építési telekként meghatározott földrészletet </a:t>
            </a:r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akkor lehet tekinteni, </a:t>
            </a:r>
            <a:r>
              <a:rPr lang="hu-HU" sz="18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ha arra a jog szerint lakás építhető</a:t>
            </a:r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Lakótelekként kell figyelembe venni az ingatlan-nyilvántartásba a </a:t>
            </a:r>
            <a:r>
              <a:rPr lang="hu-HU" sz="18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lakással együtt bejegyzett földrészletet</a:t>
            </a:r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és azokat a földrészleteket is, amelyeket a lakáshoz, a lakóházhoz tartozó </a:t>
            </a:r>
            <a:r>
              <a:rPr lang="hu-HU" sz="18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földhasználati jog terhel</a:t>
            </a:r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hu-HU" sz="45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CF7388EA-C214-42A8-8DB8-AD6DEA56ADCF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20407901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Összegzés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90855DCA-43DE-4E8E-8E75-9A8C38DD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6" y="1962150"/>
            <a:ext cx="11287124" cy="4263445"/>
          </a:xfrm>
        </p:spPr>
        <p:txBody>
          <a:bodyPr>
            <a:noAutofit/>
          </a:bodyPr>
          <a:lstStyle/>
          <a:p>
            <a:pPr algn="ctr"/>
            <a: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Adózni kell! De nem mindegy, mennyit!</a:t>
            </a:r>
          </a:p>
          <a:p>
            <a:pPr algn="just"/>
            <a:r>
              <a:rPr lang="hu-HU" sz="4000" dirty="0"/>
              <a:t>előzetes adótervezés				optimális adózás</a:t>
            </a:r>
          </a:p>
          <a:p>
            <a:pPr algn="just"/>
            <a:r>
              <a:rPr lang="hu-HU" sz="4000" dirty="0"/>
              <a:t>megbízható szakemberek			jogi biztonság</a:t>
            </a:r>
          </a:p>
          <a:p>
            <a:pPr algn="just"/>
            <a:endParaRPr lang="hu-HU" sz="1000" dirty="0"/>
          </a:p>
          <a:p>
            <a:pPr algn="ctr"/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Biztonságos háttérrel marad idő a jövedelem-szerző tevékenységre és a nyugodt alvásra! </a:t>
            </a:r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hu-HU" sz="45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u-HU" sz="4000" dirty="0"/>
          </a:p>
          <a:p>
            <a:pPr algn="just"/>
            <a:endParaRPr lang="hu-HU" sz="3200" i="1" dirty="0"/>
          </a:p>
        </p:txBody>
      </p:sp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CD997BAA-3DB4-41E8-A82B-159B154F3201}"/>
              </a:ext>
            </a:extLst>
          </p:cNvPr>
          <p:cNvSpPr/>
          <p:nvPr/>
        </p:nvSpPr>
        <p:spPr>
          <a:xfrm>
            <a:off x="6334125" y="2970404"/>
            <a:ext cx="1009650" cy="29527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3B7DD9B4-67E4-4982-8C72-2C6148C423FB}"/>
              </a:ext>
            </a:extLst>
          </p:cNvPr>
          <p:cNvSpPr/>
          <p:nvPr/>
        </p:nvSpPr>
        <p:spPr>
          <a:xfrm>
            <a:off x="6334125" y="3684297"/>
            <a:ext cx="1009650" cy="29527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85358BAB-360B-4336-9DF4-60AB9FFC4B94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17674011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Szakmai segítségnyújtás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90855DCA-43DE-4E8E-8E75-9A8C38DD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6" y="1836446"/>
            <a:ext cx="11287124" cy="4723548"/>
          </a:xfrm>
        </p:spPr>
        <p:txBody>
          <a:bodyPr>
            <a:noAutofit/>
          </a:bodyPr>
          <a:lstStyle/>
          <a:p>
            <a:pPr algn="ctr"/>
            <a: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Könyvelés, bérszámfejtés, adótanácsadás:</a:t>
            </a:r>
          </a:p>
          <a:p>
            <a:pPr algn="just"/>
            <a:r>
              <a:rPr lang="hu-HU" sz="4000" dirty="0"/>
              <a:t>Könyvelés, adózás				Kis-Vén Valéria</a:t>
            </a:r>
          </a:p>
          <a:p>
            <a:pPr algn="just"/>
            <a:r>
              <a:rPr lang="hu-HU" sz="4000" dirty="0"/>
              <a:t>Bérek, jogviszonyok 				Szörényi Marianna</a:t>
            </a:r>
          </a:p>
          <a:p>
            <a:pPr algn="ctr">
              <a:lnSpc>
                <a:spcPct val="100000"/>
              </a:lnSpc>
            </a:pPr>
            <a:r>
              <a:rPr lang="hu-HU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www.adhato.hu</a:t>
            </a:r>
          </a:p>
          <a:p>
            <a:pPr algn="ctr">
              <a:lnSpc>
                <a:spcPct val="100000"/>
              </a:lnSpc>
            </a:pPr>
            <a:r>
              <a:rPr lang="hu-HU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www.berugyek.hu </a:t>
            </a:r>
          </a:p>
          <a:p>
            <a:pPr algn="ctr">
              <a:lnSpc>
                <a:spcPct val="100000"/>
              </a:lnSpc>
            </a:pPr>
            <a:r>
              <a:rPr lang="hu-HU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www.jogviszonystrategia.hu</a:t>
            </a:r>
          </a:p>
          <a:p>
            <a:pPr algn="just"/>
            <a:endParaRPr lang="hu-HU" sz="4000" dirty="0"/>
          </a:p>
          <a:p>
            <a:pPr algn="just"/>
            <a:endParaRPr lang="hu-HU" sz="3200" i="1" dirty="0"/>
          </a:p>
        </p:txBody>
      </p:sp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CD997BAA-3DB4-41E8-A82B-159B154F3201}"/>
              </a:ext>
            </a:extLst>
          </p:cNvPr>
          <p:cNvSpPr/>
          <p:nvPr/>
        </p:nvSpPr>
        <p:spPr>
          <a:xfrm>
            <a:off x="6324600" y="2821278"/>
            <a:ext cx="1009650" cy="29527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3B7DD9B4-67E4-4982-8C72-2C6148C423FB}"/>
              </a:ext>
            </a:extLst>
          </p:cNvPr>
          <p:cNvSpPr/>
          <p:nvPr/>
        </p:nvSpPr>
        <p:spPr>
          <a:xfrm>
            <a:off x="6324600" y="3536660"/>
            <a:ext cx="1009650" cy="29527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74A63E24-E2E2-404D-8D09-2B549E6B3E1D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8899705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97280" y="4453127"/>
            <a:ext cx="10058400" cy="1728597"/>
          </a:xfrm>
        </p:spPr>
        <p:txBody>
          <a:bodyPr>
            <a:normAutofit/>
          </a:bodyPr>
          <a:lstStyle/>
          <a:p>
            <a:pPr algn="r"/>
            <a:r>
              <a:rPr lang="hu-HU" sz="40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</a:t>
            </a:r>
            <a:r>
              <a:rPr lang="hu-HU" sz="4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40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valéria</a:t>
            </a:r>
            <a:endParaRPr lang="hu-HU" sz="40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hu-HU" sz="4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info@adhato.hu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6E73CC5-372C-4C09-B320-DD8B164D40B3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305948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Lakás vétel, felújítás, eladás: </a:t>
            </a:r>
            <a:b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7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Adózási tudnivalók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37E28CAA-EC0F-4DB8-85C0-F6E41FDCBCFD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1844791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Tevékenység végzésének formái: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457574" y="2105024"/>
            <a:ext cx="7698105" cy="4082833"/>
          </a:xfrm>
        </p:spPr>
        <p:txBody>
          <a:bodyPr>
            <a:normAutofit/>
          </a:bodyPr>
          <a:lstStyle/>
          <a:p>
            <a:r>
              <a:rPr lang="hu-HU" sz="4500" dirty="0"/>
              <a:t>1. Magánszemélyként</a:t>
            </a:r>
          </a:p>
          <a:p>
            <a:endParaRPr lang="hu-HU" sz="4500" dirty="0"/>
          </a:p>
          <a:p>
            <a:r>
              <a:rPr lang="hu-HU" sz="4500" dirty="0"/>
              <a:t>2. Egyéni vállalkozóként</a:t>
            </a:r>
          </a:p>
          <a:p>
            <a:endParaRPr lang="hu-HU" sz="4500" dirty="0"/>
          </a:p>
          <a:p>
            <a:r>
              <a:rPr lang="hu-HU" sz="4500" dirty="0"/>
              <a:t>3. Cégként</a:t>
            </a:r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149512D7-7942-4F1D-A03F-D4436550850E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819647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Magánszemélyként</a:t>
            </a:r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végzett tevékenység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2F5F1ABE-D137-42A9-96EB-61E5330ACDF9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1436931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3900" y="296128"/>
            <a:ext cx="1087754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Magánszemélyként végzett tevékenység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209676" y="2070736"/>
            <a:ext cx="10391773" cy="4558664"/>
          </a:xfrm>
        </p:spPr>
        <p:txBody>
          <a:bodyPr>
            <a:normAutofit fontScale="55000" lnSpcReduction="20000"/>
          </a:bodyPr>
          <a:lstStyle/>
          <a:p>
            <a:r>
              <a:rPr lang="hu-HU" sz="5300" b="1" u="sng" dirty="0"/>
              <a:t>Problémák:</a:t>
            </a:r>
          </a:p>
          <a:p>
            <a:r>
              <a:rPr lang="hu-HU" sz="4500" dirty="0"/>
              <a:t>1. Áfa törvény alapján: adóalanyiságot keletkeztet (5.§ (1). </a:t>
            </a:r>
            <a:r>
              <a:rPr lang="hu-HU" sz="4500" dirty="0" err="1"/>
              <a:t>bek</a:t>
            </a:r>
            <a:r>
              <a:rPr lang="hu-HU" sz="4500" dirty="0"/>
              <a:t>.)</a:t>
            </a:r>
          </a:p>
          <a:p>
            <a:endParaRPr lang="hu-HU" sz="4500" dirty="0"/>
          </a:p>
          <a:p>
            <a:pPr marL="749808" lvl="4" indent="0" algn="just">
              <a:buNone/>
            </a:pPr>
            <a:r>
              <a:rPr lang="hu-HU" sz="4400" i="1" dirty="0"/>
              <a:t>Adóalany: az a jogképes személy vagy szervezet, aki (amely) saját neve alatt gazdasági tevékenységet folytat, tekintet nélkül annak helyére, céljára és eredményére. </a:t>
            </a:r>
          </a:p>
          <a:p>
            <a:pPr lvl="4"/>
            <a:endParaRPr lang="hu-HU" sz="2600" dirty="0"/>
          </a:p>
          <a:p>
            <a:r>
              <a:rPr lang="hu-HU" sz="4500" dirty="0"/>
              <a:t>2. Egyéni vállalkozói törvény alapján: vállalkozás kell (2.§ (1) </a:t>
            </a:r>
            <a:r>
              <a:rPr lang="hu-HU" sz="4500" dirty="0" err="1"/>
              <a:t>bek</a:t>
            </a:r>
            <a:r>
              <a:rPr lang="hu-HU" sz="4500" dirty="0"/>
              <a:t>.)</a:t>
            </a:r>
          </a:p>
          <a:p>
            <a:endParaRPr lang="hu-HU" sz="4500" dirty="0"/>
          </a:p>
          <a:p>
            <a:pPr marL="566928" lvl="3" indent="0" algn="just">
              <a:buNone/>
            </a:pPr>
            <a:r>
              <a:rPr lang="hu-HU" sz="4500" i="1" dirty="0"/>
              <a:t>Magyarország területén természetes személy […] üzletszerű - rendszeresen, nyereség- és vagyonszerzés céljából, saját gazdasági kockázatvállalás mellett folytatott - gazdasági tevékenységet egyéni vállalkozóként végezhet.</a:t>
            </a:r>
          </a:p>
          <a:p>
            <a:endParaRPr lang="hu-HU" sz="26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4F4675E1-F80A-4C71-87E4-A60390EF47D0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873390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3900" y="296128"/>
            <a:ext cx="10877549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Fizetendő adó kiszámítása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209676" y="2070736"/>
            <a:ext cx="10391773" cy="4558664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hu-HU" sz="5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Fizetendő adó: </a:t>
            </a:r>
          </a:p>
          <a:p>
            <a:pPr algn="just"/>
            <a:r>
              <a:rPr lang="hu-HU" sz="5300" b="1" i="1" dirty="0">
                <a:solidFill>
                  <a:srgbClr val="FF0000"/>
                </a:solidFill>
              </a:rPr>
              <a:t>A jövedelemre vonatkozóan 15% személyi jövedelemadót kell fizetni.</a:t>
            </a:r>
            <a:endParaRPr lang="hu-HU" sz="5300" b="1" i="1" u="sng" dirty="0">
              <a:solidFill>
                <a:srgbClr val="FF0000"/>
              </a:solidFill>
            </a:endParaRPr>
          </a:p>
          <a:p>
            <a:endParaRPr lang="hu-HU" sz="1400" dirty="0"/>
          </a:p>
          <a:p>
            <a:r>
              <a:rPr lang="hu-HU" sz="4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Bevételből (eladási árból) levonható:</a:t>
            </a:r>
          </a:p>
          <a:p>
            <a:r>
              <a:rPr lang="hu-HU" sz="4500" dirty="0"/>
              <a:t>- megszerzésre fordított összeg (vételár vagy pl. hagyatéki érték, vagy</a:t>
            </a:r>
          </a:p>
          <a:p>
            <a:r>
              <a:rPr lang="hu-HU" sz="4500" dirty="0"/>
              <a:t>  illeték kiszabás alapjául szolgáló érték, ill. közvetítői díj, illeték, stb.),</a:t>
            </a:r>
          </a:p>
          <a:p>
            <a:r>
              <a:rPr lang="hu-HU" sz="4500" dirty="0"/>
              <a:t>- értéknövelő beruházások (bizonylattal igazolt!),</a:t>
            </a:r>
          </a:p>
          <a:p>
            <a:r>
              <a:rPr lang="hu-HU" sz="4500" dirty="0"/>
              <a:t>- átruházással kapcsolatos kiadások.</a:t>
            </a:r>
          </a:p>
          <a:p>
            <a:endParaRPr lang="hu-HU" sz="4500" dirty="0"/>
          </a:p>
          <a:p>
            <a:endParaRPr lang="hu-HU" sz="4500" dirty="0"/>
          </a:p>
          <a:p>
            <a:pPr lvl="4"/>
            <a:endParaRPr lang="hu-HU" sz="2600" dirty="0"/>
          </a:p>
          <a:p>
            <a:endParaRPr lang="hu-HU" sz="4500" i="1" dirty="0"/>
          </a:p>
          <a:p>
            <a:endParaRPr lang="hu-HU" sz="2600" dirty="0"/>
          </a:p>
          <a:p>
            <a:endParaRPr lang="hu-HU" sz="3500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36D35046-D0E3-4B5F-BFE4-53AF14CD3F51}"/>
              </a:ext>
            </a:extLst>
          </p:cNvPr>
          <p:cNvSpPr/>
          <p:nvPr/>
        </p:nvSpPr>
        <p:spPr>
          <a:xfrm>
            <a:off x="457200" y="6438900"/>
            <a:ext cx="11458575" cy="419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www.adhato.hu                                                   www.berugyek.hu                                        www.jogviszonystrategia.hu </a:t>
            </a:r>
          </a:p>
        </p:txBody>
      </p:sp>
    </p:spTree>
    <p:extLst>
      <p:ext uri="{BB962C8B-B14F-4D97-AF65-F5344CB8AC3E}">
        <p14:creationId xmlns:p14="http://schemas.microsoft.com/office/powerpoint/2010/main" val="11606621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Override1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3696</Words>
  <Application>Microsoft Office PowerPoint</Application>
  <PresentationFormat>Szélesvásznú</PresentationFormat>
  <Paragraphs>569</Paragraphs>
  <Slides>42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Times New Roman</vt:lpstr>
      <vt:lpstr>Retrospektív</vt:lpstr>
      <vt:lpstr>Ingatlanokat vesz, felújít, elad? Így adózzon utána!</vt:lpstr>
      <vt:lpstr>A tevékenység folyamata:</vt:lpstr>
      <vt:lpstr>Ingatlanok definíciója adózási szempontból:</vt:lpstr>
      <vt:lpstr>Ingatlanok típusai adózási szempontból:</vt:lpstr>
      <vt:lpstr>Lakás vétel, felújítás, eladás:  Adózási tudnivalók</vt:lpstr>
      <vt:lpstr>Tevékenység végzésének formái:</vt:lpstr>
      <vt:lpstr>Magánszemélyként  végzett tevékenység</vt:lpstr>
      <vt:lpstr>Magánszemélyként végzett tevékenység</vt:lpstr>
      <vt:lpstr>Fizetendő adó kiszámítása</vt:lpstr>
      <vt:lpstr>Fizetendő adó kiszámítása</vt:lpstr>
      <vt:lpstr>Egyéni vállalkozóként végzett tevékenység</vt:lpstr>
      <vt:lpstr>Egyéni vállalkozóként végzett tevékenység</vt:lpstr>
      <vt:lpstr>Fizetendő adó kiszámítása</vt:lpstr>
      <vt:lpstr>Céges formában  végzett tevékenység</vt:lpstr>
      <vt:lpstr>Cégként végzett tevékenység</vt:lpstr>
      <vt:lpstr>Fizetendő adó kiszámítása  társasági adó szerinti adózás esetén</vt:lpstr>
      <vt:lpstr>Fizetendő adó kiszámítása  KIVA szerinti adózás esetén</vt:lpstr>
      <vt:lpstr>Általános forgalmi adóra vonatkozó tudnivalók</vt:lpstr>
      <vt:lpstr>Áfára vonatkozó tudnivalók</vt:lpstr>
      <vt:lpstr>Áfára vonatkozó tudnivalók</vt:lpstr>
      <vt:lpstr>Illetékre  vonatkozó tudnivalók</vt:lpstr>
      <vt:lpstr>Illetékre vonatkozó tudnivalók</vt:lpstr>
      <vt:lpstr>Példák a különböző adózási módokra vonatkozóan</vt:lpstr>
      <vt:lpstr>1. példa</vt:lpstr>
      <vt:lpstr>1. példa: magánszemély esetén</vt:lpstr>
      <vt:lpstr>1. példa: egyéni vállalkozó esetén</vt:lpstr>
      <vt:lpstr>1. példa: cég esetén, TAO</vt:lpstr>
      <vt:lpstr>1. példa: összehasonlítás</vt:lpstr>
      <vt:lpstr>2. példa</vt:lpstr>
      <vt:lpstr>2. példa: magánszemély esetén</vt:lpstr>
      <vt:lpstr>2. példa: egyéni vállalkozó esetén</vt:lpstr>
      <vt:lpstr>2. példa: cég esetén (TAO)</vt:lpstr>
      <vt:lpstr>2. példa: összehasonlítás</vt:lpstr>
      <vt:lpstr>Gyakori problémák</vt:lpstr>
      <vt:lpstr>Ingatlan adás-vétel – gyakori problémák:</vt:lpstr>
      <vt:lpstr>Ingatlan adás-vétel – gyakori problémák:</vt:lpstr>
      <vt:lpstr>2021. évi adóvátozások</vt:lpstr>
      <vt:lpstr>2021. évi adóváltozások</vt:lpstr>
      <vt:lpstr>2021. évi adóváltozások</vt:lpstr>
      <vt:lpstr>Összegzés</vt:lpstr>
      <vt:lpstr>Szakmai segítségnyújtás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Ingatlanokat vesz, felújít, elad? Így adózzon utána!</dc:title>
  <dc:creator>Valéria Kis-Vén</dc:creator>
  <cp:lastModifiedBy>Valéria Kis-Vén</cp:lastModifiedBy>
  <cp:revision>14</cp:revision>
  <cp:lastPrinted>2020-11-23T08:12:11Z</cp:lastPrinted>
  <dcterms:created xsi:type="dcterms:W3CDTF">2020-11-22T10:26:23Z</dcterms:created>
  <dcterms:modified xsi:type="dcterms:W3CDTF">2020-11-23T08:15:22Z</dcterms:modified>
</cp:coreProperties>
</file>