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58" r:id="rId3"/>
    <p:sldId id="355" r:id="rId4"/>
    <p:sldId id="353" r:id="rId5"/>
    <p:sldId id="354" r:id="rId6"/>
    <p:sldId id="389" r:id="rId7"/>
    <p:sldId id="387" r:id="rId8"/>
    <p:sldId id="391" r:id="rId9"/>
    <p:sldId id="392" r:id="rId10"/>
    <p:sldId id="395" r:id="rId11"/>
    <p:sldId id="397" r:id="rId12"/>
    <p:sldId id="398" r:id="rId13"/>
    <p:sldId id="400" r:id="rId14"/>
    <p:sldId id="396" r:id="rId15"/>
    <p:sldId id="405" r:id="rId16"/>
    <p:sldId id="402" r:id="rId17"/>
    <p:sldId id="403" r:id="rId18"/>
    <p:sldId id="404" r:id="rId19"/>
    <p:sldId id="406" r:id="rId20"/>
    <p:sldId id="407" r:id="rId21"/>
    <p:sldId id="366" r:id="rId22"/>
    <p:sldId id="410" r:id="rId23"/>
    <p:sldId id="413" r:id="rId24"/>
    <p:sldId id="412" r:id="rId25"/>
    <p:sldId id="411" r:id="rId26"/>
    <p:sldId id="414" r:id="rId27"/>
    <p:sldId id="415" r:id="rId28"/>
    <p:sldId id="416" r:id="rId29"/>
    <p:sldId id="346" r:id="rId30"/>
    <p:sldId id="417" r:id="rId31"/>
    <p:sldId id="418" r:id="rId32"/>
    <p:sldId id="419" r:id="rId33"/>
    <p:sldId id="420" r:id="rId34"/>
    <p:sldId id="310" r:id="rId35"/>
    <p:sldId id="385" r:id="rId36"/>
    <p:sldId id="276" r:id="rId37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Közepesen sötét stílus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Ingatlanokkal kapcsolatos tevékenység nyereségadózása</a:t>
            </a:r>
            <a:b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6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KIVA </a:t>
            </a:r>
            <a:r>
              <a:rPr lang="hu-HU" sz="61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vö</a:t>
            </a:r>
            <a:r>
              <a:rPr lang="hu-HU" sz="6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TAO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pPr algn="r"/>
            <a:r>
              <a:rPr lang="hu-HU" sz="3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5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 Valéria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közgazdász, okl. forgalmiadó szakértő,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adótanácsadó, mérlegképes könyvelő, 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TB ügyintéző, angol nyelvtanár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ADHATO Könyvelő és Adótanácsadó Kft</a:t>
            </a:r>
          </a:p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489D35D1-A00F-4186-9A98-17A3A0B8F64E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098284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95817" y="306638"/>
            <a:ext cx="1098133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Kik választhatják a KIVA-t?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91509" y="2163926"/>
            <a:ext cx="11589954" cy="4274974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hu-HU" sz="3500" dirty="0"/>
              <a:t>   Ahol az </a:t>
            </a:r>
            <a:r>
              <a:rPr lang="hu-HU" sz="3500" b="1" dirty="0"/>
              <a:t>üzleti év fordulónapja </a:t>
            </a:r>
            <a:r>
              <a:rPr lang="hu-HU" sz="3500" dirty="0"/>
              <a:t>december 31.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hu-HU" sz="3500" dirty="0"/>
              <a:t>   Ahol az előző adóévi beszámoló </a:t>
            </a:r>
            <a:r>
              <a:rPr lang="hu-HU" sz="3500" b="1" dirty="0"/>
              <a:t>mérlegfőösszege</a:t>
            </a:r>
            <a:r>
              <a:rPr lang="hu-HU" sz="3500" dirty="0"/>
              <a:t> nem több,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hu-HU" sz="3500" dirty="0"/>
              <a:t>      mint 3 Mrd forint.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hu-HU" sz="3500" dirty="0"/>
              <a:t>   Amely nem rendelkezik </a:t>
            </a:r>
            <a:r>
              <a:rPr lang="hu-HU" sz="3500" b="1" dirty="0"/>
              <a:t>ellenőrzött külföldi társasággal</a:t>
            </a:r>
            <a:r>
              <a:rPr lang="hu-HU" sz="3500" dirty="0"/>
              <a:t>.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hu-HU" sz="3500" dirty="0"/>
              <a:t>   Amely nettó finanszírozási költségei nem haladják meg a 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hu-HU" sz="3500" dirty="0"/>
              <a:t>      939.810.000 forintot.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149512D7-7942-4F1D-A03F-D4436550850E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527600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Hogyan lehet választani a KIVA-t?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288" y="1737360"/>
            <a:ext cx="10079421" cy="4723548"/>
          </a:xfrm>
        </p:spPr>
        <p:txBody>
          <a:bodyPr>
            <a:noAutofit/>
          </a:bodyPr>
          <a:lstStyle/>
          <a:p>
            <a:pPr algn="just"/>
            <a:endParaRPr lang="hu-HU" sz="1000" dirty="0"/>
          </a:p>
          <a:p>
            <a:pPr algn="just"/>
            <a:r>
              <a:rPr lang="hu-HU" sz="4000" b="1" dirty="0"/>
              <a:t>Alakulás esetén:</a:t>
            </a:r>
            <a:r>
              <a:rPr lang="hu-HU" sz="4000" dirty="0"/>
              <a:t>		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4000" dirty="0"/>
              <a:t> létesítő okirat ellenjegyzésekor, vagy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4000" dirty="0"/>
              <a:t> első jognyilatkozat megtételekor, vagy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4000" dirty="0"/>
              <a:t> NAV-hoz történő bejelentkezéskor</a:t>
            </a:r>
          </a:p>
          <a:p>
            <a:pPr marL="0" indent="0" algn="just">
              <a:buNone/>
            </a:pPr>
            <a:endParaRPr lang="hu-HU" sz="3000" dirty="0"/>
          </a:p>
          <a:p>
            <a:pPr algn="just"/>
            <a:r>
              <a:rPr lang="hu-HU" sz="3200" b="1" dirty="0"/>
              <a:t>Ilyenkor rögtön a KIVA adózással kezdődhet a tevékenység!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74A63E24-E2E2-404D-8D09-2B549E6B3E1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  <p:sp>
        <p:nvSpPr>
          <p:cNvPr id="11" name="Nyíl: lefelé mutató 10">
            <a:extLst>
              <a:ext uri="{FF2B5EF4-FFF2-40B4-BE49-F238E27FC236}">
                <a16:creationId xmlns:a16="http://schemas.microsoft.com/office/drawing/2014/main" id="{C5C7636B-8638-40D2-9005-8A64E879C29C}"/>
              </a:ext>
            </a:extLst>
          </p:cNvPr>
          <p:cNvSpPr/>
          <p:nvPr/>
        </p:nvSpPr>
        <p:spPr>
          <a:xfrm>
            <a:off x="4929352" y="5034455"/>
            <a:ext cx="484632" cy="51500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5234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Hogyan lehet választani a KIVA-t?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863" y="1836446"/>
            <a:ext cx="11547912" cy="4723548"/>
          </a:xfrm>
        </p:spPr>
        <p:txBody>
          <a:bodyPr>
            <a:noAutofit/>
          </a:bodyPr>
          <a:lstStyle/>
          <a:p>
            <a:pPr algn="just"/>
            <a:r>
              <a:rPr lang="hu-HU" sz="4000" dirty="0"/>
              <a:t>Év közben bármikor			következő hónaptól él</a:t>
            </a:r>
          </a:p>
          <a:p>
            <a:pPr algn="just"/>
            <a:r>
              <a:rPr lang="hu-HU" sz="4000" dirty="0"/>
              <a:t>Év végén					következő évtől él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4000" dirty="0"/>
              <a:t> Feltétel: ne legyen 1 M Ft feletti nettó adótartozása.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4000" dirty="0"/>
              <a:t> Elektronikusan választható.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4000" dirty="0"/>
              <a:t> Bejelentés 30 napon belül visszavonható.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4000" dirty="0"/>
              <a:t> A megszűnés után 24 hónapig nem választható újra.</a:t>
            </a:r>
          </a:p>
          <a:p>
            <a:pPr algn="just"/>
            <a:endParaRPr lang="hu-HU" sz="4000" dirty="0"/>
          </a:p>
          <a:p>
            <a:pPr algn="just"/>
            <a:endParaRPr lang="hu-HU" sz="3200" i="1" dirty="0"/>
          </a:p>
        </p:txBody>
      </p:sp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CD997BAA-3DB4-41E8-A82B-159B154F3201}"/>
              </a:ext>
            </a:extLst>
          </p:cNvPr>
          <p:cNvSpPr/>
          <p:nvPr/>
        </p:nvSpPr>
        <p:spPr>
          <a:xfrm>
            <a:off x="5433685" y="2043512"/>
            <a:ext cx="1009650" cy="295275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74A63E24-E2E2-404D-8D09-2B549E6B3E1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  <p:sp>
        <p:nvSpPr>
          <p:cNvPr id="7" name="Nyíl: jobbra mutató 6">
            <a:extLst>
              <a:ext uri="{FF2B5EF4-FFF2-40B4-BE49-F238E27FC236}">
                <a16:creationId xmlns:a16="http://schemas.microsoft.com/office/drawing/2014/main" id="{35111A49-5ADE-492A-982A-EC92F695CC29}"/>
              </a:ext>
            </a:extLst>
          </p:cNvPr>
          <p:cNvSpPr/>
          <p:nvPr/>
        </p:nvSpPr>
        <p:spPr>
          <a:xfrm>
            <a:off x="5455035" y="2766849"/>
            <a:ext cx="1009650" cy="295275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6990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2664" y="327659"/>
            <a:ext cx="11096952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KIVA mértéke, alapja: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89565" y="1860331"/>
            <a:ext cx="11012870" cy="4295995"/>
          </a:xfrm>
        </p:spPr>
        <p:txBody>
          <a:bodyPr>
            <a:normAutofit/>
          </a:bodyPr>
          <a:lstStyle/>
          <a:p>
            <a:pPr algn="just"/>
            <a:endParaRPr lang="hu-HU" sz="45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F7388EA-C214-42A8-8DB8-AD6DEA56ADCF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B315E691-B877-4FD8-BA76-A2A0EDD5CA5C}"/>
              </a:ext>
            </a:extLst>
          </p:cNvPr>
          <p:cNvSpPr/>
          <p:nvPr/>
        </p:nvSpPr>
        <p:spPr>
          <a:xfrm>
            <a:off x="875768" y="2437099"/>
            <a:ext cx="6481474" cy="11029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None/>
            </a:pPr>
            <a:r>
              <a:rPr lang="hu-HU" sz="3500" b="1" dirty="0"/>
              <a:t>Mértéke: 11% </a:t>
            </a:r>
            <a:r>
              <a:rPr lang="hu-HU" sz="3500" b="1" i="1" dirty="0">
                <a:solidFill>
                  <a:srgbClr val="FF0000"/>
                </a:solidFill>
              </a:rPr>
              <a:t>(2022-től 10%?)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F2AB51F3-21C4-43DB-B2EB-BEF10446C766}"/>
              </a:ext>
            </a:extLst>
          </p:cNvPr>
          <p:cNvSpPr/>
          <p:nvPr/>
        </p:nvSpPr>
        <p:spPr>
          <a:xfrm>
            <a:off x="2065553" y="4243043"/>
            <a:ext cx="9264598" cy="153764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hu-HU" sz="3200" dirty="0"/>
              <a:t>Minimum a személyi jellegű kifizetések összege, az</a:t>
            </a:r>
          </a:p>
          <a:p>
            <a:pPr marL="0" indent="0" algn="ctr">
              <a:buNone/>
            </a:pPr>
            <a:r>
              <a:rPr lang="hu-HU" sz="3200" dirty="0"/>
              <a:t>adóalap módosító tételek figyelembevételével!</a:t>
            </a:r>
            <a:endParaRPr lang="hu-HU" sz="3000" b="1" dirty="0"/>
          </a:p>
        </p:txBody>
      </p:sp>
    </p:spTree>
    <p:extLst>
      <p:ext uri="{BB962C8B-B14F-4D97-AF65-F5344CB8AC3E}">
        <p14:creationId xmlns:p14="http://schemas.microsoft.com/office/powerpoint/2010/main" val="2062743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95817" y="306638"/>
            <a:ext cx="1098133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Adóalap módosító tételek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149512D7-7942-4F1D-A03F-D4436550850E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1F84DE55-9647-478F-90D9-E83F68E84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077" y="2017986"/>
            <a:ext cx="10156032" cy="4420914"/>
          </a:xfrm>
        </p:spPr>
        <p:txBody>
          <a:bodyPr>
            <a:normAutofit fontScale="85000" lnSpcReduction="20000"/>
          </a:bodyPr>
          <a:lstStyle/>
          <a:p>
            <a:endParaRPr lang="hu-HU" dirty="0"/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u-HU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Növelő tételek</a:t>
            </a: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u-HU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</a:t>
            </a: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i="1" dirty="0"/>
          </a:p>
          <a:p>
            <a:endParaRPr lang="hu-HU" i="1" dirty="0"/>
          </a:p>
          <a:p>
            <a:endParaRPr lang="hu-HU" i="1" dirty="0"/>
          </a:p>
          <a:p>
            <a:r>
              <a:rPr lang="hu-HU" i="1" dirty="0"/>
              <a:t>* egyéb feltételek figyelembevételével!</a:t>
            </a:r>
          </a:p>
        </p:txBody>
      </p:sp>
      <p:graphicFrame>
        <p:nvGraphicFramePr>
          <p:cNvPr id="9" name="Táblázat 9">
            <a:extLst>
              <a:ext uri="{FF2B5EF4-FFF2-40B4-BE49-F238E27FC236}">
                <a16:creationId xmlns:a16="http://schemas.microsoft.com/office/drawing/2014/main" id="{D95434C1-1F81-4ED6-84DE-CCC7307675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357511"/>
              </p:ext>
            </p:extLst>
          </p:nvPr>
        </p:nvGraphicFramePr>
        <p:xfrm>
          <a:off x="1132077" y="1851988"/>
          <a:ext cx="10108818" cy="3910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0611">
                  <a:extLst>
                    <a:ext uri="{9D8B030D-6E8A-4147-A177-3AD203B41FA5}">
                      <a16:colId xmlns:a16="http://schemas.microsoft.com/office/drawing/2014/main" val="2834255111"/>
                    </a:ext>
                  </a:extLst>
                </a:gridCol>
                <a:gridCol w="3258207">
                  <a:extLst>
                    <a:ext uri="{9D8B030D-6E8A-4147-A177-3AD203B41FA5}">
                      <a16:colId xmlns:a16="http://schemas.microsoft.com/office/drawing/2014/main" val="3350032323"/>
                    </a:ext>
                  </a:extLst>
                </a:gridCol>
              </a:tblGrid>
              <a:tr h="558661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/>
                        <a:t>Növelő tételek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/>
                        <a:t>Csökkentő tételek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444083"/>
                  </a:ext>
                </a:extLst>
              </a:tr>
              <a:tr h="558661"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Tőkekivonás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Tőkebevonás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326108"/>
                  </a:ext>
                </a:extLst>
              </a:tr>
              <a:tr h="558661"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Jóváhagyott osztalék (TAO időszakból jövő nem!)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Kapott osztalék*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067598"/>
                  </a:ext>
                </a:extLst>
              </a:tr>
              <a:tr h="558661"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Pénztár értékének növekménye (mentesített összegen felüli rész!)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Pénztár értékének csökkenése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010531"/>
                  </a:ext>
                </a:extLst>
              </a:tr>
              <a:tr h="558661"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Nem a vállalkozási tevékenység érdekében felmerült költségek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863771"/>
                  </a:ext>
                </a:extLst>
              </a:tr>
              <a:tr h="558661"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Megállapított és megfizetett bírság, pótlék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195436"/>
                  </a:ext>
                </a:extLst>
              </a:tr>
              <a:tr h="558661"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Behajthatatlannak nem minősülő követelés elengedett összeg*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326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084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2664" y="327659"/>
            <a:ext cx="11096952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KIVA esetén fizetendő iparűzési adó: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89565" y="1860331"/>
            <a:ext cx="11012870" cy="4295995"/>
          </a:xfrm>
        </p:spPr>
        <p:txBody>
          <a:bodyPr>
            <a:normAutofit/>
          </a:bodyPr>
          <a:lstStyle/>
          <a:p>
            <a:pPr algn="just"/>
            <a:endParaRPr lang="hu-HU" sz="45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F7388EA-C214-42A8-8DB8-AD6DEA56ADCF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B315E691-B877-4FD8-BA76-A2A0EDD5CA5C}"/>
              </a:ext>
            </a:extLst>
          </p:cNvPr>
          <p:cNvSpPr/>
          <p:nvPr/>
        </p:nvSpPr>
        <p:spPr>
          <a:xfrm>
            <a:off x="844236" y="2060990"/>
            <a:ext cx="9140591" cy="1472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None/>
            </a:pPr>
            <a:r>
              <a:rPr lang="hu-HU" sz="3500" b="1" dirty="0"/>
              <a:t>8 millió Ft-os </a:t>
            </a:r>
            <a:r>
              <a:rPr lang="hu-HU" sz="3500" b="1" dirty="0" err="1"/>
              <a:t>árbevételig</a:t>
            </a:r>
            <a:r>
              <a:rPr lang="hu-HU" sz="3500" b="1" dirty="0"/>
              <a:t> </a:t>
            </a:r>
          </a:p>
          <a:p>
            <a:pPr marL="0" indent="0" algn="ctr">
              <a:buClr>
                <a:schemeClr val="accent2"/>
              </a:buClr>
              <a:buNone/>
            </a:pPr>
            <a:r>
              <a:rPr lang="hu-HU" sz="3500" b="1" dirty="0"/>
              <a:t>a bevétel 80%-a után maximum 2%</a:t>
            </a:r>
          </a:p>
          <a:p>
            <a:pPr marL="0" indent="0" algn="ctr">
              <a:buClr>
                <a:schemeClr val="accent2"/>
              </a:buClr>
              <a:buNone/>
            </a:pPr>
            <a:r>
              <a:rPr lang="hu-HU" sz="3500" b="1" i="1" dirty="0">
                <a:solidFill>
                  <a:srgbClr val="FF0000"/>
                </a:solidFill>
              </a:rPr>
              <a:t>(2022-ben is </a:t>
            </a:r>
            <a:r>
              <a:rPr lang="hu-HU" sz="3500" b="1" i="1" dirty="0" err="1">
                <a:solidFill>
                  <a:srgbClr val="FF0000"/>
                </a:solidFill>
              </a:rPr>
              <a:t>feleződik</a:t>
            </a:r>
            <a:r>
              <a:rPr lang="hu-HU" sz="3500" b="1" i="1" dirty="0">
                <a:solidFill>
                  <a:srgbClr val="FF0000"/>
                </a:solidFill>
              </a:rPr>
              <a:t>!?)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F2AB51F3-21C4-43DB-B2EB-BEF10446C766}"/>
              </a:ext>
            </a:extLst>
          </p:cNvPr>
          <p:cNvSpPr/>
          <p:nvPr/>
        </p:nvSpPr>
        <p:spPr>
          <a:xfrm>
            <a:off x="2337837" y="4005192"/>
            <a:ext cx="9264598" cy="191328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hu-HU" sz="3200" b="1" dirty="0"/>
              <a:t>Választható: </a:t>
            </a:r>
          </a:p>
          <a:p>
            <a:pPr marL="0" indent="0" algn="ctr">
              <a:buNone/>
            </a:pPr>
            <a:r>
              <a:rPr lang="hu-HU" sz="3200" dirty="0"/>
              <a:t>a KIVA alapjának 120%-a utáni maximum 2% is!</a:t>
            </a:r>
          </a:p>
          <a:p>
            <a:pPr algn="ctr"/>
            <a:r>
              <a:rPr lang="hu-HU" sz="3200" b="1" i="1" dirty="0">
                <a:solidFill>
                  <a:srgbClr val="FF0000"/>
                </a:solidFill>
              </a:rPr>
              <a:t>(2022-ben is </a:t>
            </a:r>
            <a:r>
              <a:rPr lang="hu-HU" sz="3200" b="1" i="1" dirty="0" err="1">
                <a:solidFill>
                  <a:srgbClr val="FF0000"/>
                </a:solidFill>
              </a:rPr>
              <a:t>feleződik</a:t>
            </a:r>
            <a:r>
              <a:rPr lang="hu-HU" sz="3200" b="1" i="1" dirty="0">
                <a:solidFill>
                  <a:srgbClr val="FF0000"/>
                </a:solidFill>
              </a:rPr>
              <a:t>!?)</a:t>
            </a:r>
          </a:p>
        </p:txBody>
      </p:sp>
    </p:spTree>
    <p:extLst>
      <p:ext uri="{BB962C8B-B14F-4D97-AF65-F5344CB8AC3E}">
        <p14:creationId xmlns:p14="http://schemas.microsoft.com/office/powerpoint/2010/main" val="134122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Társasági adóra (TAO) vonatkozó szabályozás </a:t>
            </a:r>
            <a:endParaRPr lang="hu-HU" sz="7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7E28CAA-EC0F-4DB8-85C0-F6E41FDCBCF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183798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2664" y="327659"/>
            <a:ext cx="11096952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TAO mértéke, alapja: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89565" y="1860331"/>
            <a:ext cx="11012870" cy="4295995"/>
          </a:xfrm>
        </p:spPr>
        <p:txBody>
          <a:bodyPr>
            <a:normAutofit/>
          </a:bodyPr>
          <a:lstStyle/>
          <a:p>
            <a:pPr algn="just"/>
            <a:endParaRPr lang="hu-HU" sz="45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F7388EA-C214-42A8-8DB8-AD6DEA56ADCF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B315E691-B877-4FD8-BA76-A2A0EDD5CA5C}"/>
              </a:ext>
            </a:extLst>
          </p:cNvPr>
          <p:cNvSpPr/>
          <p:nvPr/>
        </p:nvSpPr>
        <p:spPr>
          <a:xfrm>
            <a:off x="875768" y="2437099"/>
            <a:ext cx="6481474" cy="11029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None/>
            </a:pPr>
            <a:r>
              <a:rPr lang="hu-HU" sz="3500" b="1" dirty="0"/>
              <a:t>Mértéke: 9%</a:t>
            </a:r>
            <a:endParaRPr lang="hu-HU" sz="3500" b="1" i="1" dirty="0">
              <a:solidFill>
                <a:srgbClr val="FF0000"/>
              </a:solidFill>
            </a:endParaRP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F2AB51F3-21C4-43DB-B2EB-BEF10446C766}"/>
              </a:ext>
            </a:extLst>
          </p:cNvPr>
          <p:cNvSpPr/>
          <p:nvPr/>
        </p:nvSpPr>
        <p:spPr>
          <a:xfrm>
            <a:off x="2065553" y="4243043"/>
            <a:ext cx="9264598" cy="153764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hu-HU" sz="3200" dirty="0"/>
              <a:t>Bevételek és költségek különbözete az</a:t>
            </a:r>
          </a:p>
          <a:p>
            <a:pPr marL="0" indent="0" algn="ctr">
              <a:buNone/>
            </a:pPr>
            <a:r>
              <a:rPr lang="hu-HU" sz="3200" dirty="0"/>
              <a:t>adóalap módosító tételek figyelembevételével!</a:t>
            </a:r>
            <a:endParaRPr lang="hu-HU" sz="3000" b="1" dirty="0"/>
          </a:p>
        </p:txBody>
      </p:sp>
    </p:spTree>
    <p:extLst>
      <p:ext uri="{BB962C8B-B14F-4D97-AF65-F5344CB8AC3E}">
        <p14:creationId xmlns:p14="http://schemas.microsoft.com/office/powerpoint/2010/main" val="835270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2664" y="327659"/>
            <a:ext cx="11096952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Kifizetett jövedelmeknél a vállalkozás által fizetendő adók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89565" y="1860331"/>
            <a:ext cx="11012870" cy="42959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500" b="1" i="1" dirty="0">
                <a:solidFill>
                  <a:srgbClr val="FF0000"/>
                </a:solidFill>
              </a:rPr>
              <a:t>Általános esetben (teljesség igénye nélkül!!!)</a:t>
            </a:r>
            <a:endParaRPr lang="hu-HU" sz="3500" i="1" dirty="0">
              <a:solidFill>
                <a:srgbClr val="FF0000"/>
              </a:solidFill>
            </a:endParaRPr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F7388EA-C214-42A8-8DB8-AD6DEA56ADCF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B315E691-B877-4FD8-BA76-A2A0EDD5CA5C}"/>
              </a:ext>
            </a:extLst>
          </p:cNvPr>
          <p:cNvSpPr/>
          <p:nvPr/>
        </p:nvSpPr>
        <p:spPr>
          <a:xfrm>
            <a:off x="875767" y="2437098"/>
            <a:ext cx="8226191" cy="1724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None/>
            </a:pPr>
            <a:r>
              <a:rPr lang="hu-HU" sz="3500" b="1" dirty="0"/>
              <a:t>Munkavállalóknál:</a:t>
            </a:r>
          </a:p>
          <a:p>
            <a:pPr marL="0" indent="0" algn="ctr">
              <a:buClr>
                <a:schemeClr val="accent2"/>
              </a:buClr>
              <a:buNone/>
            </a:pPr>
            <a:r>
              <a:rPr lang="hu-HU" sz="3500" b="1" dirty="0"/>
              <a:t>2021-ben: 17% (15,5% </a:t>
            </a:r>
            <a:r>
              <a:rPr lang="hu-HU" sz="3500" b="1" dirty="0" err="1"/>
              <a:t>szocho</a:t>
            </a:r>
            <a:r>
              <a:rPr lang="hu-HU" sz="3500" b="1" dirty="0"/>
              <a:t> és 1,5% </a:t>
            </a:r>
            <a:r>
              <a:rPr lang="hu-HU" sz="3500" b="1" dirty="0" err="1"/>
              <a:t>szhj</a:t>
            </a:r>
            <a:r>
              <a:rPr lang="hu-HU" sz="3500" b="1" dirty="0"/>
              <a:t>)</a:t>
            </a:r>
          </a:p>
          <a:p>
            <a:pPr marL="0" indent="0" algn="ctr">
              <a:buClr>
                <a:schemeClr val="accent2"/>
              </a:buClr>
              <a:buNone/>
            </a:pPr>
            <a:r>
              <a:rPr lang="hu-HU" sz="3500" b="1" i="1" dirty="0">
                <a:solidFill>
                  <a:srgbClr val="FF0000"/>
                </a:solidFill>
              </a:rPr>
              <a:t>2022-ben: 13% </a:t>
            </a:r>
            <a:r>
              <a:rPr lang="hu-HU" sz="3500" b="1" i="1" dirty="0" err="1">
                <a:solidFill>
                  <a:srgbClr val="FF0000"/>
                </a:solidFill>
              </a:rPr>
              <a:t>szocho</a:t>
            </a:r>
            <a:r>
              <a:rPr lang="hu-HU" sz="3500" b="1" i="1" dirty="0">
                <a:solidFill>
                  <a:srgbClr val="FF0000"/>
                </a:solidFill>
              </a:rPr>
              <a:t> (?)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F2AB51F3-21C4-43DB-B2EB-BEF10446C766}"/>
              </a:ext>
            </a:extLst>
          </p:cNvPr>
          <p:cNvSpPr/>
          <p:nvPr/>
        </p:nvSpPr>
        <p:spPr>
          <a:xfrm>
            <a:off x="2065553" y="4243043"/>
            <a:ext cx="9264598" cy="183193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hu-HU" sz="3500" b="1" dirty="0"/>
              <a:t>Tagoknál (min. a minimálbér 112,5%-a után):</a:t>
            </a:r>
          </a:p>
          <a:p>
            <a:pPr algn="ctr"/>
            <a:r>
              <a:rPr lang="hu-HU" sz="3500" b="1" dirty="0"/>
              <a:t>2021-ben: 17% (15,5% </a:t>
            </a:r>
            <a:r>
              <a:rPr lang="hu-HU" sz="3500" b="1" dirty="0" err="1"/>
              <a:t>szocho</a:t>
            </a:r>
            <a:r>
              <a:rPr lang="hu-HU" sz="3500" b="1" dirty="0"/>
              <a:t> és 1,5% </a:t>
            </a:r>
            <a:r>
              <a:rPr lang="hu-HU" sz="3500" b="1" dirty="0" err="1"/>
              <a:t>szhj</a:t>
            </a:r>
            <a:r>
              <a:rPr lang="hu-HU" sz="3500" b="1" dirty="0"/>
              <a:t>)</a:t>
            </a:r>
          </a:p>
          <a:p>
            <a:pPr marL="0" indent="0" algn="ctr">
              <a:buNone/>
            </a:pPr>
            <a:r>
              <a:rPr lang="hu-HU" sz="3500" b="1" i="1" dirty="0">
                <a:solidFill>
                  <a:srgbClr val="FF0000"/>
                </a:solidFill>
              </a:rPr>
              <a:t>2022-ben: 13% </a:t>
            </a:r>
            <a:r>
              <a:rPr lang="hu-HU" sz="3500" b="1" i="1" dirty="0" err="1">
                <a:solidFill>
                  <a:srgbClr val="FF0000"/>
                </a:solidFill>
              </a:rPr>
              <a:t>szocho</a:t>
            </a:r>
            <a:r>
              <a:rPr lang="hu-HU" sz="3500" b="1" i="1" dirty="0">
                <a:solidFill>
                  <a:srgbClr val="FF0000"/>
                </a:solidFill>
              </a:rPr>
              <a:t> (?)</a:t>
            </a:r>
          </a:p>
        </p:txBody>
      </p:sp>
    </p:spTree>
    <p:extLst>
      <p:ext uri="{BB962C8B-B14F-4D97-AF65-F5344CB8AC3E}">
        <p14:creationId xmlns:p14="http://schemas.microsoft.com/office/powerpoint/2010/main" val="1693659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2664" y="327659"/>
            <a:ext cx="11096952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TAO esetén fizetendő iparűzési adó: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89565" y="1860331"/>
            <a:ext cx="11012870" cy="4295995"/>
          </a:xfrm>
        </p:spPr>
        <p:txBody>
          <a:bodyPr>
            <a:normAutofit/>
          </a:bodyPr>
          <a:lstStyle/>
          <a:p>
            <a:pPr algn="just"/>
            <a:endParaRPr lang="hu-HU" sz="45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F7388EA-C214-42A8-8DB8-AD6DEA56ADCF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B315E691-B877-4FD8-BA76-A2A0EDD5CA5C}"/>
              </a:ext>
            </a:extLst>
          </p:cNvPr>
          <p:cNvSpPr/>
          <p:nvPr/>
        </p:nvSpPr>
        <p:spPr>
          <a:xfrm>
            <a:off x="1017729" y="1966234"/>
            <a:ext cx="10580509" cy="2630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None/>
            </a:pPr>
            <a:r>
              <a:rPr lang="hu-HU" sz="3500" b="1" i="1" dirty="0">
                <a:solidFill>
                  <a:schemeClr val="bg1"/>
                </a:solidFill>
              </a:rPr>
              <a:t>Alap esetben az iparűzési adó alapja: </a:t>
            </a:r>
          </a:p>
          <a:p>
            <a:pPr marL="0" indent="0" algn="ctr">
              <a:buClr>
                <a:schemeClr val="accent2"/>
              </a:buClr>
              <a:buNone/>
            </a:pPr>
            <a:r>
              <a:rPr lang="hu-HU" sz="3200" b="1" i="1" dirty="0">
                <a:solidFill>
                  <a:schemeClr val="bg1"/>
                </a:solidFill>
              </a:rPr>
              <a:t>(+) árbevétel (-) anyagköltség (-) közvetített szolgáltatások értéke (-) ELÁBÉ (-) alvállalkozói teljesítések értéke </a:t>
            </a:r>
          </a:p>
          <a:p>
            <a:pPr marL="0" indent="0" algn="ctr">
              <a:buClr>
                <a:schemeClr val="accent2"/>
              </a:buClr>
              <a:buNone/>
            </a:pPr>
            <a:r>
              <a:rPr lang="hu-HU" sz="3200" b="1" i="1" dirty="0">
                <a:solidFill>
                  <a:schemeClr val="bg1"/>
                </a:solidFill>
              </a:rPr>
              <a:t>(-) kutatás/fejlesztés önköltsége</a:t>
            </a:r>
          </a:p>
          <a:p>
            <a:pPr marL="0" indent="0" algn="ctr">
              <a:buClr>
                <a:schemeClr val="accent2"/>
              </a:buClr>
              <a:buNone/>
            </a:pPr>
            <a:r>
              <a:rPr lang="hu-HU" sz="3200" b="1" i="1" dirty="0">
                <a:solidFill>
                  <a:schemeClr val="bg1"/>
                </a:solidFill>
              </a:rPr>
              <a:t>Alap után fizetendő: </a:t>
            </a:r>
            <a:r>
              <a:rPr lang="hu-HU" sz="3200" b="1" i="1" dirty="0" err="1">
                <a:solidFill>
                  <a:schemeClr val="bg1"/>
                </a:solidFill>
              </a:rPr>
              <a:t>max</a:t>
            </a:r>
            <a:r>
              <a:rPr lang="hu-HU" sz="3200" b="1" i="1" dirty="0">
                <a:solidFill>
                  <a:schemeClr val="bg1"/>
                </a:solidFill>
              </a:rPr>
              <a:t>. 2% </a:t>
            </a:r>
            <a:r>
              <a:rPr lang="hu-HU" sz="3200" b="1" i="1" dirty="0">
                <a:solidFill>
                  <a:srgbClr val="FF0000"/>
                </a:solidFill>
              </a:rPr>
              <a:t>(2022-ben is </a:t>
            </a:r>
            <a:r>
              <a:rPr lang="hu-HU" sz="3200" b="1" i="1" dirty="0" err="1">
                <a:solidFill>
                  <a:srgbClr val="FF0000"/>
                </a:solidFill>
              </a:rPr>
              <a:t>feleződik</a:t>
            </a:r>
            <a:r>
              <a:rPr lang="hu-HU" sz="3200" b="1" i="1" dirty="0">
                <a:solidFill>
                  <a:srgbClr val="FF0000"/>
                </a:solidFill>
              </a:rPr>
              <a:t>!?)</a:t>
            </a:r>
            <a:endParaRPr lang="hu-HU" sz="3200" b="1" i="1" dirty="0">
              <a:solidFill>
                <a:schemeClr val="bg1"/>
              </a:solidFill>
            </a:endParaRP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F2AB51F3-21C4-43DB-B2EB-BEF10446C766}"/>
              </a:ext>
            </a:extLst>
          </p:cNvPr>
          <p:cNvSpPr/>
          <p:nvPr/>
        </p:nvSpPr>
        <p:spPr>
          <a:xfrm>
            <a:off x="1017729" y="4790955"/>
            <a:ext cx="10580509" cy="13464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None/>
            </a:pPr>
            <a:r>
              <a:rPr lang="hu-HU" sz="3200" b="1" dirty="0"/>
              <a:t>Választható 8 millió Ft-os </a:t>
            </a:r>
            <a:r>
              <a:rPr lang="hu-HU" sz="3200" b="1" dirty="0" err="1"/>
              <a:t>árbevételig</a:t>
            </a:r>
            <a:r>
              <a:rPr lang="hu-HU" sz="3200" b="1" dirty="0"/>
              <a:t>: </a:t>
            </a:r>
          </a:p>
          <a:p>
            <a:pPr marL="0" indent="0" algn="ctr">
              <a:buClr>
                <a:schemeClr val="accent2"/>
              </a:buClr>
              <a:buNone/>
            </a:pPr>
            <a:r>
              <a:rPr lang="hu-HU" sz="3200" b="1" dirty="0"/>
              <a:t>a bevétel 80%-a után maximum 2% </a:t>
            </a:r>
            <a:r>
              <a:rPr lang="hu-HU" sz="3200" b="1" i="1" dirty="0">
                <a:solidFill>
                  <a:srgbClr val="FF0000"/>
                </a:solidFill>
              </a:rPr>
              <a:t>(2022-ben is </a:t>
            </a:r>
            <a:r>
              <a:rPr lang="hu-HU" sz="3200" b="1" i="1" dirty="0" err="1">
                <a:solidFill>
                  <a:srgbClr val="FF0000"/>
                </a:solidFill>
              </a:rPr>
              <a:t>feleződik</a:t>
            </a:r>
            <a:r>
              <a:rPr lang="hu-HU" sz="3200" b="1" i="1" dirty="0">
                <a:solidFill>
                  <a:srgbClr val="FF0000"/>
                </a:solidFill>
              </a:rPr>
              <a:t>!?)</a:t>
            </a:r>
          </a:p>
        </p:txBody>
      </p:sp>
    </p:spTree>
    <p:extLst>
      <p:ext uri="{BB962C8B-B14F-4D97-AF65-F5344CB8AC3E}">
        <p14:creationId xmlns:p14="http://schemas.microsoft.com/office/powerpoint/2010/main" val="111786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2664" y="327659"/>
            <a:ext cx="11096952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tevékenységet érintő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2022-es változások: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72664" y="1891862"/>
            <a:ext cx="11012870" cy="4295995"/>
          </a:xfrm>
        </p:spPr>
        <p:txBody>
          <a:bodyPr>
            <a:normAutofit/>
          </a:bodyPr>
          <a:lstStyle/>
          <a:p>
            <a:r>
              <a:rPr lang="hu-HU" sz="3000" dirty="0"/>
              <a:t>1.Minimálbér, garantált bérminimum emelése</a:t>
            </a:r>
          </a:p>
          <a:p>
            <a:pPr algn="just"/>
            <a:endParaRPr lang="hu-HU" dirty="0"/>
          </a:p>
          <a:p>
            <a:endParaRPr lang="hu-HU" sz="4500" dirty="0"/>
          </a:p>
          <a:p>
            <a:r>
              <a:rPr lang="hu-HU" sz="3000" dirty="0"/>
              <a:t>2. Adókulcsok változása </a:t>
            </a:r>
            <a:r>
              <a:rPr lang="hu-HU" sz="3000" b="1" dirty="0">
                <a:solidFill>
                  <a:srgbClr val="FF0000"/>
                </a:solidFill>
              </a:rPr>
              <a:t>(várhatóan)</a:t>
            </a:r>
            <a:endParaRPr lang="hu-HU" sz="3000" b="1" dirty="0"/>
          </a:p>
          <a:p>
            <a:pPr algn="just"/>
            <a:endParaRPr lang="hu-HU" dirty="0"/>
          </a:p>
          <a:p>
            <a:endParaRPr lang="hu-HU" sz="35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92EFF3F7-9DBC-46D9-A651-CC14D9603F8C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  <p:graphicFrame>
        <p:nvGraphicFramePr>
          <p:cNvPr id="3" name="Táblázat 4">
            <a:extLst>
              <a:ext uri="{FF2B5EF4-FFF2-40B4-BE49-F238E27FC236}">
                <a16:creationId xmlns:a16="http://schemas.microsoft.com/office/drawing/2014/main" id="{E8C8D529-35D2-47D8-A061-424FC8E1D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985470"/>
              </p:ext>
            </p:extLst>
          </p:nvPr>
        </p:nvGraphicFramePr>
        <p:xfrm>
          <a:off x="1799861" y="2447498"/>
          <a:ext cx="8758473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9491">
                  <a:extLst>
                    <a:ext uri="{9D8B030D-6E8A-4147-A177-3AD203B41FA5}">
                      <a16:colId xmlns:a16="http://schemas.microsoft.com/office/drawing/2014/main" val="2982280737"/>
                    </a:ext>
                  </a:extLst>
                </a:gridCol>
                <a:gridCol w="2919491">
                  <a:extLst>
                    <a:ext uri="{9D8B030D-6E8A-4147-A177-3AD203B41FA5}">
                      <a16:colId xmlns:a16="http://schemas.microsoft.com/office/drawing/2014/main" val="2962828550"/>
                    </a:ext>
                  </a:extLst>
                </a:gridCol>
                <a:gridCol w="2919491">
                  <a:extLst>
                    <a:ext uri="{9D8B030D-6E8A-4147-A177-3AD203B41FA5}">
                      <a16:colId xmlns:a16="http://schemas.microsoft.com/office/drawing/2014/main" val="2613997956"/>
                    </a:ext>
                  </a:extLst>
                </a:gridCol>
              </a:tblGrid>
              <a:tr h="242093">
                <a:tc>
                  <a:txBody>
                    <a:bodyPr/>
                    <a:lstStyle/>
                    <a:p>
                      <a:r>
                        <a:rPr lang="hu-HU" dirty="0"/>
                        <a:t>Típus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2021-ben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2022-ben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084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Minimálbér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167.400 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352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Garantált bérminimum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219.000 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260.000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821513"/>
                  </a:ext>
                </a:extLst>
              </a:tr>
            </a:tbl>
          </a:graphicData>
        </a:graphic>
      </p:graphicFrame>
      <p:graphicFrame>
        <p:nvGraphicFramePr>
          <p:cNvPr id="5" name="Táblázat 5">
            <a:extLst>
              <a:ext uri="{FF2B5EF4-FFF2-40B4-BE49-F238E27FC236}">
                <a16:creationId xmlns:a16="http://schemas.microsoft.com/office/drawing/2014/main" id="{4B1DB4EA-D3A5-4CC1-BD75-301C570823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489936"/>
              </p:ext>
            </p:extLst>
          </p:nvPr>
        </p:nvGraphicFramePr>
        <p:xfrm>
          <a:off x="1799862" y="4333657"/>
          <a:ext cx="875847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9491">
                  <a:extLst>
                    <a:ext uri="{9D8B030D-6E8A-4147-A177-3AD203B41FA5}">
                      <a16:colId xmlns:a16="http://schemas.microsoft.com/office/drawing/2014/main" val="4088572096"/>
                    </a:ext>
                  </a:extLst>
                </a:gridCol>
                <a:gridCol w="2919491">
                  <a:extLst>
                    <a:ext uri="{9D8B030D-6E8A-4147-A177-3AD203B41FA5}">
                      <a16:colId xmlns:a16="http://schemas.microsoft.com/office/drawing/2014/main" val="3071116221"/>
                    </a:ext>
                  </a:extLst>
                </a:gridCol>
                <a:gridCol w="2919491">
                  <a:extLst>
                    <a:ext uri="{9D8B030D-6E8A-4147-A177-3AD203B41FA5}">
                      <a16:colId xmlns:a16="http://schemas.microsoft.com/office/drawing/2014/main" val="2477605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Adónem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2021-ben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2022-ben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697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Szakképzési hozzájárulás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megszűnik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01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Szociális hozzájárulási adó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15,5%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986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Kisvállalati adó (KIVA)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80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Helyi iparűzési adó (HIPA)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Max. 1% (bejelentés </a:t>
                      </a:r>
                      <a:r>
                        <a:rPr lang="hu-HU" b="0" dirty="0">
                          <a:solidFill>
                            <a:schemeClr val="tx1"/>
                          </a:solidFill>
                        </a:rPr>
                        <a:t>kellett</a:t>
                      </a:r>
                      <a:r>
                        <a:rPr lang="hu-HU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Max. 1% (bejelentés </a:t>
                      </a:r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kell</a:t>
                      </a:r>
                      <a:r>
                        <a:rPr lang="hu-HU" b="1" u="sng" dirty="0">
                          <a:solidFill>
                            <a:srgbClr val="FF0000"/>
                          </a:solidFill>
                        </a:rPr>
                        <a:t>het</a:t>
                      </a:r>
                      <a:r>
                        <a:rPr lang="hu-HU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895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306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TAO és KIVA összevetése</a:t>
            </a:r>
            <a:b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példán keresztül</a:t>
            </a:r>
            <a:endParaRPr lang="hu-HU" sz="7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7E28CAA-EC0F-4DB8-85C0-F6E41FDCBCF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878862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95C55F-4286-4A2A-A05E-2D274D82F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2561D9-068B-4BC7-85F6-AE6A7C34B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1BACF2-0F18-493C-99AB-363E61471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élda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Tartalom helye 3"/>
          <p:cNvSpPr>
            <a:spLocks noGrp="1"/>
          </p:cNvSpPr>
          <p:nvPr>
            <p:ph sz="half" idx="2"/>
          </p:nvPr>
        </p:nvSpPr>
        <p:spPr>
          <a:xfrm>
            <a:off x="4206240" y="252248"/>
            <a:ext cx="7802880" cy="6697192"/>
          </a:xfrm>
        </p:spPr>
        <p:txBody>
          <a:bodyPr vert="horz" lIns="0" tIns="45720" rIns="0" bIns="45720" rtlCol="0" anchor="ctr">
            <a:normAutofit/>
          </a:bodyPr>
          <a:lstStyle/>
          <a:p>
            <a:pPr marL="0" indent="0" algn="ctr">
              <a:buFont typeface="Calibri" panose="020F0502020204030204" pitchFamily="34" charset="0"/>
              <a:buNone/>
            </a:pPr>
            <a:r>
              <a:rPr lang="hu-HU" sz="2300" b="1" i="1" dirty="0"/>
              <a:t>Példa: Egyszemélyes kft esetén felmerült adatok a következők:</a:t>
            </a:r>
            <a:endParaRPr lang="en-US" sz="2300" b="1" i="1" dirty="0"/>
          </a:p>
          <a:p>
            <a:pPr marL="0" indent="0">
              <a:buFont typeface="Calibri" panose="020F0502020204030204" pitchFamily="34" charset="0"/>
              <a:buNone/>
            </a:pPr>
            <a:r>
              <a:rPr lang="hu-HU" sz="2400" b="1" i="1" dirty="0">
                <a:solidFill>
                  <a:schemeClr val="tx1"/>
                </a:solidFill>
              </a:rPr>
              <a:t>Bevételek: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i="1" dirty="0">
                <a:solidFill>
                  <a:schemeClr val="tx1"/>
                </a:solidFill>
              </a:rPr>
              <a:t>50 millió forint árbevétel,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i="1" dirty="0">
                <a:solidFill>
                  <a:schemeClr val="tx1"/>
                </a:solidFill>
              </a:rPr>
              <a:t>200 ezer Ft kapott kamat</a:t>
            </a:r>
            <a:endParaRPr lang="en-US" sz="2400" i="1" dirty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hu-HU" sz="2400" b="1" i="1" dirty="0">
                <a:solidFill>
                  <a:schemeClr val="tx1"/>
                </a:solidFill>
              </a:rPr>
              <a:t>Kiadások: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i="1" dirty="0">
                <a:solidFill>
                  <a:schemeClr val="tx1"/>
                </a:solidFill>
              </a:rPr>
              <a:t>Bruttó bérek: 2.500.000 Ft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i="1" dirty="0">
                <a:solidFill>
                  <a:schemeClr val="tx1"/>
                </a:solidFill>
              </a:rPr>
              <a:t>Kifizetett osztalék (KIVA időszakban keletkezett): 3.000.000 Ft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i="1" dirty="0">
                <a:solidFill>
                  <a:schemeClr val="tx1"/>
                </a:solidFill>
              </a:rPr>
              <a:t>Pénztár összegének csökkenése: 325.000 Ft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i="1" dirty="0">
                <a:solidFill>
                  <a:schemeClr val="tx1"/>
                </a:solidFill>
              </a:rPr>
              <a:t>Anyagköltség: 6.000.000 Ft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i="1" dirty="0">
                <a:solidFill>
                  <a:schemeClr val="tx1"/>
                </a:solidFill>
              </a:rPr>
              <a:t>Egyéb költségek: 2.300.000 Ft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i="1" dirty="0">
                <a:solidFill>
                  <a:schemeClr val="tx1"/>
                </a:solidFill>
              </a:rPr>
              <a:t>Jegyzett tőke emelése: 2.000.000 Ft</a:t>
            </a:r>
          </a:p>
          <a:p>
            <a:r>
              <a:rPr lang="hu-HU" sz="2300" b="1" i="1" dirty="0"/>
              <a:t>Hasonlítsuk össze a KIVA és TAO esetén fizetendő </a:t>
            </a:r>
            <a:r>
              <a:rPr lang="hu-HU" sz="2300" b="1" i="1" dirty="0" err="1"/>
              <a:t>közterheket</a:t>
            </a:r>
            <a:r>
              <a:rPr lang="hu-HU" sz="2300" b="1" i="1" dirty="0"/>
              <a:t>!</a:t>
            </a:r>
            <a:endParaRPr lang="en-US" sz="2300" b="1" i="1" dirty="0"/>
          </a:p>
        </p:txBody>
      </p:sp>
    </p:spTree>
    <p:extLst>
      <p:ext uri="{BB962C8B-B14F-4D97-AF65-F5344CB8AC3E}">
        <p14:creationId xmlns:p14="http://schemas.microsoft.com/office/powerpoint/2010/main" val="2092266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123C2AF-D124-4ECC-9C28-D8C8F4F6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771986"/>
          </a:xfrm>
        </p:spPr>
        <p:txBody>
          <a:bodyPr/>
          <a:lstStyle/>
          <a:p>
            <a:pPr algn="ctr"/>
            <a:r>
              <a:rPr lang="hu-HU" b="1" dirty="0"/>
              <a:t>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D10332-513F-4011-8DFE-A27B00290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0" y="325821"/>
            <a:ext cx="6492240" cy="5663499"/>
          </a:xfrm>
        </p:spPr>
        <p:txBody>
          <a:bodyPr/>
          <a:lstStyle/>
          <a:p>
            <a:pPr algn="ctr"/>
            <a:r>
              <a:rPr lang="hu-HU" sz="3000" b="1" i="1" dirty="0">
                <a:solidFill>
                  <a:schemeClr val="accent2"/>
                </a:solidFill>
              </a:rPr>
              <a:t>Fizetendő adók számítása TAO esetén:</a:t>
            </a:r>
          </a:p>
          <a:p>
            <a:pPr algn="ctr"/>
            <a:endParaRPr lang="hu-HU" sz="3000" b="1" i="1" dirty="0">
              <a:solidFill>
                <a:schemeClr val="accent2"/>
              </a:solidFill>
            </a:endParaRPr>
          </a:p>
          <a:p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712473F-E458-4EFC-B7F0-708E102C8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366345"/>
            <a:ext cx="3273972" cy="4938859"/>
          </a:xfrm>
        </p:spPr>
        <p:txBody>
          <a:bodyPr>
            <a:normAutofit/>
          </a:bodyPr>
          <a:lstStyle/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Bevételek: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50 millió forint árbevétel,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200 ezer Ft kapott kamat</a:t>
            </a:r>
            <a:endParaRPr lang="en-US" sz="1600" i="1" dirty="0">
              <a:solidFill>
                <a:schemeClr val="bg1"/>
              </a:solidFill>
            </a:endParaRPr>
          </a:p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Kiadások</a:t>
            </a:r>
            <a:r>
              <a:rPr lang="hu-HU" sz="1600" b="1" i="1" dirty="0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Bruttó bérek: 2.500.000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Kifizetett osztalék (KIVA időszakban keletkezett): 3.000.000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Pénztár csökkenése : 325.000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Anyagköltség: 6.000.000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Egyéb költségek: 2.300.000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Jegyzett tőke emelése: 2.000.000 Ft</a:t>
            </a:r>
          </a:p>
          <a:p>
            <a:pPr>
              <a:buClr>
                <a:schemeClr val="bg1"/>
              </a:buClr>
            </a:pPr>
            <a:r>
              <a:rPr lang="hu-HU" sz="1600" b="1" i="1" dirty="0"/>
              <a:t>Hasonlítsuk össze a KIVA és TAO esetén fizetendő </a:t>
            </a:r>
            <a:r>
              <a:rPr lang="hu-HU" sz="1600" b="1" i="1" dirty="0" err="1"/>
              <a:t>közterheket</a:t>
            </a:r>
            <a:r>
              <a:rPr lang="hu-HU" sz="1600" b="1" i="1" dirty="0"/>
              <a:t>!</a:t>
            </a:r>
            <a:endParaRPr lang="en-US" sz="1600" b="1" i="1" dirty="0"/>
          </a:p>
          <a:p>
            <a:endParaRPr lang="hu-HU" dirty="0"/>
          </a:p>
        </p:txBody>
      </p:sp>
      <p:graphicFrame>
        <p:nvGraphicFramePr>
          <p:cNvPr id="5" name="Táblázat 5">
            <a:extLst>
              <a:ext uri="{FF2B5EF4-FFF2-40B4-BE49-F238E27FC236}">
                <a16:creationId xmlns:a16="http://schemas.microsoft.com/office/drawing/2014/main" id="{2AF75DC8-412F-48AE-95F3-54CE0F9E0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463492"/>
              </p:ext>
            </p:extLst>
          </p:nvPr>
        </p:nvGraphicFramePr>
        <p:xfrm>
          <a:off x="4470403" y="868680"/>
          <a:ext cx="7285420" cy="1924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5956">
                  <a:extLst>
                    <a:ext uri="{9D8B030D-6E8A-4147-A177-3AD203B41FA5}">
                      <a16:colId xmlns:a16="http://schemas.microsoft.com/office/drawing/2014/main" val="2864079264"/>
                    </a:ext>
                  </a:extLst>
                </a:gridCol>
                <a:gridCol w="1739464">
                  <a:extLst>
                    <a:ext uri="{9D8B030D-6E8A-4147-A177-3AD203B41FA5}">
                      <a16:colId xmlns:a16="http://schemas.microsoft.com/office/drawing/2014/main" val="36584694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Iparűzési adó (HIPA) számítása: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70216"/>
                  </a:ext>
                </a:extLst>
              </a:tr>
              <a:tr h="445726">
                <a:tc>
                  <a:txBody>
                    <a:bodyPr/>
                    <a:lstStyle/>
                    <a:p>
                      <a:r>
                        <a:rPr lang="hu-HU" dirty="0"/>
                        <a:t>Árbevétel (+):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50.000.000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671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Anyagköltség (-):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6.000.000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08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HIPA alapja (ha az adókulcs 2% és nincs kedvezmény):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42.000.000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916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/>
                        <a:t>HIPA összege (ha az adókulcs 2% és nincs kedvezmény):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b="1" dirty="0"/>
                        <a:t>840.000 Ft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905563"/>
                  </a:ext>
                </a:extLst>
              </a:tr>
            </a:tbl>
          </a:graphicData>
        </a:graphic>
      </p:graphicFrame>
      <p:graphicFrame>
        <p:nvGraphicFramePr>
          <p:cNvPr id="6" name="Táblázat 5">
            <a:extLst>
              <a:ext uri="{FF2B5EF4-FFF2-40B4-BE49-F238E27FC236}">
                <a16:creationId xmlns:a16="http://schemas.microsoft.com/office/drawing/2014/main" id="{EF88D660-A6FF-4878-86E4-0E35096BE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111627"/>
              </p:ext>
            </p:extLst>
          </p:nvPr>
        </p:nvGraphicFramePr>
        <p:xfrm>
          <a:off x="4470403" y="2860215"/>
          <a:ext cx="7285420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117">
                  <a:extLst>
                    <a:ext uri="{9D8B030D-6E8A-4147-A177-3AD203B41FA5}">
                      <a16:colId xmlns:a16="http://schemas.microsoft.com/office/drawing/2014/main" val="2864079264"/>
                    </a:ext>
                  </a:extLst>
                </a:gridCol>
                <a:gridCol w="4156839">
                  <a:extLst>
                    <a:ext uri="{9D8B030D-6E8A-4147-A177-3AD203B41FA5}">
                      <a16:colId xmlns:a16="http://schemas.microsoft.com/office/drawing/2014/main" val="974875987"/>
                    </a:ext>
                  </a:extLst>
                </a:gridCol>
                <a:gridCol w="1739464">
                  <a:extLst>
                    <a:ext uri="{9D8B030D-6E8A-4147-A177-3AD203B41FA5}">
                      <a16:colId xmlns:a16="http://schemas.microsoft.com/office/drawing/2014/main" val="365846947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hu-HU" dirty="0"/>
                        <a:t>Társasági adó (TAO) számítása: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70216"/>
                  </a:ext>
                </a:extLst>
              </a:tr>
              <a:tr h="358053">
                <a:tc>
                  <a:txBody>
                    <a:bodyPr/>
                    <a:lstStyle/>
                    <a:p>
                      <a:r>
                        <a:rPr lang="hu-HU" dirty="0"/>
                        <a:t>Bevételek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Árbevétel (+):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50.000.000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671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Kapott kamat (+):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200.0000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08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Kiadások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Bruttó bérek (-):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2.500.000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916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Bruttó bérre fizetett adók (17%) (-):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425.000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788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Anyagköltség (-):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6.000.000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827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Egyéb költségek (-):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2.300.000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178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Iparűzési adó (-):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840.000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74243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dirty="0"/>
                        <a:t>TAO alapja (ha nincsenek módosító tételek):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38.135.000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90001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b="1" dirty="0"/>
                        <a:t>TAO összege az adóalap 9%-a (kedvezmények nélkül):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b="1" dirty="0"/>
                        <a:t>3.432.150 Ft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90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0163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123C2AF-D124-4ECC-9C28-D8C8F4F6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771986"/>
          </a:xfrm>
        </p:spPr>
        <p:txBody>
          <a:bodyPr/>
          <a:lstStyle/>
          <a:p>
            <a:pPr algn="ctr"/>
            <a:r>
              <a:rPr lang="hu-HU" b="1" dirty="0"/>
              <a:t>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D10332-513F-4011-8DFE-A27B00290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u-HU" sz="3000" b="1" i="1" dirty="0">
                <a:solidFill>
                  <a:schemeClr val="accent2"/>
                </a:solidFill>
              </a:rPr>
              <a:t>Fizetendő adók számítása TAO esetén:</a:t>
            </a:r>
          </a:p>
          <a:p>
            <a:pPr algn="ctr"/>
            <a:endParaRPr lang="hu-HU" sz="3000" b="1" i="1" dirty="0">
              <a:solidFill>
                <a:schemeClr val="accent2"/>
              </a:solidFill>
            </a:endParaRPr>
          </a:p>
          <a:p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712473F-E458-4EFC-B7F0-708E102C8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366345"/>
            <a:ext cx="3316014" cy="4938859"/>
          </a:xfrm>
        </p:spPr>
        <p:txBody>
          <a:bodyPr>
            <a:normAutofit/>
          </a:bodyPr>
          <a:lstStyle/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Bevételek: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50 millió forint árbevétel,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200 ezer Ft kapott kamat</a:t>
            </a:r>
            <a:endParaRPr lang="en-US" sz="1600" i="1" dirty="0">
              <a:solidFill>
                <a:schemeClr val="bg1"/>
              </a:solidFill>
            </a:endParaRPr>
          </a:p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Kiadások</a:t>
            </a:r>
            <a:r>
              <a:rPr lang="hu-HU" sz="1600" b="1" i="1" dirty="0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Bruttó bérek: 2.500.000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Kifizetett osztalék (KIVA időszakban keletkezett): 3.000.000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Pénztár csökkenése: 325.000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Anyagköltség: 6.000.000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Egyéb költségek: 2.300.000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Jegyzett tőke emelése: 2.000.000 Ft</a:t>
            </a:r>
          </a:p>
          <a:p>
            <a:pPr>
              <a:buClr>
                <a:schemeClr val="bg1"/>
              </a:buClr>
            </a:pPr>
            <a:r>
              <a:rPr lang="hu-HU" sz="1600" b="1" i="1" dirty="0"/>
              <a:t>Hasonlítsuk össze a KIVA és TAO esetén fizetendő </a:t>
            </a:r>
            <a:r>
              <a:rPr lang="hu-HU" sz="1600" b="1" i="1" dirty="0" err="1"/>
              <a:t>közterheket</a:t>
            </a:r>
            <a:r>
              <a:rPr lang="hu-HU" sz="1600" b="1" i="1" dirty="0"/>
              <a:t>!</a:t>
            </a:r>
            <a:endParaRPr lang="en-US" sz="1600" b="1" i="1" dirty="0"/>
          </a:p>
          <a:p>
            <a:endParaRPr lang="hu-HU" dirty="0"/>
          </a:p>
        </p:txBody>
      </p:sp>
      <p:graphicFrame>
        <p:nvGraphicFramePr>
          <p:cNvPr id="5" name="Táblázat 5">
            <a:extLst>
              <a:ext uri="{FF2B5EF4-FFF2-40B4-BE49-F238E27FC236}">
                <a16:creationId xmlns:a16="http://schemas.microsoft.com/office/drawing/2014/main" id="{2AF75DC8-412F-48AE-95F3-54CE0F9E0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106548"/>
              </p:ext>
            </p:extLst>
          </p:nvPr>
        </p:nvGraphicFramePr>
        <p:xfrm>
          <a:off x="4449380" y="4375939"/>
          <a:ext cx="7285420" cy="2193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8869">
                  <a:extLst>
                    <a:ext uri="{9D8B030D-6E8A-4147-A177-3AD203B41FA5}">
                      <a16:colId xmlns:a16="http://schemas.microsoft.com/office/drawing/2014/main" val="2864079264"/>
                    </a:ext>
                  </a:extLst>
                </a:gridCol>
                <a:gridCol w="1576551">
                  <a:extLst>
                    <a:ext uri="{9D8B030D-6E8A-4147-A177-3AD203B41FA5}">
                      <a16:colId xmlns:a16="http://schemas.microsoft.com/office/drawing/2014/main" val="36584694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Osztalék utáni adó számítása (magánszemély tag esetén):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70216"/>
                  </a:ext>
                </a:extLst>
              </a:tr>
              <a:tr h="445726">
                <a:tc>
                  <a:txBody>
                    <a:bodyPr/>
                    <a:lstStyle/>
                    <a:p>
                      <a:r>
                        <a:rPr lang="hu-HU" dirty="0"/>
                        <a:t>Osztalék-kivét (ld. példában):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3.000.000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671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Levonandó személyi jövedelemadó (15%):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450.000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08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Szociális hozzájárulási adó (15,5%, maximum 598.920 Ft lenne):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465.000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916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/>
                        <a:t>Magánszemély által megszerzett nettó osztalék: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b="1" dirty="0"/>
                        <a:t>2.085.000 Ft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905563"/>
                  </a:ext>
                </a:extLst>
              </a:tr>
            </a:tbl>
          </a:graphicData>
        </a:graphic>
      </p:graphicFrame>
      <p:graphicFrame>
        <p:nvGraphicFramePr>
          <p:cNvPr id="7" name="Táblázat 5">
            <a:extLst>
              <a:ext uri="{FF2B5EF4-FFF2-40B4-BE49-F238E27FC236}">
                <a16:creationId xmlns:a16="http://schemas.microsoft.com/office/drawing/2014/main" id="{8C22A5BE-B28F-4302-BC69-A4DD69DC3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707783"/>
              </p:ext>
            </p:extLst>
          </p:nvPr>
        </p:nvGraphicFramePr>
        <p:xfrm>
          <a:off x="4449380" y="1311385"/>
          <a:ext cx="7285420" cy="2838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1006">
                  <a:extLst>
                    <a:ext uri="{9D8B030D-6E8A-4147-A177-3AD203B41FA5}">
                      <a16:colId xmlns:a16="http://schemas.microsoft.com/office/drawing/2014/main" val="2864079264"/>
                    </a:ext>
                  </a:extLst>
                </a:gridCol>
                <a:gridCol w="1944414">
                  <a:extLst>
                    <a:ext uri="{9D8B030D-6E8A-4147-A177-3AD203B41FA5}">
                      <a16:colId xmlns:a16="http://schemas.microsoft.com/office/drawing/2014/main" val="36584694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A vállalkozás által fizetendő adók TAO esetén: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70216"/>
                  </a:ext>
                </a:extLst>
              </a:tr>
              <a:tr h="445726">
                <a:tc>
                  <a:txBody>
                    <a:bodyPr/>
                    <a:lstStyle/>
                    <a:p>
                      <a:r>
                        <a:rPr lang="hu-HU" dirty="0"/>
                        <a:t>Bérekre jutó adók: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425.000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671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Helyi iparűzési adó (HIPA):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840.000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08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Társasági adó (TAO):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3.432.150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916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/>
                        <a:t>Összesen: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b="1" dirty="0"/>
                        <a:t>4.697.150 Ft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905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/>
                        <a:t>Vállalkozásba visszaforgatható eredmény </a:t>
                      </a:r>
                      <a:r>
                        <a:rPr lang="hu-HU" dirty="0"/>
                        <a:t>ha nem fizet osztalékot (bevételek és költségek különbözete, csökkentve a TAO-</a:t>
                      </a:r>
                      <a:r>
                        <a:rPr lang="hu-HU" dirty="0" err="1"/>
                        <a:t>val</a:t>
                      </a:r>
                      <a:r>
                        <a:rPr lang="hu-HU" dirty="0"/>
                        <a:t>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b="1" dirty="0"/>
                        <a:t>34.702.850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3573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754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123C2AF-D124-4ECC-9C28-D8C8F4F6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771986"/>
          </a:xfrm>
        </p:spPr>
        <p:txBody>
          <a:bodyPr/>
          <a:lstStyle/>
          <a:p>
            <a:pPr algn="ctr"/>
            <a:r>
              <a:rPr lang="hu-HU" b="1" dirty="0"/>
              <a:t>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D10332-513F-4011-8DFE-A27B00290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u-HU" sz="3000" b="1" i="1" dirty="0">
                <a:solidFill>
                  <a:schemeClr val="accent2"/>
                </a:solidFill>
              </a:rPr>
              <a:t>Fizetendő adók számítása KIVA esetén:</a:t>
            </a:r>
          </a:p>
          <a:p>
            <a:pPr algn="ctr"/>
            <a:endParaRPr lang="hu-HU" sz="3000" b="1" i="1" dirty="0">
              <a:solidFill>
                <a:schemeClr val="accent2"/>
              </a:solidFill>
            </a:endParaRPr>
          </a:p>
          <a:p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712473F-E458-4EFC-B7F0-708E102C8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199" y="1366345"/>
            <a:ext cx="3284483" cy="4938859"/>
          </a:xfrm>
        </p:spPr>
        <p:txBody>
          <a:bodyPr>
            <a:normAutofit/>
          </a:bodyPr>
          <a:lstStyle/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Bevételek: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50 millió forint árbevétel,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200 ezer Ft kapott kamat</a:t>
            </a:r>
            <a:endParaRPr lang="en-US" sz="1600" i="1" dirty="0">
              <a:solidFill>
                <a:schemeClr val="bg1"/>
              </a:solidFill>
            </a:endParaRPr>
          </a:p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Kiadások</a:t>
            </a:r>
            <a:r>
              <a:rPr lang="hu-HU" sz="1600" b="1" i="1" dirty="0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Bruttó bérek: 2.500.000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Kifizetett osztalék (KIVA időszakban keletkezett): 3.000.000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Pénztár csökkenése : 325.000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Anyagköltség: 6.000.000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Egyéb költségek: 2.300.000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Jegyzett tőke emelése: 2.000.000 Ft</a:t>
            </a:r>
          </a:p>
          <a:p>
            <a:r>
              <a:rPr lang="hu-HU" sz="1600" b="1" i="1" dirty="0"/>
              <a:t>Hasonlítsuk össze a KIVA és TAO esetén fizetendő </a:t>
            </a:r>
            <a:r>
              <a:rPr lang="hu-HU" sz="1600" b="1" i="1" dirty="0" err="1"/>
              <a:t>közterheket</a:t>
            </a:r>
            <a:r>
              <a:rPr lang="hu-HU" sz="1600" b="1" i="1" dirty="0"/>
              <a:t>!</a:t>
            </a:r>
            <a:endParaRPr lang="en-US" sz="1600" b="1" i="1" dirty="0"/>
          </a:p>
          <a:p>
            <a:endParaRPr lang="hu-HU" dirty="0"/>
          </a:p>
        </p:txBody>
      </p:sp>
      <p:graphicFrame>
        <p:nvGraphicFramePr>
          <p:cNvPr id="5" name="Táblázat 5">
            <a:extLst>
              <a:ext uri="{FF2B5EF4-FFF2-40B4-BE49-F238E27FC236}">
                <a16:creationId xmlns:a16="http://schemas.microsoft.com/office/drawing/2014/main" id="{2AF75DC8-412F-48AE-95F3-54CE0F9E0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223767"/>
              </p:ext>
            </p:extLst>
          </p:nvPr>
        </p:nvGraphicFramePr>
        <p:xfrm>
          <a:off x="4570249" y="5266822"/>
          <a:ext cx="7285420" cy="1182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1006">
                  <a:extLst>
                    <a:ext uri="{9D8B030D-6E8A-4147-A177-3AD203B41FA5}">
                      <a16:colId xmlns:a16="http://schemas.microsoft.com/office/drawing/2014/main" val="2864079264"/>
                    </a:ext>
                  </a:extLst>
                </a:gridCol>
                <a:gridCol w="1944414">
                  <a:extLst>
                    <a:ext uri="{9D8B030D-6E8A-4147-A177-3AD203B41FA5}">
                      <a16:colId xmlns:a16="http://schemas.microsoft.com/office/drawing/2014/main" val="36584694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Iparűzési adó (HIPA) számítása: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70216"/>
                  </a:ext>
                </a:extLst>
              </a:tr>
              <a:tr h="445726">
                <a:tc>
                  <a:txBody>
                    <a:bodyPr/>
                    <a:lstStyle/>
                    <a:p>
                      <a:r>
                        <a:rPr lang="hu-HU" dirty="0"/>
                        <a:t>HIPA alapja (KIVA-alap 120%-a):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4.050.000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671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HIPA összege (ha az adókulcs 2% és nincs kedvezmény):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81.000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905563"/>
                  </a:ext>
                </a:extLst>
              </a:tr>
            </a:tbl>
          </a:graphicData>
        </a:graphic>
      </p:graphicFrame>
      <p:graphicFrame>
        <p:nvGraphicFramePr>
          <p:cNvPr id="6" name="Táblázat 5">
            <a:extLst>
              <a:ext uri="{FF2B5EF4-FFF2-40B4-BE49-F238E27FC236}">
                <a16:creationId xmlns:a16="http://schemas.microsoft.com/office/drawing/2014/main" id="{EF88D660-A6FF-4878-86E4-0E35096BE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613134"/>
              </p:ext>
            </p:extLst>
          </p:nvPr>
        </p:nvGraphicFramePr>
        <p:xfrm>
          <a:off x="4570249" y="1474514"/>
          <a:ext cx="728542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758">
                  <a:extLst>
                    <a:ext uri="{9D8B030D-6E8A-4147-A177-3AD203B41FA5}">
                      <a16:colId xmlns:a16="http://schemas.microsoft.com/office/drawing/2014/main" val="2864079264"/>
                    </a:ext>
                  </a:extLst>
                </a:gridCol>
                <a:gridCol w="3552496">
                  <a:extLst>
                    <a:ext uri="{9D8B030D-6E8A-4147-A177-3AD203B41FA5}">
                      <a16:colId xmlns:a16="http://schemas.microsoft.com/office/drawing/2014/main" val="632710033"/>
                    </a:ext>
                  </a:extLst>
                </a:gridCol>
                <a:gridCol w="1692166">
                  <a:extLst>
                    <a:ext uri="{9D8B030D-6E8A-4147-A177-3AD203B41FA5}">
                      <a16:colId xmlns:a16="http://schemas.microsoft.com/office/drawing/2014/main" val="365846947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hu-HU" dirty="0"/>
                        <a:t>Kisvállalati adó (KIVA) számítása: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7021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dirty="0"/>
                        <a:t>Bruttó bérek (+):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2.500.000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900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Növelő tételek: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Kapott kamat (+):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415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Kifizetett osztalék: (+):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3.000.000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928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Csökkentő tételek: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Jegyzett tőke emelése (-):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2.000.000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05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Pénztár összegének csökkenése (-):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325.000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39354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dirty="0"/>
                        <a:t>KIVA alapja: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3.375.000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50210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b="1" dirty="0"/>
                        <a:t>Fizetendő KIVA 2021-ben (adóalap 11%-a):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b="1" dirty="0"/>
                        <a:t>371.250 Ft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2396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i="1" dirty="0">
                          <a:solidFill>
                            <a:srgbClr val="FF0000"/>
                          </a:solidFill>
                        </a:rPr>
                        <a:t>Fizetendő KIVA 2022-ben (adóalap 10%-a!!!???):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i="1" dirty="0">
                          <a:solidFill>
                            <a:srgbClr val="FF0000"/>
                          </a:solidFill>
                        </a:rPr>
                        <a:t>337.500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90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114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123C2AF-D124-4ECC-9C28-D8C8F4F6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771986"/>
          </a:xfrm>
        </p:spPr>
        <p:txBody>
          <a:bodyPr/>
          <a:lstStyle/>
          <a:p>
            <a:pPr algn="ctr"/>
            <a:r>
              <a:rPr lang="hu-HU" b="1" dirty="0"/>
              <a:t>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D10332-513F-4011-8DFE-A27B00290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u-HU" sz="3000" b="1" i="1" dirty="0">
                <a:solidFill>
                  <a:schemeClr val="accent2"/>
                </a:solidFill>
              </a:rPr>
              <a:t>Fizetendő adók számítása KIVA esetén:</a:t>
            </a:r>
          </a:p>
          <a:p>
            <a:pPr algn="ctr"/>
            <a:endParaRPr lang="hu-HU" sz="3000" b="1" i="1" dirty="0">
              <a:solidFill>
                <a:schemeClr val="accent2"/>
              </a:solidFill>
            </a:endParaRPr>
          </a:p>
          <a:p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712473F-E458-4EFC-B7F0-708E102C8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366345"/>
            <a:ext cx="3389586" cy="4938859"/>
          </a:xfrm>
        </p:spPr>
        <p:txBody>
          <a:bodyPr>
            <a:normAutofit/>
          </a:bodyPr>
          <a:lstStyle/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Bevételek: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50 millió forint árbevétel,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200 ezer Ft kapott kamat</a:t>
            </a:r>
            <a:endParaRPr lang="en-US" sz="1600" i="1" dirty="0">
              <a:solidFill>
                <a:schemeClr val="bg1"/>
              </a:solidFill>
            </a:endParaRPr>
          </a:p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Kiadások</a:t>
            </a:r>
            <a:r>
              <a:rPr lang="hu-HU" sz="1600" b="1" i="1" dirty="0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Bruttó bérek: 2.500.000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Kifizetett osztalék (KIVA időszakban keletkezett): 3.000.000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Pénztár csökkenése: 325.000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Anyagköltség: 6.000.000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Egyéb költségek: 2.300.000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Jegyzett tőke emelése: 2.000.000 Ft</a:t>
            </a:r>
          </a:p>
          <a:p>
            <a:r>
              <a:rPr lang="hu-HU" sz="1600" b="1" i="1" dirty="0"/>
              <a:t>Hasonlítsuk össze a KIVA és TAO esetén fizetendő </a:t>
            </a:r>
            <a:r>
              <a:rPr lang="hu-HU" sz="1600" b="1" i="1" dirty="0" err="1"/>
              <a:t>közterheket</a:t>
            </a:r>
            <a:r>
              <a:rPr lang="hu-HU" sz="1600" b="1" i="1" dirty="0"/>
              <a:t>!</a:t>
            </a:r>
            <a:endParaRPr lang="en-US" sz="1600" b="1" i="1" dirty="0"/>
          </a:p>
          <a:p>
            <a:endParaRPr lang="hu-HU" dirty="0"/>
          </a:p>
        </p:txBody>
      </p:sp>
      <p:graphicFrame>
        <p:nvGraphicFramePr>
          <p:cNvPr id="5" name="Táblázat 5">
            <a:extLst>
              <a:ext uri="{FF2B5EF4-FFF2-40B4-BE49-F238E27FC236}">
                <a16:creationId xmlns:a16="http://schemas.microsoft.com/office/drawing/2014/main" id="{2AF75DC8-412F-48AE-95F3-54CE0F9E0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726923"/>
              </p:ext>
            </p:extLst>
          </p:nvPr>
        </p:nvGraphicFramePr>
        <p:xfrm>
          <a:off x="4449380" y="4375939"/>
          <a:ext cx="7285420" cy="2193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8869">
                  <a:extLst>
                    <a:ext uri="{9D8B030D-6E8A-4147-A177-3AD203B41FA5}">
                      <a16:colId xmlns:a16="http://schemas.microsoft.com/office/drawing/2014/main" val="2864079264"/>
                    </a:ext>
                  </a:extLst>
                </a:gridCol>
                <a:gridCol w="1576551">
                  <a:extLst>
                    <a:ext uri="{9D8B030D-6E8A-4147-A177-3AD203B41FA5}">
                      <a16:colId xmlns:a16="http://schemas.microsoft.com/office/drawing/2014/main" val="36584694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Osztalék utáni adó számítása (magánszemély tag esetén):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70216"/>
                  </a:ext>
                </a:extLst>
              </a:tr>
              <a:tr h="445726">
                <a:tc>
                  <a:txBody>
                    <a:bodyPr/>
                    <a:lstStyle/>
                    <a:p>
                      <a:r>
                        <a:rPr lang="hu-HU" dirty="0"/>
                        <a:t>Osztalék-kivét (ld. példában):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3.000.000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671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Levonandó személyi jövedelemadó (15%):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450.000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08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Szociális hozzájárulási adó (15,5%, maximum 598.920 Ft lenne):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465.000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916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/>
                        <a:t>Magánszemély által megszerzett nettó osztalék: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b="1" dirty="0"/>
                        <a:t>2.085.000 Ft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905563"/>
                  </a:ext>
                </a:extLst>
              </a:tr>
            </a:tbl>
          </a:graphicData>
        </a:graphic>
      </p:graphicFrame>
      <p:graphicFrame>
        <p:nvGraphicFramePr>
          <p:cNvPr id="7" name="Táblázat 5">
            <a:extLst>
              <a:ext uri="{FF2B5EF4-FFF2-40B4-BE49-F238E27FC236}">
                <a16:creationId xmlns:a16="http://schemas.microsoft.com/office/drawing/2014/main" id="{8C22A5BE-B28F-4302-BC69-A4DD69DC3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608512"/>
              </p:ext>
            </p:extLst>
          </p:nvPr>
        </p:nvGraphicFramePr>
        <p:xfrm>
          <a:off x="4449380" y="1311385"/>
          <a:ext cx="728542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1006">
                  <a:extLst>
                    <a:ext uri="{9D8B030D-6E8A-4147-A177-3AD203B41FA5}">
                      <a16:colId xmlns:a16="http://schemas.microsoft.com/office/drawing/2014/main" val="2864079264"/>
                    </a:ext>
                  </a:extLst>
                </a:gridCol>
                <a:gridCol w="1944414">
                  <a:extLst>
                    <a:ext uri="{9D8B030D-6E8A-4147-A177-3AD203B41FA5}">
                      <a16:colId xmlns:a16="http://schemas.microsoft.com/office/drawing/2014/main" val="36584694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A vállalkozás által fizetendő adók KIVA esetén: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70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Helyi iparűzési adó (HIPA):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81.000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08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Kisvállalati adó (KIVA):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371.250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916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/>
                        <a:t>Összesen: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b="1" dirty="0"/>
                        <a:t>452.250 Ft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905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/>
                        <a:t>Vállalkozásba visszaforgatható eredmény </a:t>
                      </a:r>
                      <a:r>
                        <a:rPr lang="hu-HU" dirty="0"/>
                        <a:t>ha nem fizet osztalékot (bevételekből levonjuk a költségeket és az adókat):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38.947.750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3573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5801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123C2AF-D124-4ECC-9C28-D8C8F4F6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771986"/>
          </a:xfrm>
        </p:spPr>
        <p:txBody>
          <a:bodyPr/>
          <a:lstStyle/>
          <a:p>
            <a:pPr algn="ctr"/>
            <a:r>
              <a:rPr lang="hu-HU" b="1" dirty="0"/>
              <a:t>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D10332-513F-4011-8DFE-A27B00290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u-HU" sz="3000" b="1" i="1" dirty="0">
                <a:solidFill>
                  <a:schemeClr val="accent2"/>
                </a:solidFill>
              </a:rPr>
              <a:t>Fizetendő adók számítása KIVA esetén, ha nincs osztalékfizetés:</a:t>
            </a:r>
          </a:p>
          <a:p>
            <a:pPr algn="ctr"/>
            <a:endParaRPr lang="hu-HU" sz="3000" b="1" i="1" dirty="0">
              <a:solidFill>
                <a:schemeClr val="accent2"/>
              </a:solidFill>
            </a:endParaRPr>
          </a:p>
          <a:p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712473F-E458-4EFC-B7F0-708E102C8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199" y="1366345"/>
            <a:ext cx="3284483" cy="4938859"/>
          </a:xfrm>
        </p:spPr>
        <p:txBody>
          <a:bodyPr>
            <a:normAutofit/>
          </a:bodyPr>
          <a:lstStyle/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Bevételek: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50 millió forint árbevétel,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200 ezer Ft kapott kamat</a:t>
            </a:r>
            <a:endParaRPr lang="en-US" sz="1600" i="1" dirty="0">
              <a:solidFill>
                <a:schemeClr val="bg1"/>
              </a:solidFill>
            </a:endParaRPr>
          </a:p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Kiadások</a:t>
            </a:r>
            <a:r>
              <a:rPr lang="hu-HU" sz="1600" b="1" i="1" dirty="0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Bruttó bérek: 2.500.000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Kifizetett osztalék (KIVA időszakban keletkezett): 3.000.000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Pénztár csökkenése : 325.000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Anyagköltség: 6.000.000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Egyéb költségek: 2.300.000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Jegyzett tőke emelése: 2.000.000 Ft</a:t>
            </a:r>
          </a:p>
          <a:p>
            <a:pPr>
              <a:buClr>
                <a:schemeClr val="bg1"/>
              </a:buClr>
            </a:pPr>
            <a:r>
              <a:rPr lang="hu-HU" sz="1600" b="1" i="1" dirty="0"/>
              <a:t>Hasonlítsuk össze a KIVA és TAO esetén fizetendő </a:t>
            </a:r>
            <a:r>
              <a:rPr lang="hu-HU" sz="1600" b="1" i="1" dirty="0" err="1"/>
              <a:t>közterheket</a:t>
            </a:r>
            <a:r>
              <a:rPr lang="hu-HU" sz="1600" b="1" i="1" dirty="0"/>
              <a:t>!</a:t>
            </a:r>
            <a:endParaRPr lang="en-US" sz="1600" b="1" i="1" dirty="0"/>
          </a:p>
          <a:p>
            <a:endParaRPr lang="hu-HU" dirty="0"/>
          </a:p>
        </p:txBody>
      </p:sp>
      <p:graphicFrame>
        <p:nvGraphicFramePr>
          <p:cNvPr id="5" name="Táblázat 5">
            <a:extLst>
              <a:ext uri="{FF2B5EF4-FFF2-40B4-BE49-F238E27FC236}">
                <a16:creationId xmlns:a16="http://schemas.microsoft.com/office/drawing/2014/main" id="{2AF75DC8-412F-48AE-95F3-54CE0F9E0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197446"/>
              </p:ext>
            </p:extLst>
          </p:nvPr>
        </p:nvGraphicFramePr>
        <p:xfrm>
          <a:off x="4570249" y="5266822"/>
          <a:ext cx="7285420" cy="1182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1006">
                  <a:extLst>
                    <a:ext uri="{9D8B030D-6E8A-4147-A177-3AD203B41FA5}">
                      <a16:colId xmlns:a16="http://schemas.microsoft.com/office/drawing/2014/main" val="2864079264"/>
                    </a:ext>
                  </a:extLst>
                </a:gridCol>
                <a:gridCol w="1944414">
                  <a:extLst>
                    <a:ext uri="{9D8B030D-6E8A-4147-A177-3AD203B41FA5}">
                      <a16:colId xmlns:a16="http://schemas.microsoft.com/office/drawing/2014/main" val="36584694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Iparűzési adó (HIPA) számítása: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70216"/>
                  </a:ext>
                </a:extLst>
              </a:tr>
              <a:tr h="445726">
                <a:tc>
                  <a:txBody>
                    <a:bodyPr/>
                    <a:lstStyle/>
                    <a:p>
                      <a:r>
                        <a:rPr lang="hu-HU" dirty="0"/>
                        <a:t>HIPA alapja (KIVA-alap 120%-a):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450.000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671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HIPA összege (ha az adókulcs 2% és nincs kedvezmény):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9.000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905563"/>
                  </a:ext>
                </a:extLst>
              </a:tr>
            </a:tbl>
          </a:graphicData>
        </a:graphic>
      </p:graphicFrame>
      <p:graphicFrame>
        <p:nvGraphicFramePr>
          <p:cNvPr id="6" name="Táblázat 5">
            <a:extLst>
              <a:ext uri="{FF2B5EF4-FFF2-40B4-BE49-F238E27FC236}">
                <a16:creationId xmlns:a16="http://schemas.microsoft.com/office/drawing/2014/main" id="{EF88D660-A6FF-4878-86E4-0E35096BE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1300"/>
              </p:ext>
            </p:extLst>
          </p:nvPr>
        </p:nvGraphicFramePr>
        <p:xfrm>
          <a:off x="4570249" y="1694180"/>
          <a:ext cx="728542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758">
                  <a:extLst>
                    <a:ext uri="{9D8B030D-6E8A-4147-A177-3AD203B41FA5}">
                      <a16:colId xmlns:a16="http://schemas.microsoft.com/office/drawing/2014/main" val="2864079264"/>
                    </a:ext>
                  </a:extLst>
                </a:gridCol>
                <a:gridCol w="3552496">
                  <a:extLst>
                    <a:ext uri="{9D8B030D-6E8A-4147-A177-3AD203B41FA5}">
                      <a16:colId xmlns:a16="http://schemas.microsoft.com/office/drawing/2014/main" val="632710033"/>
                    </a:ext>
                  </a:extLst>
                </a:gridCol>
                <a:gridCol w="1692166">
                  <a:extLst>
                    <a:ext uri="{9D8B030D-6E8A-4147-A177-3AD203B41FA5}">
                      <a16:colId xmlns:a16="http://schemas.microsoft.com/office/drawing/2014/main" val="365846947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hu-HU" dirty="0"/>
                        <a:t>Kisvállalati adó (KIVA) számítása: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7021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dirty="0"/>
                        <a:t>Bruttó bérek (+):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2.500.000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900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Növelő tételek: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Kapott kamat (+):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415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Csökkentő tételek: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Jegyzett tőke emelése (-):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2.000.000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05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Pénztár összegének csökkenése (-):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325.000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39354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dirty="0"/>
                        <a:t>KIVA alapja: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375.000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50210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b="1" dirty="0"/>
                        <a:t>Fizetendő KIVA 2021-ben (adóalap 11%-a):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b="1" dirty="0"/>
                        <a:t>41.250 Ft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2396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i="1" dirty="0">
                          <a:solidFill>
                            <a:srgbClr val="FF0000"/>
                          </a:solidFill>
                        </a:rPr>
                        <a:t>Fizetendő KIVA 2022-ben (adóalap 10%-a!!!???):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i="1" dirty="0">
                          <a:solidFill>
                            <a:srgbClr val="FF0000"/>
                          </a:solidFill>
                        </a:rPr>
                        <a:t>37.500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90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4753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123C2AF-D124-4ECC-9C28-D8C8F4F6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771986"/>
          </a:xfrm>
        </p:spPr>
        <p:txBody>
          <a:bodyPr/>
          <a:lstStyle/>
          <a:p>
            <a:pPr algn="ctr"/>
            <a:r>
              <a:rPr lang="hu-HU" b="1" dirty="0"/>
              <a:t>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D10332-513F-4011-8DFE-A27B00290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u-HU" sz="3000" b="1" i="1" dirty="0">
                <a:solidFill>
                  <a:schemeClr val="accent2"/>
                </a:solidFill>
              </a:rPr>
              <a:t>Fizetendő adók számítása KIVA esetén, ha nincs osztalékfizetés:</a:t>
            </a:r>
          </a:p>
          <a:p>
            <a:pPr algn="ctr"/>
            <a:endParaRPr lang="hu-HU" sz="3000" b="1" i="1" dirty="0">
              <a:solidFill>
                <a:schemeClr val="accent2"/>
              </a:solidFill>
            </a:endParaRPr>
          </a:p>
          <a:p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712473F-E458-4EFC-B7F0-708E102C8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366345"/>
            <a:ext cx="3389586" cy="4938859"/>
          </a:xfrm>
        </p:spPr>
        <p:txBody>
          <a:bodyPr>
            <a:normAutofit/>
          </a:bodyPr>
          <a:lstStyle/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Bevételek: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50 millió forint árbevétel,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200 ezer Ft kapott kamat</a:t>
            </a:r>
            <a:endParaRPr lang="en-US" sz="1600" i="1" dirty="0">
              <a:solidFill>
                <a:schemeClr val="bg1"/>
              </a:solidFill>
            </a:endParaRPr>
          </a:p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Kiadások</a:t>
            </a:r>
            <a:r>
              <a:rPr lang="hu-HU" sz="1600" b="1" i="1" dirty="0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Bruttó bérek: 2.500.000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Kifizetett osztalék (KIVA időszakban keletkezett): 3.000.000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Pénztár csökkenése: 325.000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Anyagköltség: 6.000.000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Egyéb költségek: 2.300.000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Jegyzett tőke emelése: 2.000.000 Ft</a:t>
            </a:r>
          </a:p>
          <a:p>
            <a:r>
              <a:rPr lang="hu-HU" sz="1600" b="1" i="1" dirty="0"/>
              <a:t>Hasonlítsuk össze a KIVA és TAO esetén fizetendő </a:t>
            </a:r>
            <a:r>
              <a:rPr lang="hu-HU" sz="1600" b="1" i="1" dirty="0" err="1"/>
              <a:t>közterheket</a:t>
            </a:r>
            <a:r>
              <a:rPr lang="hu-HU" sz="1600" b="1" i="1" dirty="0"/>
              <a:t>!</a:t>
            </a:r>
            <a:endParaRPr lang="en-US" sz="1600" b="1" i="1" dirty="0"/>
          </a:p>
          <a:p>
            <a:endParaRPr lang="hu-HU" dirty="0"/>
          </a:p>
        </p:txBody>
      </p:sp>
      <p:graphicFrame>
        <p:nvGraphicFramePr>
          <p:cNvPr id="7" name="Táblázat 5">
            <a:extLst>
              <a:ext uri="{FF2B5EF4-FFF2-40B4-BE49-F238E27FC236}">
                <a16:creationId xmlns:a16="http://schemas.microsoft.com/office/drawing/2014/main" id="{8C22A5BE-B28F-4302-BC69-A4DD69DC3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735503"/>
              </p:ext>
            </p:extLst>
          </p:nvPr>
        </p:nvGraphicFramePr>
        <p:xfrm>
          <a:off x="4522953" y="2416571"/>
          <a:ext cx="728542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1006">
                  <a:extLst>
                    <a:ext uri="{9D8B030D-6E8A-4147-A177-3AD203B41FA5}">
                      <a16:colId xmlns:a16="http://schemas.microsoft.com/office/drawing/2014/main" val="2864079264"/>
                    </a:ext>
                  </a:extLst>
                </a:gridCol>
                <a:gridCol w="1944414">
                  <a:extLst>
                    <a:ext uri="{9D8B030D-6E8A-4147-A177-3AD203B41FA5}">
                      <a16:colId xmlns:a16="http://schemas.microsoft.com/office/drawing/2014/main" val="36584694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A vállalkozás által fizetendő adók KIVA esetén: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Összeg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70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Helyi iparűzési adó (HIPA):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9.000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08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Kisvállalati adó (KIVA):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41.250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916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/>
                        <a:t>Összesen: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b="1" dirty="0"/>
                        <a:t>50.250 Ft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905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/>
                        <a:t>Vállalkozásba visszaforgatható eredmény </a:t>
                      </a:r>
                      <a:r>
                        <a:rPr lang="hu-HU" dirty="0"/>
                        <a:t>ha nem fizet osztalékot (bevételekből levonjuk a költségeket és az adókat):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39.349.750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3573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299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123C2AF-D124-4ECC-9C28-D8C8F4F6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771986"/>
          </a:xfrm>
        </p:spPr>
        <p:txBody>
          <a:bodyPr/>
          <a:lstStyle/>
          <a:p>
            <a:pPr algn="ctr"/>
            <a:r>
              <a:rPr lang="hu-HU" b="1" dirty="0"/>
              <a:t>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D10332-513F-4011-8DFE-A27B00290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u-HU" sz="3000" b="1" i="1" dirty="0">
                <a:solidFill>
                  <a:schemeClr val="accent2"/>
                </a:solidFill>
              </a:rPr>
              <a:t>Eredmények alapján a két adónem összehasonlítása:</a:t>
            </a:r>
          </a:p>
          <a:p>
            <a:pPr algn="ctr"/>
            <a:endParaRPr lang="hu-HU" sz="3000" b="1" i="1" dirty="0">
              <a:solidFill>
                <a:schemeClr val="accent2"/>
              </a:solidFill>
            </a:endParaRPr>
          </a:p>
          <a:p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712473F-E458-4EFC-B7F0-708E102C8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366345"/>
            <a:ext cx="3389586" cy="4938859"/>
          </a:xfrm>
        </p:spPr>
        <p:txBody>
          <a:bodyPr>
            <a:normAutofit/>
          </a:bodyPr>
          <a:lstStyle/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Bevételek: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50 millió forint árbevétel,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200 ezer Ft kapott kamat</a:t>
            </a:r>
            <a:endParaRPr lang="en-US" sz="1600" i="1" dirty="0">
              <a:solidFill>
                <a:schemeClr val="bg1"/>
              </a:solidFill>
            </a:endParaRPr>
          </a:p>
          <a:p>
            <a:pPr marL="0" indent="0">
              <a:buClr>
                <a:schemeClr val="bg1"/>
              </a:buClr>
              <a:buNone/>
            </a:pPr>
            <a:r>
              <a:rPr lang="hu-HU" sz="1600" b="1" i="1" u="sng" dirty="0">
                <a:solidFill>
                  <a:schemeClr val="bg1"/>
                </a:solidFill>
              </a:rPr>
              <a:t>Kiadások</a:t>
            </a:r>
            <a:r>
              <a:rPr lang="hu-HU" sz="1600" b="1" i="1" dirty="0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Bruttó bérek: 2.500.000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Kifizetett osztalék (KIVA időszakban keletkezett): 3.000.000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Pénztár csökkenése: 325.000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Anyagköltség: 6.000.000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Egyéb költségek: 2.300.000 Ft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u-HU" sz="1600" i="1" dirty="0">
                <a:solidFill>
                  <a:schemeClr val="bg1"/>
                </a:solidFill>
              </a:rPr>
              <a:t>Jegyzett tőke emelése: 2.000.000 Ft</a:t>
            </a:r>
          </a:p>
          <a:p>
            <a:pPr>
              <a:buClr>
                <a:schemeClr val="bg1"/>
              </a:buClr>
            </a:pPr>
            <a:r>
              <a:rPr lang="hu-HU" sz="1600" b="1" i="1" dirty="0"/>
              <a:t>Hasonlítsuk össze a KIVA és TAO esetén fizetendő </a:t>
            </a:r>
            <a:r>
              <a:rPr lang="hu-HU" sz="1600" b="1" i="1" dirty="0" err="1"/>
              <a:t>közterheket</a:t>
            </a:r>
            <a:r>
              <a:rPr lang="hu-HU" sz="1600" b="1" i="1" dirty="0"/>
              <a:t>!</a:t>
            </a:r>
            <a:endParaRPr lang="en-US" sz="1600" b="1" i="1" dirty="0"/>
          </a:p>
          <a:p>
            <a:endParaRPr lang="hu-HU" dirty="0"/>
          </a:p>
        </p:txBody>
      </p:sp>
      <p:graphicFrame>
        <p:nvGraphicFramePr>
          <p:cNvPr id="5" name="Táblázat 5">
            <a:extLst>
              <a:ext uri="{FF2B5EF4-FFF2-40B4-BE49-F238E27FC236}">
                <a16:creationId xmlns:a16="http://schemas.microsoft.com/office/drawing/2014/main" id="{6B4235C9-8386-499E-971B-06A6A39379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465327"/>
              </p:ext>
            </p:extLst>
          </p:nvPr>
        </p:nvGraphicFramePr>
        <p:xfrm>
          <a:off x="4424682" y="2440064"/>
          <a:ext cx="7310118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1346">
                  <a:extLst>
                    <a:ext uri="{9D8B030D-6E8A-4147-A177-3AD203B41FA5}">
                      <a16:colId xmlns:a16="http://schemas.microsoft.com/office/drawing/2014/main" val="29130068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23116231"/>
                    </a:ext>
                  </a:extLst>
                </a:gridCol>
                <a:gridCol w="1749972">
                  <a:extLst>
                    <a:ext uri="{9D8B030D-6E8A-4147-A177-3AD203B41FA5}">
                      <a16:colId xmlns:a16="http://schemas.microsoft.com/office/drawing/2014/main" val="2821149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TAO esetén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KIVA esetén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267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Fizetendő adók, ha van osztalékfizetés: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4.697.150 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452.250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920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Fizetendő adók, ha nincs osztalékfizetés: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4.697.150 Ft</a:t>
                      </a:r>
                    </a:p>
                    <a:p>
                      <a:pPr algn="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50.250 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249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Visszaforgatott nyereség ha van osztalékfizetés (3 millió Ft):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31.702.850 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38.947.750 Ft</a:t>
                      </a:r>
                    </a:p>
                    <a:p>
                      <a:pPr algn="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609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Visszaforgatott nyereség ha nincs osztalékfizetés (3 millió Ft):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34.702.850 Ft</a:t>
                      </a:r>
                    </a:p>
                    <a:p>
                      <a:pPr algn="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35.947.750 Ft</a:t>
                      </a:r>
                    </a:p>
                    <a:p>
                      <a:pPr algn="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57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183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Előleg- és részletfizetés közti különbségek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75240ABF-4AD3-4A85-BC72-CA771B3B6EAC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764474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Kisvállalati adóra (KIVA) vonatkozó szabályozás </a:t>
            </a:r>
            <a:endParaRPr lang="hu-HU" sz="7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7E28CAA-EC0F-4DB8-85C0-F6E41FDCBCF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8447918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Előleg </a:t>
            </a:r>
            <a:r>
              <a:rPr lang="hu-HU" sz="55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részlet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288" y="1545021"/>
            <a:ext cx="10079421" cy="4516494"/>
          </a:xfrm>
        </p:spPr>
        <p:txBody>
          <a:bodyPr>
            <a:noAutofit/>
          </a:bodyPr>
          <a:lstStyle/>
          <a:p>
            <a:pPr algn="just"/>
            <a:endParaRPr lang="hu-HU" sz="1000" dirty="0"/>
          </a:p>
          <a:p>
            <a:pPr marL="0" indent="0" algn="just">
              <a:buNone/>
            </a:pPr>
            <a:r>
              <a:rPr lang="hu-HU" sz="3000" b="1" u="sng" dirty="0"/>
              <a:t>Előleg:</a:t>
            </a:r>
          </a:p>
          <a:p>
            <a:pPr marL="0" indent="0" algn="just">
              <a:buNone/>
            </a:pPr>
            <a:r>
              <a:rPr lang="hu-HU" sz="3000" dirty="0"/>
              <a:t>Termék értékesítése, szolgáltatás nyújtása esetében, a teljesítést megelőzően ellenértékbe beszámíthatóan juttatott vagyoni előny. </a:t>
            </a:r>
          </a:p>
          <a:p>
            <a:pPr marL="0" indent="0" algn="just">
              <a:buNone/>
            </a:pPr>
            <a:endParaRPr lang="hu-HU" sz="1000" dirty="0"/>
          </a:p>
          <a:p>
            <a:pPr marL="0" indent="0" algn="just">
              <a:buNone/>
            </a:pPr>
            <a:r>
              <a:rPr lang="hu-HU" sz="3000" b="1" u="sng" dirty="0"/>
              <a:t>Részlet:</a:t>
            </a:r>
          </a:p>
          <a:p>
            <a:pPr marL="0" indent="0" algn="just">
              <a:buNone/>
            </a:pPr>
            <a:r>
              <a:rPr lang="hu-HU" sz="3000" dirty="0"/>
              <a:t>Ha a termék értékesítése, szolgáltatás nyújtása természetben osztható, akkor az egyes részteljesítések esetén fizetett összeget nevezzük részletnek.</a:t>
            </a:r>
            <a:endParaRPr lang="hu-HU" sz="3000" b="1" dirty="0"/>
          </a:p>
          <a:p>
            <a:pPr marL="0" indent="0" algn="just">
              <a:buNone/>
            </a:pPr>
            <a:endParaRPr lang="hu-HU" sz="3200" b="1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74A63E24-E2E2-404D-8D09-2B549E6B3E1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5539395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Előleg számlázása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288" y="1545021"/>
            <a:ext cx="10079421" cy="4516494"/>
          </a:xfrm>
        </p:spPr>
        <p:txBody>
          <a:bodyPr>
            <a:noAutofit/>
          </a:bodyPr>
          <a:lstStyle/>
          <a:p>
            <a:pPr algn="just"/>
            <a:endParaRPr lang="hu-HU" sz="1000" dirty="0"/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3000" dirty="0"/>
              <a:t>Legkorábban akkor számlázható, ha az előleget megkaptuk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000" dirty="0"/>
              <a:t>    (pl. készpénzben vagy banki utalással) – előtte díjbekérő!!!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3000" dirty="0"/>
              <a:t>900 ezer Ft-ot elérő/meghaladó összegnél kötelező a számlázás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3000" dirty="0"/>
              <a:t>Teljesítés napja: az előleg megfizetésének napja.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3000" dirty="0"/>
              <a:t>A teljesítést követően végszámlát kell kiállítani, </a:t>
            </a:r>
          </a:p>
          <a:p>
            <a:pPr lvl="2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dirty="0"/>
              <a:t> teljesítés időpontja: tényleges teljesítés napja,</a:t>
            </a:r>
          </a:p>
          <a:p>
            <a:pPr lvl="2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dirty="0"/>
              <a:t> első sorba a teljes összeget írjuk,</a:t>
            </a:r>
          </a:p>
          <a:p>
            <a:pPr lvl="2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dirty="0"/>
              <a:t> második sorba pedig a fizetett előlegekről szóló számla összegét írjuk </a:t>
            </a:r>
          </a:p>
          <a:p>
            <a:pPr marL="384048" lvl="2" indent="0" algn="just">
              <a:buClr>
                <a:schemeClr val="tx1"/>
              </a:buClr>
              <a:buNone/>
            </a:pPr>
            <a:r>
              <a:rPr lang="hu-HU" sz="2400" dirty="0"/>
              <a:t>    mínuszban (hivatkozva az előlegszámlák sorszámára)</a:t>
            </a:r>
            <a:endParaRPr lang="hu-HU" sz="3200" b="1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74A63E24-E2E2-404D-8D09-2B549E6B3E1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4695073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Előleg számlázása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288" y="1418897"/>
            <a:ext cx="10079421" cy="4845268"/>
          </a:xfrm>
        </p:spPr>
        <p:txBody>
          <a:bodyPr>
            <a:noAutofit/>
          </a:bodyPr>
          <a:lstStyle/>
          <a:p>
            <a:pPr algn="just"/>
            <a:endParaRPr lang="hu-HU" sz="1000" dirty="0"/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3000" dirty="0"/>
              <a:t>Ha a teljes összeg előlegként megfizetésre került és ismert a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000" dirty="0"/>
              <a:t>    végleges teljesítés napja, elég egy számlát kiállítani!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3000" dirty="0"/>
              <a:t> Ez esetben fontos figyelni a következőkre: </a:t>
            </a:r>
          </a:p>
          <a:p>
            <a:pPr lvl="2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dirty="0"/>
              <a:t> teljesítés időpontja: összeg átvételének/jóváírásának napja,</a:t>
            </a:r>
          </a:p>
          <a:p>
            <a:pPr lvl="2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dirty="0"/>
              <a:t> első sorba a megnevezésnél (termék vagy szolgáltatás megnevezése után)</a:t>
            </a:r>
          </a:p>
          <a:p>
            <a:pPr marL="384048" lvl="2" indent="0" algn="just">
              <a:buClr>
                <a:schemeClr val="tx1"/>
              </a:buClr>
              <a:buNone/>
            </a:pPr>
            <a:r>
              <a:rPr lang="hu-HU" sz="2400" dirty="0"/>
              <a:t>     írjuk be, hogy „előlege 100%”, pl. </a:t>
            </a:r>
            <a:r>
              <a:rPr lang="hu-HU" sz="2400" i="1" dirty="0"/>
              <a:t>szerződés szerinti jutalék előlege (100%)</a:t>
            </a:r>
            <a:r>
              <a:rPr lang="hu-HU" sz="2400" dirty="0"/>
              <a:t>,</a:t>
            </a:r>
          </a:p>
          <a:p>
            <a:pPr lvl="2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400" dirty="0"/>
              <a:t> megjegyzés rovatban tüntessük fel a következőket: </a:t>
            </a:r>
            <a:r>
              <a:rPr lang="hu-HU" sz="2400" i="1" dirty="0"/>
              <a:t>„A teljes összeg</a:t>
            </a:r>
          </a:p>
          <a:p>
            <a:pPr marL="384048" lvl="2" indent="0" algn="just">
              <a:buClr>
                <a:schemeClr val="tx1"/>
              </a:buClr>
              <a:buNone/>
            </a:pPr>
            <a:r>
              <a:rPr lang="hu-HU" sz="2400" i="1" dirty="0"/>
              <a:t>     megfizetésre került, végszámla nem kerül kiállításra. Tényleges teljesítés</a:t>
            </a:r>
          </a:p>
          <a:p>
            <a:pPr marL="384048" lvl="2" indent="0" algn="just">
              <a:buClr>
                <a:schemeClr val="tx1"/>
              </a:buClr>
              <a:buNone/>
            </a:pPr>
            <a:r>
              <a:rPr lang="hu-HU" sz="2400" i="1" dirty="0"/>
              <a:t>     dátuma: …………….” </a:t>
            </a:r>
            <a:r>
              <a:rPr lang="hu-HU" sz="2400" dirty="0"/>
              <a:t>– és ide írjuk azt a napot, amikor majd ténylegesen</a:t>
            </a:r>
          </a:p>
          <a:p>
            <a:pPr marL="384048" lvl="2" indent="0" algn="just">
              <a:buClr>
                <a:schemeClr val="tx1"/>
              </a:buClr>
              <a:buNone/>
            </a:pPr>
            <a:r>
              <a:rPr lang="hu-HU" sz="2400" dirty="0"/>
              <a:t>    teljesül a számlázott értékesítés/szolgáltatás!</a:t>
            </a:r>
            <a:endParaRPr lang="hu-HU" sz="3200" b="1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74A63E24-E2E2-404D-8D09-2B549E6B3E1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8901780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Részletfizetés számlázása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288" y="1545021"/>
            <a:ext cx="10079421" cy="4516494"/>
          </a:xfrm>
        </p:spPr>
        <p:txBody>
          <a:bodyPr>
            <a:noAutofit/>
          </a:bodyPr>
          <a:lstStyle/>
          <a:p>
            <a:pPr algn="just"/>
            <a:endParaRPr lang="hu-HU" sz="1000" dirty="0"/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3000" b="1" dirty="0"/>
              <a:t> </a:t>
            </a:r>
            <a:r>
              <a:rPr lang="hu-HU" sz="3000" dirty="0"/>
              <a:t>az egyes részteljesítéseket követően számlázható,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3000" dirty="0"/>
              <a:t> teljesítés napja: a részteljesítés(</a:t>
            </a:r>
            <a:r>
              <a:rPr lang="hu-HU" sz="3000" dirty="0" err="1"/>
              <a:t>ek</a:t>
            </a:r>
            <a:r>
              <a:rPr lang="hu-HU" sz="3000" dirty="0"/>
              <a:t>) napja(i),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3000" dirty="0"/>
              <a:t> részteljesítés napját követő 8 napon belül kell kiállítani a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000" dirty="0"/>
              <a:t>    számlát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3000" dirty="0"/>
              <a:t> nincs végszámla! Nincs értelme sem!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3000" dirty="0"/>
              <a:t> a </a:t>
            </a:r>
            <a:r>
              <a:rPr lang="hu-HU" sz="3000" dirty="0" err="1"/>
              <a:t>részteljesítésekkor</a:t>
            </a:r>
            <a:r>
              <a:rPr lang="hu-HU" sz="3000" dirty="0"/>
              <a:t> kibocsátott számlák összege adja majd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000" dirty="0"/>
              <a:t>    a szerződésben szereplő teljes összeget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u-HU" sz="3200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74A63E24-E2E2-404D-8D09-2B549E6B3E1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181418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Összegzés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6" y="1962150"/>
            <a:ext cx="11287124" cy="4263445"/>
          </a:xfrm>
        </p:spPr>
        <p:txBody>
          <a:bodyPr>
            <a:noAutofit/>
          </a:bodyPr>
          <a:lstStyle/>
          <a:p>
            <a:pPr algn="ctr"/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Adózni kell! De nem mindegy, mennyit!</a:t>
            </a:r>
          </a:p>
          <a:p>
            <a:pPr algn="just"/>
            <a:r>
              <a:rPr lang="hu-HU" sz="4000" dirty="0"/>
              <a:t>előzetes adótervezés				optimális adózás</a:t>
            </a:r>
          </a:p>
          <a:p>
            <a:pPr algn="just"/>
            <a:r>
              <a:rPr lang="hu-HU" sz="4000" dirty="0"/>
              <a:t>megbízható szakemberek			jogi biztonság</a:t>
            </a:r>
          </a:p>
          <a:p>
            <a:pPr algn="just"/>
            <a:endParaRPr lang="hu-HU" sz="1000" dirty="0"/>
          </a:p>
          <a:p>
            <a:pPr algn="ctr"/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Biztonságos háttérrel marad idő a jövedelem-szerző tevékenységre és a nyugodt alvásra! </a:t>
            </a:r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hu-HU" sz="45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u-HU" sz="4000" dirty="0"/>
          </a:p>
          <a:p>
            <a:pPr algn="just"/>
            <a:endParaRPr lang="hu-HU" sz="3200" i="1" dirty="0"/>
          </a:p>
        </p:txBody>
      </p:sp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CD997BAA-3DB4-41E8-A82B-159B154F3201}"/>
              </a:ext>
            </a:extLst>
          </p:cNvPr>
          <p:cNvSpPr/>
          <p:nvPr/>
        </p:nvSpPr>
        <p:spPr>
          <a:xfrm>
            <a:off x="6334125" y="2970404"/>
            <a:ext cx="1009650" cy="2952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3B7DD9B4-67E4-4982-8C72-2C6148C423FB}"/>
              </a:ext>
            </a:extLst>
          </p:cNvPr>
          <p:cNvSpPr/>
          <p:nvPr/>
        </p:nvSpPr>
        <p:spPr>
          <a:xfrm>
            <a:off x="6334125" y="3684297"/>
            <a:ext cx="1009650" cy="2952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85358BAB-360B-4336-9DF4-60AB9FFC4B94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7674011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Szakmai segítségnyújtás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6" y="1836446"/>
            <a:ext cx="11287124" cy="4723548"/>
          </a:xfrm>
        </p:spPr>
        <p:txBody>
          <a:bodyPr>
            <a:noAutofit/>
          </a:bodyPr>
          <a:lstStyle/>
          <a:p>
            <a:pPr algn="ctr"/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Könyvelés, bérszámfejtés, adótanácsadás:</a:t>
            </a:r>
          </a:p>
          <a:p>
            <a:pPr algn="just"/>
            <a:r>
              <a:rPr lang="hu-HU" sz="4000" dirty="0"/>
              <a:t>Könyvelés, adózás				Kis-Vén Valéria</a:t>
            </a:r>
          </a:p>
          <a:p>
            <a:pPr algn="just"/>
            <a:r>
              <a:rPr lang="hu-HU" sz="4000" dirty="0"/>
              <a:t>Bérek, jogviszonyok 				Szörényi Marianna</a:t>
            </a:r>
          </a:p>
          <a:p>
            <a:pPr algn="ctr">
              <a:lnSpc>
                <a:spcPct val="100000"/>
              </a:lnSpc>
            </a:pPr>
            <a:r>
              <a:rPr lang="hu-H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www.adhato.hu</a:t>
            </a:r>
          </a:p>
          <a:p>
            <a:pPr algn="ctr">
              <a:lnSpc>
                <a:spcPct val="100000"/>
              </a:lnSpc>
            </a:pPr>
            <a:r>
              <a:rPr lang="hu-H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www.berugyek.hu </a:t>
            </a:r>
          </a:p>
          <a:p>
            <a:pPr algn="ctr">
              <a:lnSpc>
                <a:spcPct val="100000"/>
              </a:lnSpc>
            </a:pPr>
            <a:r>
              <a:rPr lang="hu-H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www.jogviszonystrategia.hu</a:t>
            </a:r>
          </a:p>
          <a:p>
            <a:pPr algn="just"/>
            <a:endParaRPr lang="hu-HU" sz="4000" dirty="0"/>
          </a:p>
          <a:p>
            <a:pPr algn="just"/>
            <a:endParaRPr lang="hu-HU" sz="3200" i="1" dirty="0"/>
          </a:p>
        </p:txBody>
      </p:sp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CD997BAA-3DB4-41E8-A82B-159B154F3201}"/>
              </a:ext>
            </a:extLst>
          </p:cNvPr>
          <p:cNvSpPr/>
          <p:nvPr/>
        </p:nvSpPr>
        <p:spPr>
          <a:xfrm>
            <a:off x="6324600" y="2821278"/>
            <a:ext cx="1009650" cy="2952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3B7DD9B4-67E4-4982-8C72-2C6148C423FB}"/>
              </a:ext>
            </a:extLst>
          </p:cNvPr>
          <p:cNvSpPr/>
          <p:nvPr/>
        </p:nvSpPr>
        <p:spPr>
          <a:xfrm>
            <a:off x="6324600" y="3536660"/>
            <a:ext cx="1009650" cy="2952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74A63E24-E2E2-404D-8D09-2B549E6B3E1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8899705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97280" y="4453127"/>
            <a:ext cx="10058400" cy="1728597"/>
          </a:xfrm>
        </p:spPr>
        <p:txBody>
          <a:bodyPr>
            <a:normAutofit/>
          </a:bodyPr>
          <a:lstStyle/>
          <a:p>
            <a:pPr algn="r"/>
            <a:r>
              <a:rPr lang="hu-HU" sz="40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</a:t>
            </a:r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40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valéria</a:t>
            </a:r>
            <a:endParaRPr lang="hu-HU" sz="40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6E73CC5-372C-4C09-B320-DD8B164D40B3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059485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95817" y="306638"/>
            <a:ext cx="1098133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Kisvállalati adó által kiváltott adónemek: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61242" y="2490952"/>
            <a:ext cx="9894438" cy="3696905"/>
          </a:xfrm>
        </p:spPr>
        <p:txBody>
          <a:bodyPr>
            <a:normAutofit lnSpcReduction="10000"/>
          </a:bodyPr>
          <a:lstStyle/>
          <a:p>
            <a:r>
              <a:rPr lang="hu-HU" sz="4500" dirty="0"/>
              <a:t>1. Szociális hozzájárulási adó (SZOCHO)</a:t>
            </a:r>
          </a:p>
          <a:p>
            <a:endParaRPr lang="hu-HU" sz="4500" dirty="0"/>
          </a:p>
          <a:p>
            <a:r>
              <a:rPr lang="hu-HU" sz="4500" dirty="0"/>
              <a:t>2. Társasági adó (TAO)</a:t>
            </a:r>
          </a:p>
          <a:p>
            <a:endParaRPr lang="hu-HU" sz="4500" dirty="0"/>
          </a:p>
          <a:p>
            <a:r>
              <a:rPr lang="hu-HU" sz="4500" dirty="0"/>
              <a:t>3. Szakképzési hozzájárulás (2021-ig!?)</a:t>
            </a:r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149512D7-7942-4F1D-A03F-D4436550850E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819647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2664" y="327659"/>
            <a:ext cx="11096952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Kisvállalati adó célja, koncepciója: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89565" y="1860331"/>
            <a:ext cx="11012870" cy="4295995"/>
          </a:xfrm>
        </p:spPr>
        <p:txBody>
          <a:bodyPr>
            <a:normAutofit/>
          </a:bodyPr>
          <a:lstStyle/>
          <a:p>
            <a:pPr algn="just"/>
            <a:endParaRPr lang="hu-HU" sz="45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F7388EA-C214-42A8-8DB8-AD6DEA56ADCF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B315E691-B877-4FD8-BA76-A2A0EDD5CA5C}"/>
              </a:ext>
            </a:extLst>
          </p:cNvPr>
          <p:cNvSpPr/>
          <p:nvPr/>
        </p:nvSpPr>
        <p:spPr>
          <a:xfrm>
            <a:off x="1012402" y="2454254"/>
            <a:ext cx="10510886" cy="11029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500" b="1" dirty="0"/>
              <a:t>Egyszerűsített adónem. 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F2AB51F3-21C4-43DB-B2EB-BEF10446C766}"/>
              </a:ext>
            </a:extLst>
          </p:cNvPr>
          <p:cNvSpPr/>
          <p:nvPr/>
        </p:nvSpPr>
        <p:spPr>
          <a:xfrm>
            <a:off x="1702676" y="5005057"/>
            <a:ext cx="9354206" cy="7635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hu-HU" sz="3000" b="1" dirty="0"/>
              <a:t>Egyszerűbb értelmezni és használni, mint a társasági adót.</a:t>
            </a:r>
          </a:p>
        </p:txBody>
      </p:sp>
      <p:sp>
        <p:nvSpPr>
          <p:cNvPr id="7" name="Nyíl: lefelé mutató 6">
            <a:extLst>
              <a:ext uri="{FF2B5EF4-FFF2-40B4-BE49-F238E27FC236}">
                <a16:creationId xmlns:a16="http://schemas.microsoft.com/office/drawing/2014/main" id="{A597DC6E-EDA8-46AF-9F35-11A90C1B9839}"/>
              </a:ext>
            </a:extLst>
          </p:cNvPr>
          <p:cNvSpPr/>
          <p:nvPr/>
        </p:nvSpPr>
        <p:spPr>
          <a:xfrm>
            <a:off x="6022428" y="3899338"/>
            <a:ext cx="484632" cy="763571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0790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2664" y="327659"/>
            <a:ext cx="11096952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Kisvállalati adó célja, koncepciója: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89565" y="1860331"/>
            <a:ext cx="11012870" cy="4295995"/>
          </a:xfrm>
        </p:spPr>
        <p:txBody>
          <a:bodyPr>
            <a:normAutofit/>
          </a:bodyPr>
          <a:lstStyle/>
          <a:p>
            <a:pPr algn="just"/>
            <a:endParaRPr lang="hu-HU" sz="45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F7388EA-C214-42A8-8DB8-AD6DEA56ADCF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B315E691-B877-4FD8-BA76-A2A0EDD5CA5C}"/>
              </a:ext>
            </a:extLst>
          </p:cNvPr>
          <p:cNvSpPr/>
          <p:nvPr/>
        </p:nvSpPr>
        <p:spPr>
          <a:xfrm>
            <a:off x="1012402" y="2454254"/>
            <a:ext cx="10510886" cy="11029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500" b="1" dirty="0"/>
              <a:t>A nyereséget és bértömeget azonos kulccsal terheli.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F2AB51F3-21C4-43DB-B2EB-BEF10446C766}"/>
              </a:ext>
            </a:extLst>
          </p:cNvPr>
          <p:cNvSpPr/>
          <p:nvPr/>
        </p:nvSpPr>
        <p:spPr>
          <a:xfrm>
            <a:off x="1792284" y="5005057"/>
            <a:ext cx="9264598" cy="7635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hu-HU" sz="3000" b="1" dirty="0"/>
              <a:t>Jobban ösztönöz a foglalkoztatásra és a bérek emelésére.</a:t>
            </a:r>
          </a:p>
        </p:txBody>
      </p:sp>
      <p:sp>
        <p:nvSpPr>
          <p:cNvPr id="7" name="Nyíl: lefelé mutató 6">
            <a:extLst>
              <a:ext uri="{FF2B5EF4-FFF2-40B4-BE49-F238E27FC236}">
                <a16:creationId xmlns:a16="http://schemas.microsoft.com/office/drawing/2014/main" id="{A597DC6E-EDA8-46AF-9F35-11A90C1B9839}"/>
              </a:ext>
            </a:extLst>
          </p:cNvPr>
          <p:cNvSpPr/>
          <p:nvPr/>
        </p:nvSpPr>
        <p:spPr>
          <a:xfrm>
            <a:off x="6022428" y="3899338"/>
            <a:ext cx="484632" cy="763571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398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2664" y="327659"/>
            <a:ext cx="11096952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Kisvállalati adó célja, koncepciója: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89565" y="1860331"/>
            <a:ext cx="11012870" cy="4295995"/>
          </a:xfrm>
        </p:spPr>
        <p:txBody>
          <a:bodyPr>
            <a:normAutofit/>
          </a:bodyPr>
          <a:lstStyle/>
          <a:p>
            <a:pPr algn="just"/>
            <a:endParaRPr lang="hu-HU" sz="45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F7388EA-C214-42A8-8DB8-AD6DEA56ADCF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B315E691-B877-4FD8-BA76-A2A0EDD5CA5C}"/>
              </a:ext>
            </a:extLst>
          </p:cNvPr>
          <p:cNvSpPr/>
          <p:nvPr/>
        </p:nvSpPr>
        <p:spPr>
          <a:xfrm>
            <a:off x="1012402" y="2454254"/>
            <a:ext cx="10510886" cy="11029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500" b="1" dirty="0"/>
              <a:t>A vagyoni növelésre fordított nyereség nem növeli az adóalapot (pl. beruházások, készletek vásárlása).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F2AB51F3-21C4-43DB-B2EB-BEF10446C766}"/>
              </a:ext>
            </a:extLst>
          </p:cNvPr>
          <p:cNvSpPr/>
          <p:nvPr/>
        </p:nvSpPr>
        <p:spPr>
          <a:xfrm>
            <a:off x="1792284" y="5005057"/>
            <a:ext cx="9264598" cy="7635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hu-HU" sz="3000" b="1" dirty="0"/>
              <a:t>Kedvez a gyorsan növekvő vállalkozásoknak.</a:t>
            </a:r>
          </a:p>
        </p:txBody>
      </p:sp>
      <p:sp>
        <p:nvSpPr>
          <p:cNvPr id="7" name="Nyíl: lefelé mutató 6">
            <a:extLst>
              <a:ext uri="{FF2B5EF4-FFF2-40B4-BE49-F238E27FC236}">
                <a16:creationId xmlns:a16="http://schemas.microsoft.com/office/drawing/2014/main" id="{A597DC6E-EDA8-46AF-9F35-11A90C1B9839}"/>
              </a:ext>
            </a:extLst>
          </p:cNvPr>
          <p:cNvSpPr/>
          <p:nvPr/>
        </p:nvSpPr>
        <p:spPr>
          <a:xfrm>
            <a:off x="6022428" y="3899338"/>
            <a:ext cx="484632" cy="763571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343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95817" y="306638"/>
            <a:ext cx="1098133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Kinek érdemes választania a KIVA-t?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61242" y="2490952"/>
            <a:ext cx="9894438" cy="3696905"/>
          </a:xfrm>
        </p:spPr>
        <p:txBody>
          <a:bodyPr>
            <a:normAutofit fontScale="85000" lnSpcReduction="20000"/>
          </a:bodyPr>
          <a:lstStyle/>
          <a:p>
            <a:pPr marL="914400" indent="-914400">
              <a:buClr>
                <a:schemeClr val="accent2"/>
              </a:buClr>
              <a:buFont typeface="+mj-lt"/>
              <a:buAutoNum type="arabicPeriod"/>
            </a:pPr>
            <a:r>
              <a:rPr lang="hu-HU" sz="4500" dirty="0"/>
              <a:t>Akiknél a személyi jellegű kifizetések meghaladják a nyereséget.</a:t>
            </a:r>
          </a:p>
          <a:p>
            <a:pPr marL="914400" indent="-914400">
              <a:buClr>
                <a:schemeClr val="accent2"/>
              </a:buClr>
              <a:buFont typeface="+mj-lt"/>
              <a:buAutoNum type="arabicPeriod"/>
            </a:pPr>
            <a:endParaRPr lang="hu-HU" sz="4500" dirty="0"/>
          </a:p>
          <a:p>
            <a:pPr marL="914400" indent="-914400">
              <a:buClr>
                <a:schemeClr val="accent2"/>
              </a:buClr>
              <a:buFont typeface="+mj-lt"/>
              <a:buAutoNum type="arabicPeriod"/>
            </a:pPr>
            <a:r>
              <a:rPr lang="hu-HU" sz="4500" dirty="0"/>
              <a:t>Akik visszaforgatják a nyereségüket.</a:t>
            </a:r>
          </a:p>
          <a:p>
            <a:pPr marL="914400" indent="-914400">
              <a:buClr>
                <a:schemeClr val="accent2"/>
              </a:buClr>
              <a:buFont typeface="+mj-lt"/>
              <a:buAutoNum type="arabicPeriod"/>
            </a:pPr>
            <a:endParaRPr lang="hu-HU" sz="4500" dirty="0"/>
          </a:p>
          <a:p>
            <a:pPr marL="914400" indent="-914400">
              <a:buClr>
                <a:schemeClr val="accent2"/>
              </a:buClr>
              <a:buFont typeface="+mj-lt"/>
              <a:buAutoNum type="arabicPeriod"/>
            </a:pPr>
            <a:r>
              <a:rPr lang="hu-HU" sz="4500" dirty="0"/>
              <a:t>Akik tőke bevonással tervezik a fejlesztések végrehajtását.</a:t>
            </a:r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149512D7-7942-4F1D-A03F-D4436550850E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087918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95817" y="306638"/>
            <a:ext cx="1098133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Kik választhatják a KIVA-t?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25821" y="2070540"/>
            <a:ext cx="11589954" cy="4274974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hu-HU" sz="3500" dirty="0"/>
              <a:t>   Függ a </a:t>
            </a:r>
            <a:r>
              <a:rPr lang="hu-HU" sz="3500" b="1" dirty="0"/>
              <a:t>cégformától</a:t>
            </a:r>
            <a:r>
              <a:rPr lang="hu-HU" sz="3500" dirty="0"/>
              <a:t> (pl. EC, </a:t>
            </a:r>
            <a:r>
              <a:rPr lang="hu-HU" sz="3500" dirty="0" err="1"/>
              <a:t>Kkt</a:t>
            </a:r>
            <a:r>
              <a:rPr lang="hu-HU" sz="3500" dirty="0"/>
              <a:t>, Bt, Kft, Zrt, stb.)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hu-HU" sz="3500" dirty="0"/>
              <a:t>   Ahol az átlagos </a:t>
            </a:r>
            <a:r>
              <a:rPr lang="hu-HU" sz="3500" b="1" dirty="0"/>
              <a:t>statisztikai létszám </a:t>
            </a:r>
            <a:r>
              <a:rPr lang="hu-HU" sz="3500" dirty="0"/>
              <a:t>az előző adóévben nem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hu-HU" sz="3500" dirty="0"/>
              <a:t>      haladja meg az 50 főt.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hu-HU" sz="3500" dirty="0"/>
              <a:t>   Ahol az előző adóévben a </a:t>
            </a:r>
            <a:r>
              <a:rPr lang="hu-HU" sz="3500" b="1" dirty="0"/>
              <a:t>bevétel</a:t>
            </a:r>
            <a:r>
              <a:rPr lang="hu-HU" sz="3500" dirty="0"/>
              <a:t> nem haladja meg a 3Mrd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hu-HU" sz="3500" dirty="0"/>
              <a:t>      forintot (ill. arányos részét).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hu-HU" sz="3500" dirty="0"/>
              <a:t>  Ahol az előző két naptári évben az </a:t>
            </a:r>
            <a:r>
              <a:rPr lang="hu-HU" sz="3500" b="1" dirty="0"/>
              <a:t>adószámát</a:t>
            </a:r>
            <a:r>
              <a:rPr lang="hu-HU" sz="3500" dirty="0"/>
              <a:t> véglegesen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hu-HU" sz="3500" dirty="0"/>
              <a:t>      nem törölték.</a:t>
            </a:r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149512D7-7942-4F1D-A03F-D4436550850E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1160785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1896</TotalTime>
  <Words>2714</Words>
  <Application>Microsoft Office PowerPoint</Application>
  <PresentationFormat>Szélesvásznú</PresentationFormat>
  <Paragraphs>480</Paragraphs>
  <Slides>36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Wingdings</vt:lpstr>
      <vt:lpstr>Retrospektív</vt:lpstr>
      <vt:lpstr>Ingatlanokkal kapcsolatos tevékenység nyereségadózása KIVA vö TAO</vt:lpstr>
      <vt:lpstr>A tevékenységet érintő  2022-es változások:</vt:lpstr>
      <vt:lpstr>Kisvállalati adóra (KIVA) vonatkozó szabályozás </vt:lpstr>
      <vt:lpstr>Kisvállalati adó által kiváltott adónemek:</vt:lpstr>
      <vt:lpstr>Kisvállalati adó célja, koncepciója:</vt:lpstr>
      <vt:lpstr>Kisvállalati adó célja, koncepciója:</vt:lpstr>
      <vt:lpstr>Kisvállalati adó célja, koncepciója:</vt:lpstr>
      <vt:lpstr>Kinek érdemes választania a KIVA-t?</vt:lpstr>
      <vt:lpstr>Kik választhatják a KIVA-t?</vt:lpstr>
      <vt:lpstr>Kik választhatják a KIVA-t?</vt:lpstr>
      <vt:lpstr>Hogyan lehet választani a KIVA-t?</vt:lpstr>
      <vt:lpstr>Hogyan lehet választani a KIVA-t?</vt:lpstr>
      <vt:lpstr>KIVA mértéke, alapja:</vt:lpstr>
      <vt:lpstr>Adóalap módosító tételek</vt:lpstr>
      <vt:lpstr>KIVA esetén fizetendő iparűzési adó:</vt:lpstr>
      <vt:lpstr>Társasági adóra (TAO) vonatkozó szabályozás </vt:lpstr>
      <vt:lpstr>TAO mértéke, alapja:</vt:lpstr>
      <vt:lpstr>Kifizetett jövedelmeknél a vállalkozás által fizetendő adók</vt:lpstr>
      <vt:lpstr>TAO esetén fizetendő iparűzési adó:</vt:lpstr>
      <vt:lpstr>TAO és KIVA összevetése példán keresztül</vt:lpstr>
      <vt:lpstr>Példa</vt:lpstr>
      <vt:lpstr>Példa</vt:lpstr>
      <vt:lpstr>Példa</vt:lpstr>
      <vt:lpstr>Példa</vt:lpstr>
      <vt:lpstr>Példa</vt:lpstr>
      <vt:lpstr>Példa</vt:lpstr>
      <vt:lpstr>Példa</vt:lpstr>
      <vt:lpstr>Példa</vt:lpstr>
      <vt:lpstr>Előleg- és részletfizetés közti különbségek</vt:lpstr>
      <vt:lpstr>Előleg vs. részlet</vt:lpstr>
      <vt:lpstr>Előleg számlázása</vt:lpstr>
      <vt:lpstr>Előleg számlázása</vt:lpstr>
      <vt:lpstr>Részletfizetés számlázása</vt:lpstr>
      <vt:lpstr>Összegzés</vt:lpstr>
      <vt:lpstr>Szakmai segítségnyújtás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Ingatlanokat vesz, felújít, elad? Így adózzon utána!</dc:title>
  <dc:creator>Valéria Kis-Vén</dc:creator>
  <cp:lastModifiedBy>Valéria Kis-Vén</cp:lastModifiedBy>
  <cp:revision>128</cp:revision>
  <cp:lastPrinted>2020-11-23T08:12:11Z</cp:lastPrinted>
  <dcterms:created xsi:type="dcterms:W3CDTF">2020-11-22T10:26:23Z</dcterms:created>
  <dcterms:modified xsi:type="dcterms:W3CDTF">2021-12-03T07:42:50Z</dcterms:modified>
</cp:coreProperties>
</file>