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  <p:sldMasterId id="2147483827" r:id="rId2"/>
  </p:sldMasterIdLst>
  <p:notesMasterIdLst>
    <p:notesMasterId r:id="rId53"/>
  </p:notesMasterIdLst>
  <p:sldIdLst>
    <p:sldId id="256" r:id="rId3"/>
    <p:sldId id="257" r:id="rId4"/>
    <p:sldId id="259" r:id="rId5"/>
    <p:sldId id="261" r:id="rId6"/>
    <p:sldId id="258" r:id="rId7"/>
    <p:sldId id="263" r:id="rId8"/>
    <p:sldId id="264" r:id="rId9"/>
    <p:sldId id="266" r:id="rId10"/>
    <p:sldId id="267" r:id="rId11"/>
    <p:sldId id="268" r:id="rId12"/>
    <p:sldId id="269" r:id="rId13"/>
    <p:sldId id="265" r:id="rId14"/>
    <p:sldId id="270" r:id="rId15"/>
    <p:sldId id="272" r:id="rId16"/>
    <p:sldId id="273" r:id="rId17"/>
    <p:sldId id="276" r:id="rId18"/>
    <p:sldId id="277" r:id="rId19"/>
    <p:sldId id="294" r:id="rId20"/>
    <p:sldId id="271" r:id="rId21"/>
    <p:sldId id="278" r:id="rId22"/>
    <p:sldId id="279" r:id="rId23"/>
    <p:sldId id="280" r:id="rId24"/>
    <p:sldId id="281" r:id="rId25"/>
    <p:sldId id="283" r:id="rId26"/>
    <p:sldId id="296" r:id="rId27"/>
    <p:sldId id="285" r:id="rId28"/>
    <p:sldId id="284" r:id="rId29"/>
    <p:sldId id="274" r:id="rId30"/>
    <p:sldId id="282" r:id="rId31"/>
    <p:sldId id="286" r:id="rId32"/>
    <p:sldId id="305" r:id="rId33"/>
    <p:sldId id="287" r:id="rId34"/>
    <p:sldId id="291" r:id="rId35"/>
    <p:sldId id="292" r:id="rId36"/>
    <p:sldId id="293" r:id="rId37"/>
    <p:sldId id="302" r:id="rId38"/>
    <p:sldId id="297" r:id="rId39"/>
    <p:sldId id="295" r:id="rId40"/>
    <p:sldId id="298" r:id="rId41"/>
    <p:sldId id="288" r:id="rId42"/>
    <p:sldId id="299" r:id="rId43"/>
    <p:sldId id="289" r:id="rId44"/>
    <p:sldId id="300" r:id="rId45"/>
    <p:sldId id="290" r:id="rId46"/>
    <p:sldId id="310" r:id="rId47"/>
    <p:sldId id="301" r:id="rId48"/>
    <p:sldId id="275" r:id="rId49"/>
    <p:sldId id="311" r:id="rId50"/>
    <p:sldId id="312" r:id="rId51"/>
    <p:sldId id="304" r:id="rId52"/>
  </p:sldIdLst>
  <p:sldSz cx="12192000" cy="6858000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907" autoAdjust="0"/>
  </p:normalViewPr>
  <p:slideViewPr>
    <p:cSldViewPr snapToGrid="0">
      <p:cViewPr varScale="1">
        <p:scale>
          <a:sx n="60" d="100"/>
          <a:sy n="60" d="100"/>
        </p:scale>
        <p:origin x="96" y="1134"/>
      </p:cViewPr>
      <p:guideLst/>
    </p:cSldViewPr>
  </p:slideViewPr>
  <p:outlineViewPr>
    <p:cViewPr>
      <p:scale>
        <a:sx n="33" d="100"/>
        <a:sy n="33" d="100"/>
      </p:scale>
      <p:origin x="0" y="-1424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6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A165D4-2E15-4EDD-8AAB-A68912A350EC}" type="datetimeFigureOut">
              <a:rPr lang="hu-HU" smtClean="0"/>
              <a:t>2022. 06. 03.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0431B-7B6F-4DD9-A859-BA7E22B0E10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9191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2022. 06. 03.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9463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2022. 06. 03.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83036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2022. 06. 03.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3189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2022. 06. 03.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116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2022. 06. 03.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8905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2022. 06. 03.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646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2022. 06. 03.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3764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2022. 06. 03.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76251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2022. 06. 03.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12629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2022. 06. 03.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21210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EDAB0B1-4E1D-4AF7-9FF8-61C9B158AF92}" type="datetimeFigureOut">
              <a:rPr lang="hu-HU" smtClean="0"/>
              <a:t>2022. 06. 03.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393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2022. 06. 03.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00772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2022. 06. 03.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9492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2022. 06. 03.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10693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2022. 06. 03.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6564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2022. 06. 03.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5594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2022. 06. 03.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36411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2022. 06. 03.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685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2022. 06. 03.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08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2022. 06. 03.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9064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2022. 06. 03.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1679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2022. 06. 03.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649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EDAB0B1-4E1D-4AF7-9FF8-61C9B158AF92}" type="datetimeFigureOut">
              <a:rPr lang="hu-HU" smtClean="0"/>
              <a:t>2022. 06. 03.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665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EDAB0B1-4E1D-4AF7-9FF8-61C9B158AF92}" type="datetimeFigureOut">
              <a:rPr lang="hu-HU" smtClean="0"/>
              <a:t>2022. 06. 03.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32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s://e-tus.hu/etuspublic/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0D6F49D-34FB-4FEE-B826-B71E95AA9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381760"/>
            <a:ext cx="10058400" cy="2943352"/>
          </a:xfrm>
        </p:spPr>
        <p:txBody>
          <a:bodyPr anchor="ctr">
            <a:normAutofit/>
          </a:bodyPr>
          <a:lstStyle/>
          <a:p>
            <a:pPr algn="ctr"/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Használt lakóingatlanok adás-vétele, felújítása</a:t>
            </a:r>
            <a:r>
              <a:rPr lang="hu-HU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45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ADÓZÁSI ISMERETEK</a:t>
            </a:r>
            <a:endParaRPr lang="hu-HU" sz="45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3D31336-BFE1-4C19-8327-CBA114707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878504"/>
          </a:xfrm>
        </p:spPr>
        <p:txBody>
          <a:bodyPr>
            <a:normAutofit/>
          </a:bodyPr>
          <a:lstStyle/>
          <a:p>
            <a:pPr algn="r"/>
            <a:endParaRPr lang="hu-HU" sz="4000" i="1" dirty="0"/>
          </a:p>
          <a:p>
            <a:pPr algn="r"/>
            <a:r>
              <a:rPr lang="hu-HU" sz="2700" b="1" i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Kis-vén</a:t>
            </a:r>
            <a:r>
              <a:rPr lang="hu-HU" sz="27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700" b="1" i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valéria</a:t>
            </a:r>
            <a:endParaRPr lang="hu-HU" sz="27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hu-HU" sz="27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info@adhato.hu</a:t>
            </a:r>
          </a:p>
        </p:txBody>
      </p:sp>
    </p:spTree>
    <p:extLst>
      <p:ext uri="{BB962C8B-B14F-4D97-AF65-F5344CB8AC3E}">
        <p14:creationId xmlns:p14="http://schemas.microsoft.com/office/powerpoint/2010/main" val="941955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Magánszemélyként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7700" y="813330"/>
            <a:ext cx="7467600" cy="6044670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b="1" u="sng" dirty="0"/>
              <a:t>Megszerzésre fordított összegek például: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Átruházási szerződésben szereplő érték,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Cserébe kapott ingatlan csereszerződésben rögzített értéke,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Örökléssel szerzett ingatlan esetén az illetékkiszabáshoz figyelembe vett érték (ha volt illeték) vagy a hagyatéki érték (ha nem volt illeték),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Ajándékozással szerzett ingatlan esetén az illetékkiszabáshoz figyelembe vett érték (ha volt illeték) vagy az értékesítési érték 75%-a (ha nem volt illeték) – ez utóbbi esetén más már nem vonható le!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Az eladási érték 75%-a, ha egyébként nem állapítható meg a szerzési érték.</a:t>
            </a:r>
          </a:p>
          <a:p>
            <a:pPr marL="0" indent="0" algn="ctr">
              <a:buClrTx/>
              <a:buNone/>
            </a:pPr>
            <a:r>
              <a:rPr lang="hu-HU" b="1" u="sng" dirty="0"/>
              <a:t>Értéknövelő beruházás: </a:t>
            </a:r>
          </a:p>
          <a:p>
            <a:pPr marL="0" indent="0" algn="just">
              <a:buClrTx/>
              <a:buNone/>
            </a:pPr>
            <a:r>
              <a:rPr lang="hu-HU" dirty="0"/>
              <a:t>Az ingatlan szokásos piaci értékét növelő ráfordítás, valamint az átruházás előtti 24 hónapban végzett állagmegóvás költsége, ha az több mint a bevétel 5 százaléka</a:t>
            </a:r>
            <a:r>
              <a:rPr lang="hu-H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hu-HU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86467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Magánszemélyként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2450" y="813330"/>
            <a:ext cx="7346442" cy="5438774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b="1" u="sng" dirty="0"/>
              <a:t>Adóköteles jövedelem és adó számítása: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Bevétel (-) költség (=) számított összeg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Számított összeg után adóköteles rész:</a:t>
            </a:r>
          </a:p>
          <a:p>
            <a:pPr marL="384048" lvl="2" indent="0">
              <a:buNone/>
            </a:pPr>
            <a:r>
              <a:rPr lang="hu-HU" sz="2000" dirty="0"/>
              <a:t>100 % a megszerzés évét követő évben és az azt követő évben, </a:t>
            </a:r>
          </a:p>
          <a:p>
            <a:pPr marL="384048" lvl="2" indent="0">
              <a:buNone/>
            </a:pPr>
            <a:r>
              <a:rPr lang="hu-HU" sz="2000" dirty="0"/>
              <a:t>90 % a megszerzés évét követő 2. évben, </a:t>
            </a:r>
          </a:p>
          <a:p>
            <a:pPr marL="384048" lvl="2" indent="0">
              <a:buNone/>
            </a:pPr>
            <a:r>
              <a:rPr lang="hu-HU" sz="2000" dirty="0"/>
              <a:t>60 % a megszerzés évét követő 3. évben, </a:t>
            </a:r>
          </a:p>
          <a:p>
            <a:pPr marL="384048" lvl="2" indent="0">
              <a:buNone/>
            </a:pPr>
            <a:r>
              <a:rPr lang="hu-HU" sz="2000" dirty="0"/>
              <a:t>30 % a megszerzés évét követő 4. évben, </a:t>
            </a:r>
          </a:p>
          <a:p>
            <a:pPr marL="384048" lvl="2" indent="0">
              <a:buNone/>
            </a:pPr>
            <a:r>
              <a:rPr lang="hu-HU" sz="2000" dirty="0"/>
              <a:t>0 % a megszerzés évét követő 5. és további évben.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Adó: 15% személyi jövedelemadó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Adó bevallása és fizetése: következő év május 20-ig</a:t>
            </a:r>
          </a:p>
        </p:txBody>
      </p:sp>
    </p:spTree>
    <p:extLst>
      <p:ext uri="{BB962C8B-B14F-4D97-AF65-F5344CB8AC3E}">
        <p14:creationId xmlns:p14="http://schemas.microsoft.com/office/powerpoint/2010/main" val="982809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Magánszemélyként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9308" y="209550"/>
            <a:ext cx="7817007" cy="6648449"/>
          </a:xfrm>
        </p:spPr>
        <p:txBody>
          <a:bodyPr anchor="ctr">
            <a:normAutofit fontScale="92500" lnSpcReduction="20000"/>
          </a:bodyPr>
          <a:lstStyle/>
          <a:p>
            <a:pPr marL="0" indent="0" algn="just">
              <a:buClrTx/>
              <a:buNone/>
            </a:pPr>
            <a:r>
              <a:rPr lang="hu-HU" b="1" i="1" u="sng" dirty="0"/>
              <a:t>Példa:</a:t>
            </a:r>
          </a:p>
          <a:p>
            <a:pPr marL="0" indent="0" algn="just">
              <a:buClrTx/>
              <a:buNone/>
            </a:pPr>
            <a:r>
              <a:rPr lang="hu-HU" i="1" dirty="0"/>
              <a:t>2017.12.28.: lakás vásárlás 1/1 tulajdoni hányaddal, 13 M Ft-ért</a:t>
            </a:r>
          </a:p>
          <a:p>
            <a:pPr marL="0" indent="0" algn="just">
              <a:buClrTx/>
              <a:buNone/>
            </a:pPr>
            <a:r>
              <a:rPr lang="hu-HU" i="1" dirty="0"/>
              <a:t>2018.01.09: adás-vételi szerződés benyújtása a földhivatalba</a:t>
            </a:r>
          </a:p>
          <a:p>
            <a:pPr marL="0" indent="0" algn="just">
              <a:buClrTx/>
              <a:buNone/>
            </a:pPr>
            <a:r>
              <a:rPr lang="hu-HU" i="1" dirty="0"/>
              <a:t>2017.12.28: ügyvédi díj: 60.000 Ft</a:t>
            </a:r>
          </a:p>
          <a:p>
            <a:pPr marL="0" indent="0" algn="just">
              <a:buClrTx/>
              <a:buNone/>
            </a:pPr>
            <a:r>
              <a:rPr lang="hu-HU" i="1" dirty="0"/>
              <a:t>2018.02.29: illeték: 520.000 Ft</a:t>
            </a:r>
          </a:p>
          <a:p>
            <a:pPr marL="0" indent="0" algn="just">
              <a:buClrTx/>
              <a:buNone/>
            </a:pPr>
            <a:r>
              <a:rPr lang="hu-HU" i="1" dirty="0"/>
              <a:t>2018-ban értéknövelő beruházás (igazoltan): 2.420.000 Ft</a:t>
            </a:r>
          </a:p>
          <a:p>
            <a:pPr marL="0" indent="0" algn="just">
              <a:buClrTx/>
              <a:buNone/>
            </a:pPr>
            <a:r>
              <a:rPr lang="hu-HU" i="1" dirty="0"/>
              <a:t>2022.07.29.: értékesítés 29 M Ft-ért</a:t>
            </a:r>
          </a:p>
          <a:p>
            <a:pPr marL="0" indent="0" algn="just">
              <a:buClrTx/>
              <a:buNone/>
            </a:pPr>
            <a:r>
              <a:rPr lang="hu-HU" i="1" dirty="0"/>
              <a:t>2022.07.29.: ügyvédi díj 120.000 Ft (amit a vevő fizet!)</a:t>
            </a:r>
          </a:p>
          <a:p>
            <a:pPr marL="0" indent="0" algn="just">
              <a:buClrTx/>
              <a:buNone/>
            </a:pPr>
            <a:r>
              <a:rPr lang="hu-HU" i="1" dirty="0"/>
              <a:t>Kérdés: mennyi adót kell fizetni és mikor?</a:t>
            </a:r>
          </a:p>
          <a:p>
            <a:pPr marL="0" indent="0" algn="just">
              <a:buClrTx/>
              <a:buNone/>
            </a:pPr>
            <a:r>
              <a:rPr lang="hu-HU" b="1" i="1" u="sng" dirty="0"/>
              <a:t>Megoldás:</a:t>
            </a:r>
          </a:p>
          <a:p>
            <a:pPr marL="0" indent="0" algn="just">
              <a:buClrTx/>
              <a:buNone/>
            </a:pPr>
            <a:r>
              <a:rPr lang="hu-HU" i="1" dirty="0"/>
              <a:t>Bevétel: 29.000.000 Ft</a:t>
            </a:r>
          </a:p>
          <a:p>
            <a:pPr marL="0" indent="0" algn="just">
              <a:buClrTx/>
              <a:buNone/>
            </a:pPr>
            <a:r>
              <a:rPr lang="hu-HU" i="1" dirty="0"/>
              <a:t>Levonható: 13.000.000+60.000+520.000+2.420.000=16.000.000 Ft</a:t>
            </a:r>
          </a:p>
          <a:p>
            <a:pPr marL="0" indent="0" algn="just">
              <a:buClrTx/>
              <a:buNone/>
            </a:pPr>
            <a:r>
              <a:rPr lang="hu-HU" i="1" dirty="0"/>
              <a:t>Számított összeg: 29.000.000-16.000.000=13.000.000</a:t>
            </a:r>
          </a:p>
          <a:p>
            <a:pPr marL="0" indent="0" algn="just">
              <a:buClrTx/>
              <a:buNone/>
            </a:pPr>
            <a:r>
              <a:rPr lang="hu-HU" i="1" dirty="0"/>
              <a:t>Szerzés éve: 2018, eladás éve: 2022, így az adóköteles rész: 30%</a:t>
            </a:r>
          </a:p>
          <a:p>
            <a:pPr marL="0" indent="0" algn="just">
              <a:buClrTx/>
              <a:buNone/>
            </a:pPr>
            <a:r>
              <a:rPr lang="hu-HU" i="1" dirty="0"/>
              <a:t>Adó (számított összeg 30%-</a:t>
            </a:r>
            <a:r>
              <a:rPr lang="hu-HU" i="1" dirty="0" err="1"/>
              <a:t>ának</a:t>
            </a:r>
            <a:r>
              <a:rPr lang="hu-HU" i="1" dirty="0"/>
              <a:t> 15%-a): 13.000.000 x 0,3 x 0,15 = 585.000 Ft</a:t>
            </a:r>
          </a:p>
          <a:p>
            <a:pPr marL="0" indent="0" algn="just">
              <a:buClrTx/>
              <a:buNone/>
            </a:pPr>
            <a:r>
              <a:rPr lang="hu-HU" i="1" dirty="0"/>
              <a:t>Bevallás, befizetés: 2023.05.20-ig a 2022-es szja bevallásban </a:t>
            </a:r>
          </a:p>
          <a:p>
            <a:pPr marL="0" indent="0" algn="just">
              <a:buClrTx/>
              <a:buNone/>
            </a:pPr>
            <a:r>
              <a:rPr lang="hu-HU" i="1" dirty="0"/>
              <a:t>Bevallás kódszáma: 2253 vagy 22SZJA</a:t>
            </a:r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809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Tevékenység végzésének formái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647950"/>
            <a:ext cx="10058400" cy="3221144"/>
          </a:xfrm>
        </p:spPr>
        <p:txBody>
          <a:bodyPr/>
          <a:lstStyle/>
          <a:p>
            <a:pPr marL="457200" indent="-457200">
              <a:buClrTx/>
              <a:buFont typeface="+mj-lt"/>
              <a:buAutoNum type="arabicPeriod"/>
            </a:pPr>
            <a:r>
              <a:rPr lang="hu-HU" sz="4000" dirty="0"/>
              <a:t>Magánszemélyként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hu-HU" sz="4000" dirty="0">
                <a:solidFill>
                  <a:schemeClr val="accent2"/>
                </a:solidFill>
              </a:rPr>
              <a:t>Egyéni vállalkozóként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hu-HU" sz="4000" dirty="0"/>
              <a:t>Cégként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15394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Egyéni vállalkozóként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6275" y="406665"/>
            <a:ext cx="7467600" cy="6044670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Egyéni vállalkozók adózási módjai: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200" dirty="0"/>
              <a:t>Általános (vállalkozói szja szerinti adózás)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200" dirty="0"/>
              <a:t>KATA (kisadózó vállalkozások tételes adója)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200" dirty="0"/>
              <a:t>Átalányadózás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58938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Egyéni vállalkozóként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125" y="479955"/>
            <a:ext cx="7467600" cy="6044670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sz="2500" b="1" u="sng" dirty="0"/>
              <a:t>Általános (vállalkozási jövedelemadó szerinti) adózás:</a:t>
            </a:r>
          </a:p>
          <a:p>
            <a:pPr marL="0" indent="0" algn="just">
              <a:buClrTx/>
              <a:buNone/>
            </a:pPr>
            <a:endParaRPr lang="hu-HU" sz="5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200" dirty="0"/>
              <a:t>Nagyjából olyan, mint azt a cégeknél (TAO);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200" dirty="0"/>
              <a:t>Eltérés: az osztalékot ki KELL venni, le kell adózni, nincs döntési lehetőség, mint a TAO-ban!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200" dirty="0"/>
              <a:t>Jövedelem (=) Bevétel (-) Költség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200" dirty="0"/>
              <a:t>Adózás: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000" dirty="0"/>
              <a:t>Iparűzési adó (8 M Ft bevétel alatt bevétel 80%-a, egyébként 0-2%)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000" dirty="0"/>
              <a:t> Vállalkozói szja: a jövedelem 9%-a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000" dirty="0"/>
              <a:t>Osztalékot kiváltó adó: 9% után maradó összeg 15%-a szja és 13%-a SZOCHO (maximuma van!)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200" dirty="0"/>
              <a:t>Kérdés: van-e főállása a vállalkozónak? – Ha nincs, akkor járulékfizetés is van havonta!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200" dirty="0"/>
              <a:t>Előnye: könnyű megalapítani, megszüntetni!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8964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Egyéni vállalkozóként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6326" y="479955"/>
            <a:ext cx="7467600" cy="6044670"/>
          </a:xfrm>
        </p:spPr>
        <p:txBody>
          <a:bodyPr anchor="ctr">
            <a:normAutofit lnSpcReduction="10000"/>
          </a:bodyPr>
          <a:lstStyle/>
          <a:p>
            <a:pPr marL="0" indent="0" algn="ctr">
              <a:buClrTx/>
              <a:buNone/>
            </a:pPr>
            <a:r>
              <a:rPr lang="hu-HU" sz="2500" b="1" u="sng" dirty="0"/>
              <a:t>KATA szerinti adózás (2023-tól nagy változások!)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12 millió Ft bevétel felett már nem biztos, hogy megéri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Fontos: független formában történjen a tevékenység végzése!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000" dirty="0"/>
              <a:t>Egy személy csak egy helyen lehet </a:t>
            </a:r>
            <a:r>
              <a:rPr lang="hu-HU" sz="2000" dirty="0" err="1"/>
              <a:t>katás</a:t>
            </a:r>
            <a:endParaRPr lang="hu-HU" sz="2000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000" dirty="0"/>
              <a:t>Évi 3 millió Ft felett számláz egy helyre: belföldi számlát befogadó partner 40%-os </a:t>
            </a:r>
            <a:r>
              <a:rPr lang="hu-HU" sz="2000" dirty="0" err="1"/>
              <a:t>katát</a:t>
            </a:r>
            <a:r>
              <a:rPr lang="hu-HU" sz="2000" dirty="0"/>
              <a:t> fizet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000" dirty="0"/>
              <a:t>Ha a befogadó kapcsolt vállalkozás: az első forinttól 40% az adó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000" dirty="0"/>
              <a:t>Külföldi esetén ugyanez a szabály, de az adót a </a:t>
            </a:r>
            <a:r>
              <a:rPr lang="hu-HU" sz="2000" dirty="0" err="1"/>
              <a:t>katás</a:t>
            </a:r>
            <a:r>
              <a:rPr lang="hu-HU" sz="2000" dirty="0"/>
              <a:t> vállalkozó fizeti a bevétel 71,42%-a után!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000" dirty="0"/>
              <a:t>Szerződéskötéskor: kötelező tájékoztatni a partnert a </a:t>
            </a:r>
            <a:r>
              <a:rPr lang="hu-HU" sz="2000" dirty="0" err="1"/>
              <a:t>katás</a:t>
            </a:r>
            <a:r>
              <a:rPr lang="hu-HU" sz="2000" dirty="0"/>
              <a:t> adózás tényéről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000" dirty="0"/>
              <a:t>A 12 millióba nem számít bele </a:t>
            </a:r>
            <a:r>
              <a:rPr lang="hu-HU" sz="2000" dirty="0" err="1"/>
              <a:t>kata</a:t>
            </a:r>
            <a:r>
              <a:rPr lang="hu-HU" sz="2000" dirty="0"/>
              <a:t> szerint az, ami után 40% adót fizettek! (de </a:t>
            </a:r>
            <a:r>
              <a:rPr lang="hu-HU" dirty="0"/>
              <a:t>áfa határ marad!!!!)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Iparűzési adó: tételes lehet (éves 2,5 millió Ft bevétel települési %-a)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Használható mégis, ha jutalékért csinálom + tanácsadást végzek</a:t>
            </a:r>
          </a:p>
        </p:txBody>
      </p:sp>
    </p:spTree>
    <p:extLst>
      <p:ext uri="{BB962C8B-B14F-4D97-AF65-F5344CB8AC3E}">
        <p14:creationId xmlns:p14="http://schemas.microsoft.com/office/powerpoint/2010/main" val="32557148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Egyéni vállalkozóként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6326" y="246195"/>
            <a:ext cx="7467600" cy="6365610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sz="2900" b="1" u="sng" dirty="0">
                <a:solidFill>
                  <a:schemeClr val="tx1"/>
                </a:solidFill>
              </a:rPr>
              <a:t>Általányadó szerinti adózás:</a:t>
            </a:r>
          </a:p>
          <a:p>
            <a:pPr marL="0" indent="0" algn="just">
              <a:buClrTx/>
              <a:buNone/>
            </a:pPr>
            <a:endParaRPr lang="hu-HU" sz="1000" b="1" u="sng" dirty="0">
              <a:solidFill>
                <a:schemeClr val="tx1"/>
              </a:solidFill>
            </a:endParaRP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500" dirty="0">
                <a:solidFill>
                  <a:schemeClr val="tx1"/>
                </a:solidFill>
              </a:rPr>
              <a:t>24/100 millió Ft alatti bevétel esetén! (100 millió csak a kiskereskedelmi tevékenység esetén!)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500" dirty="0">
                <a:solidFill>
                  <a:schemeClr val="tx1"/>
                </a:solidFill>
              </a:rPr>
              <a:t>Nem beszélünk róla, mert ennél a tevékenységnél nincs realitása!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endParaRPr lang="hu-HU" sz="2500" dirty="0">
              <a:solidFill>
                <a:srgbClr val="FF0000"/>
              </a:solidFill>
            </a:endParaRPr>
          </a:p>
          <a:p>
            <a:pPr algn="just">
              <a:buClrTx/>
              <a:buFont typeface="Wingdings" panose="05000000000000000000" pitchFamily="2" charset="2"/>
              <a:buChar char="Ø"/>
            </a:pPr>
            <a:endParaRPr lang="hu-HU" sz="23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2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0825" y="605896"/>
            <a:ext cx="415290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Egyéni vállalkozó vállalkozói szja szerinti adózás</a:t>
            </a:r>
            <a:br>
              <a:rPr lang="hu-HU" sz="4000" b="1" dirty="0">
                <a:solidFill>
                  <a:srgbClr val="FFFFFF"/>
                </a:solidFill>
              </a:rPr>
            </a:br>
            <a:r>
              <a:rPr lang="hu-HU" sz="4000" b="1" dirty="0">
                <a:solidFill>
                  <a:srgbClr val="FFFFFF"/>
                </a:solidFill>
              </a:rPr>
              <a:t> - példa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4904" y="1"/>
            <a:ext cx="7937403" cy="6857999"/>
          </a:xfrm>
        </p:spPr>
        <p:txBody>
          <a:bodyPr anchor="ctr">
            <a:normAutofit fontScale="62500" lnSpcReduction="20000"/>
          </a:bodyPr>
          <a:lstStyle/>
          <a:p>
            <a:pPr marL="0" indent="0" algn="just">
              <a:buClrTx/>
              <a:buNone/>
            </a:pPr>
            <a:r>
              <a:rPr lang="hu-HU" sz="3200" i="1" dirty="0"/>
              <a:t>Lakás vásárlás 2022-ben: 13 M Ft-ért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Ügyvédi díj: 60.000 Ft, Illeték: 520.000 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Értéknövelő beruházás (számlák alapján): 2.420.000 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2022.07.29.: értékesítés 29 M Ft-ért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Kérdés: mennyi adót kell fizetnie 2022-re a vállalkozónak, ha máshol van főállása és kivét nincs egész évben? (HIPA: 2%)</a:t>
            </a:r>
          </a:p>
          <a:p>
            <a:pPr marL="0" indent="0" algn="just">
              <a:buClrTx/>
              <a:buNone/>
            </a:pPr>
            <a:r>
              <a:rPr lang="hu-HU" sz="3200" b="1" i="1" u="sng" dirty="0"/>
              <a:t>Megoldás: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Bevétel: 29.000.000 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Iparűzési adó: 29.000.000x0,02=580.000 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Levonható: 13.000.000+60.000+520.000+2.420.000+580.000=16.580.000 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Vállalkozói nyereség: 29.000.000 – 16.580.000 = 12.420.000 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Vállalkozói szja (9%): 12.420.000 x 0,09 = 1.117.800 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Vállalkozási osztalékalap: 12.420.000-1.117.800=11.320.200 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Vállalkozói osztalék utáni adó: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Szja: 11.320.200 x 15% =1.695.330 Ft</a:t>
            </a:r>
          </a:p>
          <a:p>
            <a:pPr marL="0" indent="0" algn="just">
              <a:buClrTx/>
              <a:buNone/>
            </a:pPr>
            <a:r>
              <a:rPr lang="hu-HU" sz="3200" i="1" dirty="0" err="1">
                <a:solidFill>
                  <a:schemeClr val="tx1"/>
                </a:solidFill>
              </a:rPr>
              <a:t>Szocho</a:t>
            </a:r>
            <a:r>
              <a:rPr lang="hu-HU" sz="3200" i="1" dirty="0">
                <a:solidFill>
                  <a:schemeClr val="tx1"/>
                </a:solidFill>
              </a:rPr>
              <a:t> </a:t>
            </a:r>
            <a:r>
              <a:rPr lang="hu-HU" sz="3200" i="1" dirty="0" err="1">
                <a:solidFill>
                  <a:schemeClr val="tx1"/>
                </a:solidFill>
              </a:rPr>
              <a:t>max</a:t>
            </a:r>
            <a:r>
              <a:rPr lang="hu-HU" sz="3200" i="1" dirty="0">
                <a:solidFill>
                  <a:schemeClr val="tx1"/>
                </a:solidFill>
              </a:rPr>
              <a:t>. 200.000 x 24 x 13% = 624.000 Ft* (</a:t>
            </a:r>
            <a:r>
              <a:rPr lang="hu-HU" sz="3200" i="1" dirty="0" err="1">
                <a:solidFill>
                  <a:schemeClr val="tx1"/>
                </a:solidFill>
              </a:rPr>
              <a:t>max</a:t>
            </a:r>
            <a:r>
              <a:rPr lang="hu-HU" sz="3200" i="1" dirty="0">
                <a:solidFill>
                  <a:schemeClr val="tx1"/>
                </a:solidFill>
              </a:rPr>
              <a:t>.!)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Marad: 12.420.000-1.117.800-1.695.330-</a:t>
            </a:r>
            <a:r>
              <a:rPr lang="hu-HU" sz="3200" i="1" dirty="0">
                <a:solidFill>
                  <a:schemeClr val="accent2"/>
                </a:solidFill>
              </a:rPr>
              <a:t>624.000</a:t>
            </a:r>
            <a:r>
              <a:rPr lang="hu-HU" sz="3200" i="1" dirty="0"/>
              <a:t>*=8.982.870 Ft </a:t>
            </a:r>
            <a:r>
              <a:rPr lang="hu-HU" sz="3200" i="1" dirty="0">
                <a:solidFill>
                  <a:schemeClr val="accent2"/>
                </a:solidFill>
              </a:rPr>
              <a:t>(</a:t>
            </a:r>
            <a:r>
              <a:rPr lang="hu-HU" sz="3200" i="1" dirty="0" err="1">
                <a:solidFill>
                  <a:schemeClr val="accent2"/>
                </a:solidFill>
              </a:rPr>
              <a:t>max</a:t>
            </a:r>
            <a:r>
              <a:rPr lang="hu-HU" sz="3200" i="1" dirty="0">
                <a:solidFill>
                  <a:schemeClr val="accent2"/>
                </a:solidFill>
              </a:rPr>
              <a:t>.!)</a:t>
            </a:r>
          </a:p>
        </p:txBody>
      </p:sp>
    </p:spTree>
    <p:extLst>
      <p:ext uri="{BB962C8B-B14F-4D97-AF65-F5344CB8AC3E}">
        <p14:creationId xmlns:p14="http://schemas.microsoft.com/office/powerpoint/2010/main" val="24344600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Tevékenység végzésének formái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647950"/>
            <a:ext cx="10058400" cy="3221144"/>
          </a:xfrm>
        </p:spPr>
        <p:txBody>
          <a:bodyPr/>
          <a:lstStyle/>
          <a:p>
            <a:pPr marL="457200" indent="-457200">
              <a:buClrTx/>
              <a:buFont typeface="+mj-lt"/>
              <a:buAutoNum type="arabicPeriod"/>
            </a:pPr>
            <a:r>
              <a:rPr lang="hu-HU" sz="4000" dirty="0"/>
              <a:t>Magánszemélyként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hu-HU" sz="4000" dirty="0">
                <a:solidFill>
                  <a:schemeClr val="tx1"/>
                </a:solidFill>
              </a:rPr>
              <a:t>Egyéni vállalkozóként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hu-HU" sz="4000" dirty="0">
                <a:solidFill>
                  <a:schemeClr val="accent2"/>
                </a:solidFill>
              </a:rPr>
              <a:t>Cégként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99668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297" y="605896"/>
            <a:ext cx="3319668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Lakóingatlan fogalma az áfában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3000" b="1" u="sng" dirty="0"/>
              <a:t>Lakóingatlan:</a:t>
            </a:r>
            <a:endParaRPr lang="hu-HU" b="1" u="sng" dirty="0"/>
          </a:p>
          <a:p>
            <a:pPr algn="ctr"/>
            <a:endParaRPr lang="hu-HU" sz="1000" b="1" u="sng" dirty="0"/>
          </a:p>
          <a:p>
            <a:pPr algn="just"/>
            <a:r>
              <a:rPr lang="hu-HU" dirty="0"/>
              <a:t>lakás céljára létesített és az ingatlan-nyilvántartásban lakóház vagy lakás megnevezéssel nyilvántartott vagy ilyenként feltüntetésre váró ingatlan. </a:t>
            </a:r>
            <a:r>
              <a:rPr lang="hu-HU" b="1" i="1" dirty="0"/>
              <a:t>Nem minősül lakóingatlannak </a:t>
            </a:r>
            <a:r>
              <a:rPr lang="hu-HU" dirty="0"/>
              <a:t>a lakás rendeltetésszerű használatához nem szükséges helyiség még akkor sem, ha az a lakóépülettel egybeépült, így különösen: a garázs, a műhely, az üzlet, a gazdasági épület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143339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Céges formában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467600" cy="6044670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Szóba kerülő céges formák: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Betéti társaság (Bt)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Korlátolt felelősségű társaság (Kft)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7914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Céges formában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467600" cy="6044670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Betéti társaság: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Két tag kell: egy beltag és egy kültag;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Beltag: korlátlan felelősségű, így nem lehet egyéni vállalkozó, bt beltagja vagy </a:t>
            </a:r>
            <a:r>
              <a:rPr lang="hu-HU" sz="3000" dirty="0" err="1"/>
              <a:t>kkt</a:t>
            </a:r>
            <a:r>
              <a:rPr lang="hu-HU" sz="3000" dirty="0"/>
              <a:t> tagja;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Kültag: csak a pénzt adja, felelőssége is csak a betett összeg mértékéig van;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Minimális jegyzett tőke: nincs;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Nyilvántartás: cégbíróságon (=&gt; ügyvéd kell!);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Előnye: </a:t>
            </a:r>
            <a:r>
              <a:rPr lang="hu-HU" sz="3000" dirty="0" err="1"/>
              <a:t>katás</a:t>
            </a:r>
            <a:r>
              <a:rPr lang="hu-HU" sz="3000" dirty="0"/>
              <a:t> lehet;</a:t>
            </a:r>
          </a:p>
        </p:txBody>
      </p:sp>
    </p:spTree>
    <p:extLst>
      <p:ext uri="{BB962C8B-B14F-4D97-AF65-F5344CB8AC3E}">
        <p14:creationId xmlns:p14="http://schemas.microsoft.com/office/powerpoint/2010/main" val="15358559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Céges formában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637728" cy="6044670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Korlátolt felelősségű társaság: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Minimális taglétszám: egy fő;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Felelősség: korlátolt, a jegyzett tőke mértékéig;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De korlátlan felelősség bűncselekményeknél;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Minimális jegyzett tőke: 3 millió Ft;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Jegyzett tőke: apportból is állhat.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435621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Céges formában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637728" cy="6044670"/>
          </a:xfrm>
        </p:spPr>
        <p:txBody>
          <a:bodyPr anchor="ctr">
            <a:normAutofit fontScale="92500" lnSpcReduction="20000"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Jegyzett tőke összetétele lehet: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100% pénzbeli hozzájárulás (bankszámla!); 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100% apport (pl. autó, ingatlan, számítógép, telefon, vagyoni értékű jog, </a:t>
            </a:r>
            <a:r>
              <a:rPr lang="hu-HU" sz="3000" dirty="0" err="1"/>
              <a:t>stb</a:t>
            </a:r>
            <a:r>
              <a:rPr lang="hu-HU" sz="3000" dirty="0"/>
              <a:t>);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Vegyesen állhat pénzbeli hozzájárulásból és apportból is;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Ha az apport eléri vagy meghaladja a jegyzett tőke felét: alapításkor kell rendelkezésre bocsátani (kérelem benyújtásáig);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Ha az apport nem éri el a jegyzett tőke felét: társasági szerződésben kell meghatározni a szolgáltatás </a:t>
            </a:r>
            <a:r>
              <a:rPr lang="hu-HU" sz="3000" dirty="0" err="1"/>
              <a:t>határidejég</a:t>
            </a:r>
            <a:r>
              <a:rPr lang="hu-HU" sz="3000" dirty="0"/>
              <a:t> (</a:t>
            </a:r>
            <a:r>
              <a:rPr lang="hu-HU" sz="3000" dirty="0" err="1"/>
              <a:t>max</a:t>
            </a:r>
            <a:r>
              <a:rPr lang="hu-HU" sz="3000" dirty="0"/>
              <a:t>. 3 év!);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Megjegyzés: ingatlan ne legyen, inkább tagi kölcsönt tegyünk be!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732753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Céges formában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637728" cy="6044670"/>
          </a:xfrm>
        </p:spPr>
        <p:txBody>
          <a:bodyPr anchor="ctr">
            <a:normAutofit fontScale="92500" lnSpcReduction="10000"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Székhely: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Az a bejegyzett iroda, ahol a cégnek biztosítania kell a részére címzett jognyilatkozatok fogadását és a jogszabályban meghatározott iratainak elérhetőségét (Ptk. 3:7. §)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A gazdasági tevékenység folytatásának az a helye, ahol a központi ügyvezetés helye van (Áfa tv. 259.§ 19. pont)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Belföldi szervezet esetében az alapszabályában (alapító okiratában), a cégbejegyzésben (bírósági nyilvántartásban), az egyéni vállalkozó esetében az egyéni vállalkozók nyilvántartásában ekként feltüntetett hely, a magánszemélyek esetében az állandó lakóhely. (</a:t>
            </a:r>
            <a:r>
              <a:rPr lang="hu-HU" sz="3000" dirty="0" err="1"/>
              <a:t>Htv</a:t>
            </a:r>
            <a:r>
              <a:rPr lang="hu-HU" sz="3000" dirty="0"/>
              <a:t>. 52.§ 41. pont)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43572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Céges formában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637728" cy="6044670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Székhelyszolgáltatás: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Sokan alkalmazzák: de miért?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Olyan településeken gyakori, ahol nincs ingatlanunk, ami lehetne székhely, de nulla az iparűzési adó;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Nem éri meg sokszor, mert: a tevékenység máshol folyik =&gt; be kell jelenteni telephelyként =&gt; az iparűzési adót meg kell osztani =&gt; nem mentesülök az adófizetés alól! (Téves elképzelés!)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470311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Céges formában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637728" cy="6044670"/>
          </a:xfrm>
        </p:spPr>
        <p:txBody>
          <a:bodyPr anchor="ctr">
            <a:normAutofit fontScale="70000" lnSpcReduction="20000"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Telephely: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endParaRPr lang="hu-HU" sz="3000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800" i="1" dirty="0">
                <a:effectLst/>
              </a:rPr>
              <a:t>a székhelyen kívül a gazdasági tevékenység helyhez kötött folytatására huzamosabb időtartamra létesített vagy arra szánt </a:t>
            </a:r>
            <a:r>
              <a:rPr lang="hu-HU" sz="2800" i="1" dirty="0" err="1">
                <a:effectLst/>
              </a:rPr>
              <a:t>földrajzilag</a:t>
            </a:r>
            <a:r>
              <a:rPr lang="hu-HU" sz="2800" i="1" dirty="0">
                <a:effectLst/>
              </a:rPr>
              <a:t> </a:t>
            </a:r>
            <a:r>
              <a:rPr lang="hu-HU" sz="2800" i="1" dirty="0" err="1">
                <a:effectLst/>
              </a:rPr>
              <a:t>körülhatárolt</a:t>
            </a:r>
            <a:r>
              <a:rPr lang="hu-HU" sz="2800" i="1" dirty="0">
                <a:effectLst/>
              </a:rPr>
              <a:t> hely, amelyen a gazdasági tevékenység - székhelyhez képesti - önálló folytatásához szükséges egyéb feltételek is ténylegesen rendelkezésre állnak, […]; (Áfa tv. 259.§ 2. pont)</a:t>
            </a:r>
            <a:endParaRPr lang="hu-HU" sz="3000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az adóalany olyan állandó üzleti létesítménye (ingatlana) - függetlenül a használat jogcímétől -, ahol részben vagy egészben iparűzési tevékenységet folytat, azzal, hogy a telephely kifejezés magában foglalja különösen a gyárat, az üzemet, a műhelyt, a raktárt, a bányát, a kőolaj- vagy földgázkutat, a vízkutat, a szélerőművet (szélkereket), napelem-erőművet, az irodát, a fiókot, a képviseletet, a termőföldet, a hasznosított (bérbe vagy lízingbe adott) ingatlant, az ellenszolgáltatás fejében igénybe vehető közutat, vasúti pályát,</a:t>
            </a:r>
            <a:r>
              <a:rPr lang="hu-HU" sz="2400" dirty="0"/>
              <a:t> (</a:t>
            </a:r>
            <a:r>
              <a:rPr lang="hu-HU" sz="2800" dirty="0" err="1"/>
              <a:t>Htv</a:t>
            </a:r>
            <a:r>
              <a:rPr lang="hu-HU" sz="2800" dirty="0"/>
              <a:t>. 52.§ 31./a pont)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180 napot meghaladó építőipari tevékenység folytatása esetén azon önkormányzat illetékességi területe, ahol a vállalkozó építőipari tevékenységet folytat, azzal, hogy a napok számításánál a tevékenység megkezdésének napjától a felek közti szerződés alapján a megrendelő teljesítéselfogadásának napjáig terjedő időszak valamennyi naptári napja figyelembe veendő; (</a:t>
            </a:r>
            <a:r>
              <a:rPr lang="hu-HU" sz="3000" dirty="0" err="1"/>
              <a:t>Htv</a:t>
            </a:r>
            <a:r>
              <a:rPr lang="hu-HU" sz="3000" dirty="0"/>
              <a:t>. 52.§ 31/e pont)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975611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Céges formában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637728" cy="6044670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Vezető tisztségviselő (ügyvezető):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Létesítő okiratban kell kijelölni;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Személyesen köteles ellátni a feladatait;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Nagykorú személy lehet csak;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Olyan személy lehet, akinek cselekvőképessége nincs korlátozva a tevékenység ellátásánál;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Megbízási és munkaviszonyban is elláthatja tevékenységét (ne húzzuk alá az alakuláskor!);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Ügyvezetési tevékenységet el kell választani a cég tevékenységétől!</a:t>
            </a:r>
          </a:p>
        </p:txBody>
      </p:sp>
    </p:spTree>
    <p:extLst>
      <p:ext uri="{BB962C8B-B14F-4D97-AF65-F5344CB8AC3E}">
        <p14:creationId xmlns:p14="http://schemas.microsoft.com/office/powerpoint/2010/main" val="9318642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Céges formában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467600" cy="6044670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Céges formák adózás módjai: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Kisadózó vállalkozások tételes adója (KATA)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Társasági adózás (TAO)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Kisvállalati adó (KIVA)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163603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Céges formában végzett </a:t>
            </a:r>
            <a:r>
              <a:rPr lang="hu-HU" sz="4000" b="1" dirty="0" err="1">
                <a:solidFill>
                  <a:srgbClr val="FFFFFF"/>
                </a:solidFill>
              </a:rPr>
              <a:t>katás</a:t>
            </a:r>
            <a:r>
              <a:rPr lang="hu-HU" sz="4000" b="1" dirty="0">
                <a:solidFill>
                  <a:srgbClr val="FFFFFF"/>
                </a:solidFill>
              </a:rPr>
              <a:t>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467600" cy="6044670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Kisadózó vállalkozások tételes adója (KATA):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Egyéni cég, betéti társaság és közkereseti társaság is választhatja;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Közkereseti társaság (</a:t>
            </a:r>
            <a:r>
              <a:rPr lang="hu-HU" sz="3000" dirty="0" err="1"/>
              <a:t>Kkt</a:t>
            </a:r>
            <a:r>
              <a:rPr lang="hu-HU" sz="3000" dirty="0"/>
              <a:t>): már nem alapítható!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Adózás: ugyanaz, mint az egyéni vállalkozásnál leírtak;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Cég megszüntetése esetén: </a:t>
            </a:r>
            <a:r>
              <a:rPr lang="hu-HU" sz="3000" dirty="0" err="1"/>
              <a:t>katából</a:t>
            </a:r>
            <a:r>
              <a:rPr lang="hu-HU" sz="3000" dirty="0"/>
              <a:t> ki kell lépni és a végelszámolást TAO adózással kell végezni!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67730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494429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Sorozat jelleg fogalma az áfában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 fontScale="92500" lnSpcReduction="10000"/>
          </a:bodyPr>
          <a:lstStyle/>
          <a:p>
            <a:pPr algn="ctr"/>
            <a:r>
              <a:rPr lang="hu-HU" sz="3200" b="1" u="sng" dirty="0"/>
              <a:t>Sorozat jelleg:</a:t>
            </a:r>
          </a:p>
          <a:p>
            <a:pPr algn="ctr"/>
            <a:endParaRPr lang="hu-HU" sz="1000" b="1" u="sng" dirty="0"/>
          </a:p>
          <a:p>
            <a:pPr marL="0" indent="0" algn="just">
              <a:buNone/>
            </a:pPr>
            <a:r>
              <a:rPr lang="hu-HU" dirty="0">
                <a:effectLst/>
              </a:rPr>
              <a:t>ha 2 naptári éven belül negyedik vagy további építési telket (telekrészt) és/vagy beépítés alatt álló vagy beépített új ingatlant értékesítenek, valamint a rá következő 3 naptári éven belül további építési telket (telekrészt) és/vagy beépítés alatt álló vagy beépített új ingatlant értékesítenek azzal, hogy ha olyan építési telket (telekrészt) és/vagy beépítés alatt álló vagy beépített új ingatlant értékesítenek,</a:t>
            </a:r>
          </a:p>
          <a:p>
            <a:pPr algn="just"/>
            <a:r>
              <a:rPr lang="hu-HU" i="1" dirty="0">
                <a:effectLst/>
              </a:rPr>
              <a:t>a) </a:t>
            </a:r>
            <a:r>
              <a:rPr lang="hu-HU" dirty="0">
                <a:effectLst/>
              </a:rPr>
              <a:t>amely tulajdon kisajátításának tárgyát képezi, vagy</a:t>
            </a:r>
          </a:p>
          <a:p>
            <a:pPr algn="just"/>
            <a:r>
              <a:rPr lang="hu-HU" i="1" dirty="0">
                <a:effectLst/>
              </a:rPr>
              <a:t>b) </a:t>
            </a:r>
            <a:r>
              <a:rPr lang="hu-HU" dirty="0">
                <a:effectLst/>
              </a:rPr>
              <a:t>amelynek szerzése az értékesítőnél - az illetékekről szóló törvény alapján - öröklési illeték tárgyát képezte,</a:t>
            </a:r>
          </a:p>
          <a:p>
            <a:pPr algn="just"/>
            <a:r>
              <a:rPr lang="hu-HU" dirty="0">
                <a:effectLst/>
              </a:rPr>
              <a:t>az az előzőekben említett darabszámba beleszámít ugyan, de önmagában nem minősül sorozat jellegűnek, továbbá azon - lakóterület besorolású - építési telkek (telekrészek), amelyeket telekmegosztással egyazon építési telekből (telekrészből) alakítottak ki - darabszámtól függetlenül - az előzőekben említett darabszámba egy építési telekként (telekrészként) számítanak be;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559007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Társasági adózással kapcsolatos tudnivalók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467600" cy="6044670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Társasági adó (TAO):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Alapvető adózási mód =&gt; ha nem választunk mást, akkor ebbe kerülünk automatikusan;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Bevétel és költség különbözetére fizetendő adó: 9% (társasági adó);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Fennmaradó nyereségről eldönthető, hogy  visszaforgatjuk-e vagy kivesszük;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Kivét: osztalékként (15% szja és 13% </a:t>
            </a:r>
            <a:r>
              <a:rPr lang="hu-HU" sz="3000" dirty="0" err="1"/>
              <a:t>szocho</a:t>
            </a:r>
            <a:r>
              <a:rPr lang="hu-HU" sz="3000" dirty="0"/>
              <a:t> – maximuma van!)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604971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0825" y="605896"/>
            <a:ext cx="415290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TAO - példa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0568" y="139701"/>
            <a:ext cx="7467600" cy="6578597"/>
          </a:xfrm>
        </p:spPr>
        <p:txBody>
          <a:bodyPr anchor="ctr">
            <a:normAutofit fontScale="85000" lnSpcReduction="20000"/>
          </a:bodyPr>
          <a:lstStyle/>
          <a:p>
            <a:pPr marL="0" indent="0" algn="just">
              <a:buClrTx/>
              <a:buNone/>
            </a:pPr>
            <a:r>
              <a:rPr lang="hu-HU" sz="2000" i="1" dirty="0"/>
              <a:t>Lakás vásárlás 2022-ben: 13 M Ft-ért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Ügyvédi díj: 60.000 Ft, Illeték (</a:t>
            </a:r>
            <a:r>
              <a:rPr lang="hu-HU" sz="2000" i="1" dirty="0" err="1"/>
              <a:t>max</a:t>
            </a:r>
            <a:r>
              <a:rPr lang="hu-HU" sz="2000" i="1" dirty="0"/>
              <a:t>.): 520.000 Ft (4% </a:t>
            </a:r>
            <a:r>
              <a:rPr lang="hu-HU" sz="2000" i="1" dirty="0" err="1"/>
              <a:t>max</a:t>
            </a:r>
            <a:r>
              <a:rPr lang="hu-HU" sz="2000" i="1" dirty="0"/>
              <a:t>.,de lehet 2% is!)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Értéknövelő beruházás (számlák alapján): 2.420.000 Ft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2022.07.29.: értékesítés 29 M Ft-ért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Kérdés: mennyi adót kell fizetnie 2022-re a cégnek, ha máshol van főállása a tagnak és a cégből jövedelme nincs egész évben? (HIPA: 2%)</a:t>
            </a:r>
          </a:p>
          <a:p>
            <a:pPr marL="0" indent="0" algn="just">
              <a:buClrTx/>
              <a:buNone/>
            </a:pPr>
            <a:r>
              <a:rPr lang="hu-HU" sz="2000" b="1" i="1" u="sng" dirty="0"/>
              <a:t>Megoldás: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Bevétel: 29.000.000 Ft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Iparűzési adó: 29.000.000x0,02=580.000 Ft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Levonható: 13.000.000+60.000+520.000+2.420.000+580.000=16.580.000 Ft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Cég nyeresége: 29.000.000 – 16.580.000 = 12.420.000 Ft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Társasági adó (9%): 12.420.000 x 0,09 = 1.117.800 Ft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Adózott eredmény: 12.420.000-1.117.800=11.302.200 Ft</a:t>
            </a:r>
          </a:p>
          <a:p>
            <a:pPr marL="0" indent="0" algn="just">
              <a:buClrTx/>
              <a:buNone/>
            </a:pPr>
            <a:r>
              <a:rPr lang="hu-HU" sz="2000" b="1" i="1" dirty="0"/>
              <a:t>(</a:t>
            </a:r>
            <a:r>
              <a:rPr lang="hu-HU" b="1" i="1" dirty="0"/>
              <a:t>Az adózott eredményt nem kötelező osztalékként kivenni! </a:t>
            </a:r>
            <a:r>
              <a:rPr lang="hu-HU" sz="2000" b="1" i="1" dirty="0"/>
              <a:t>VISSZAFORGATHATÓ!!!)</a:t>
            </a:r>
          </a:p>
          <a:p>
            <a:pPr marL="0" indent="0" algn="just">
              <a:buClrTx/>
              <a:buNone/>
            </a:pPr>
            <a:r>
              <a:rPr lang="hu-HU" i="1" dirty="0"/>
              <a:t>O</a:t>
            </a:r>
            <a:r>
              <a:rPr lang="hu-HU" sz="2000" i="1" dirty="0"/>
              <a:t>sztalék utáni adó (ha ki szeretné a tulajdonos venni mégis az adózott eredményt):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Szja: 11.320.200 x 15% =1.695.330 Ft</a:t>
            </a:r>
          </a:p>
          <a:p>
            <a:pPr marL="0" indent="0" algn="just">
              <a:buClrTx/>
              <a:buNone/>
            </a:pPr>
            <a:r>
              <a:rPr lang="hu-HU" sz="2000" i="1" dirty="0" err="1"/>
              <a:t>Szocho</a:t>
            </a:r>
            <a:r>
              <a:rPr lang="hu-HU" sz="2000" i="1" dirty="0"/>
              <a:t> </a:t>
            </a:r>
            <a:r>
              <a:rPr lang="hu-HU" sz="2000" i="1" dirty="0" err="1"/>
              <a:t>max</a:t>
            </a:r>
            <a:r>
              <a:rPr lang="hu-HU" sz="2000" i="1" dirty="0"/>
              <a:t>. 200.000 x 24 x 13% = </a:t>
            </a:r>
            <a:r>
              <a:rPr lang="hu-HU" sz="2000" i="1" dirty="0">
                <a:solidFill>
                  <a:schemeClr val="accent2"/>
                </a:solidFill>
              </a:rPr>
              <a:t>624.000 Ft* </a:t>
            </a:r>
            <a:r>
              <a:rPr lang="hu-HU" sz="2000" i="1" dirty="0"/>
              <a:t>(</a:t>
            </a:r>
            <a:r>
              <a:rPr lang="hu-HU" sz="2000" i="1" dirty="0" err="1"/>
              <a:t>max</a:t>
            </a:r>
            <a:r>
              <a:rPr lang="hu-HU" sz="2000" i="1" dirty="0"/>
              <a:t>.!)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Marad: 12.420.000-1.117.800-1.695.330-</a:t>
            </a:r>
            <a:r>
              <a:rPr lang="hu-HU" sz="2000" i="1" dirty="0">
                <a:solidFill>
                  <a:schemeClr val="accent2"/>
                </a:solidFill>
              </a:rPr>
              <a:t>624.000</a:t>
            </a:r>
            <a:r>
              <a:rPr lang="hu-HU" sz="2000" i="1" dirty="0"/>
              <a:t>*=8.982.870 Ft </a:t>
            </a:r>
            <a:r>
              <a:rPr lang="hu-HU" sz="2000" i="1" dirty="0">
                <a:solidFill>
                  <a:schemeClr val="accent2"/>
                </a:solidFill>
              </a:rPr>
              <a:t>(</a:t>
            </a:r>
            <a:r>
              <a:rPr lang="hu-HU" sz="2000" i="1" dirty="0" err="1">
                <a:solidFill>
                  <a:schemeClr val="accent2"/>
                </a:solidFill>
              </a:rPr>
              <a:t>max</a:t>
            </a:r>
            <a:r>
              <a:rPr lang="hu-HU" sz="2000" i="1" dirty="0">
                <a:solidFill>
                  <a:schemeClr val="accent2"/>
                </a:solidFill>
              </a:rPr>
              <a:t>.!)</a:t>
            </a:r>
          </a:p>
        </p:txBody>
      </p:sp>
    </p:spTree>
    <p:extLst>
      <p:ext uri="{BB962C8B-B14F-4D97-AF65-F5344CB8AC3E}">
        <p14:creationId xmlns:p14="http://schemas.microsoft.com/office/powerpoint/2010/main" val="40366354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0825" y="605896"/>
            <a:ext cx="415290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Kisvállalati adózással kapcsolatos tudnivalók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467600" cy="6044670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Kisvállalati adó (KIVA):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Választható adózási mód;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Választás: alapításkor vagy következő hó 1-től;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Ha megszüntettem: nem választható a megszűnést követő 24 hónapon belül!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Adókulcsa: 10%;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Kiváltja: </a:t>
            </a:r>
            <a:r>
              <a:rPr lang="hu-HU" sz="3000" dirty="0" err="1"/>
              <a:t>szocho</a:t>
            </a:r>
            <a:r>
              <a:rPr lang="hu-HU" sz="3000" dirty="0"/>
              <a:t>-t (13%) és társasági adót (9%);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Előnye: a nyereséget és bértömeget azonos kulccsal terheli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67619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0825" y="605896"/>
            <a:ext cx="415290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Kisvállalati adózással kapcsolatos tudnivalók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467600" cy="6044670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KIVA választása érdemes lehet: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Ahol a személyi jellegű kifizetések (pl. bérek) meghaladják a nyereséget;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Ahol visszaforgatják a nyereséget vagy tőkét vonnak be és fejlesztéseket terveznek;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Ahol nincs nagy készpénzmozgás;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Fontos: induláskor érdemes nagyobb összegű pénztárral nyitni!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973908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0825" y="605896"/>
            <a:ext cx="415290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Kisvállalati adózással kapcsolatos tudnivalók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467600" cy="6044670"/>
          </a:xfrm>
        </p:spPr>
        <p:txBody>
          <a:bodyPr anchor="ctr">
            <a:normAutofit fontScale="70000" lnSpcReduction="20000"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KIVA választása feltételei: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Átlagos statisztikai állományi létszám a választás évében nem több, mint 50 fő (kapcsolt vállalkozások létszámadataival együtt!)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Az adóévet megelőző évben a bevétele nem haladja meg a 3 milliárd Ft-ot (kapcsolt vállalkozások bevételi adataival együtt!);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Az adóévet megelőző két naptári évben az adószámát véglegesen (jogerősen) nem törölték;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Üzleti évének mérlegforduló napja 12.31.;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Adóévet megelőző év beszámolójának mérlegfőösszege 3 milliárd Ft-nál nem nagyobb;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Az adóévet megelőző évben nem rendelkezik ellenőrzött külföldi társasággal;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100" dirty="0"/>
              <a:t>az az összeg, amely az adózó vállalkozási tevékenysége érdekében felmerült, Tao. tv. szerinti finanszírozási költségei meghaladják az adózó adóköteles kamatbevételeit és a gazdasági értelemben azzal egyenértékűnek tekintendő adóköteles bevételeit, az adóévet megelőző adóévben várhatóan nem haladja meg a 939 810 000 forintot.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868308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0825" y="605896"/>
            <a:ext cx="415290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Kisvállalati adózással kapcsolatos tudnivalók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1489" y="406665"/>
            <a:ext cx="7627508" cy="6044670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KIVA alapjának számítása: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marL="0" indent="0" algn="just">
              <a:buClrTx/>
              <a:buNone/>
            </a:pPr>
            <a:r>
              <a:rPr lang="hu-HU" sz="3000" b="1" dirty="0"/>
              <a:t>Személyi jellegű kifizetések </a:t>
            </a:r>
            <a:r>
              <a:rPr lang="hu-HU" sz="3000" dirty="0"/>
              <a:t>és ezek a +/- tételek: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Tőkekivonás (+) / tőkebevonás (-);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Fizetett osztalék (+) / kapott osztalék (-);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Pénzár növekmény (+) / pénztár csökkenés (-);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Nem vállalkozással kapcsolatos kiadások (+);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Fizetett bírság, pótlék (+);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Nem magánszemélynek minősülő, kapcsolt vállalkozás részére történő elengedett követelés (ha nem volt behajthatatlan) összege (+);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239196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0825" y="605896"/>
            <a:ext cx="415290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KIVA - példa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6074" y="248110"/>
            <a:ext cx="7843698" cy="6361780"/>
          </a:xfrm>
        </p:spPr>
        <p:txBody>
          <a:bodyPr anchor="ctr">
            <a:normAutofit fontScale="92500" lnSpcReduction="10000"/>
          </a:bodyPr>
          <a:lstStyle/>
          <a:p>
            <a:pPr marL="0" indent="0" algn="just">
              <a:buClrTx/>
              <a:buNone/>
            </a:pPr>
            <a:r>
              <a:rPr lang="hu-HU" sz="2000" i="1" dirty="0"/>
              <a:t>Lakás vásárlás 2022-ben: 13 M Ft-ért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Ügyvédi díj: 60.000 Ft, Illeték (</a:t>
            </a:r>
            <a:r>
              <a:rPr lang="hu-HU" sz="2000" i="1" dirty="0" err="1"/>
              <a:t>max</a:t>
            </a:r>
            <a:r>
              <a:rPr lang="hu-HU" sz="2000" i="1" dirty="0"/>
              <a:t>.): 520.000 Ft (4% </a:t>
            </a:r>
            <a:r>
              <a:rPr lang="hu-HU" sz="2000" i="1" dirty="0" err="1"/>
              <a:t>max</a:t>
            </a:r>
            <a:r>
              <a:rPr lang="hu-HU" sz="2000" i="1" dirty="0"/>
              <a:t>.,de lehet 2% is!)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Értéknövelő beruházás (számlák alapján): 2.420.000 Ft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2022.07.29.: értékesítés 29 M Ft-ért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Bérköltség és személyi jellegű ráfordítás: 0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Házipénztár állománya 2021.12.31-én: 3.450.000, ez 2022.12.31.:3.450.000 Ft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Kérdés: mennyi adót kell fizetnie 2022-re a cégnek, ha máshol van főállása a tagnak és a cégből jövedelme nincs egész évben? (HIPA: 2%) </a:t>
            </a:r>
          </a:p>
          <a:p>
            <a:pPr marL="0" indent="0" algn="just">
              <a:buClrTx/>
              <a:buNone/>
            </a:pPr>
            <a:r>
              <a:rPr lang="hu-HU" sz="2000" b="1" i="1" u="sng" dirty="0"/>
              <a:t>Megoldás: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Személyi jellegű kifizetések: 0 és módosító tételek: 0 =&gt; KIVA: 0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Iparűzési adó: 0 (mert a KIVA alapja nulla!)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Ha osztalékot szeretne felvenni pl. 5 milliót, akkor az 5 millió lesz a KIVA alapja! 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KIVA: 5.000.000 x 10% = 500.000 Ft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HIPA: 5.000.000 x 120% x 2% = 120.000 Ft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Szja: 5.000.000 x 15% = 750.000 Ft</a:t>
            </a:r>
          </a:p>
          <a:p>
            <a:pPr marL="0" indent="0" algn="just">
              <a:buClrTx/>
              <a:buNone/>
            </a:pPr>
            <a:r>
              <a:rPr lang="hu-HU" sz="2000" i="1" dirty="0" err="1"/>
              <a:t>Szocho</a:t>
            </a:r>
            <a:r>
              <a:rPr lang="hu-HU" sz="2000" i="1" dirty="0"/>
              <a:t> </a:t>
            </a:r>
            <a:r>
              <a:rPr lang="hu-HU" sz="2000" i="1" dirty="0" err="1"/>
              <a:t>max</a:t>
            </a:r>
            <a:r>
              <a:rPr lang="hu-HU" sz="2000" i="1" dirty="0"/>
              <a:t>. </a:t>
            </a:r>
            <a:r>
              <a:rPr lang="hu-HU" i="1" dirty="0"/>
              <a:t>200.0</a:t>
            </a:r>
            <a:r>
              <a:rPr lang="hu-HU" sz="2000" i="1" dirty="0"/>
              <a:t>00 x 24 x 13% = </a:t>
            </a:r>
            <a:r>
              <a:rPr lang="hu-HU" sz="2000" i="1" dirty="0">
                <a:solidFill>
                  <a:schemeClr val="accent2"/>
                </a:solidFill>
              </a:rPr>
              <a:t>624.000 Ft* </a:t>
            </a:r>
            <a:r>
              <a:rPr lang="hu-HU" sz="2000" i="1" dirty="0"/>
              <a:t>(</a:t>
            </a:r>
            <a:r>
              <a:rPr lang="hu-HU" sz="2000" i="1" dirty="0" err="1"/>
              <a:t>max</a:t>
            </a:r>
            <a:r>
              <a:rPr lang="hu-HU" sz="2000" i="1" dirty="0"/>
              <a:t>.!)</a:t>
            </a:r>
          </a:p>
        </p:txBody>
      </p:sp>
    </p:spTree>
    <p:extLst>
      <p:ext uri="{BB962C8B-B14F-4D97-AF65-F5344CB8AC3E}">
        <p14:creationId xmlns:p14="http://schemas.microsoft.com/office/powerpoint/2010/main" val="31998413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0D6F49D-34FB-4FEE-B826-B71E95AA9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381760"/>
            <a:ext cx="10058400" cy="2943352"/>
          </a:xfrm>
        </p:spPr>
        <p:txBody>
          <a:bodyPr anchor="ctr">
            <a:normAutofit/>
          </a:bodyPr>
          <a:lstStyle/>
          <a:p>
            <a:pPr algn="ctr"/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Iparűzési adóval kapcsolatos tudnivalók</a:t>
            </a:r>
            <a:endParaRPr lang="hu-HU" sz="45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3D31336-BFE1-4C19-8327-CBA114707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878504"/>
          </a:xfrm>
        </p:spPr>
        <p:txBody>
          <a:bodyPr>
            <a:normAutofit/>
          </a:bodyPr>
          <a:lstStyle/>
          <a:p>
            <a:pPr algn="r"/>
            <a:endParaRPr lang="hu-HU" sz="4000" i="1" dirty="0"/>
          </a:p>
        </p:txBody>
      </p:sp>
    </p:spTree>
    <p:extLst>
      <p:ext uri="{BB962C8B-B14F-4D97-AF65-F5344CB8AC3E}">
        <p14:creationId xmlns:p14="http://schemas.microsoft.com/office/powerpoint/2010/main" val="28022076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0825" y="605896"/>
            <a:ext cx="415290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Iparűzési adóval kapcsolatos tudnivalók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4"/>
            <a:ext cx="7467600" cy="6356085"/>
          </a:xfrm>
        </p:spPr>
        <p:txBody>
          <a:bodyPr anchor="ctr">
            <a:normAutofit fontScale="92500" lnSpcReduction="10000"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Iparűzési adó: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Egyes települések határozzák meg a mértékét;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Maximum 2% lehet; 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Székhely és telephelyek közt meg kell osztani;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8 milliós éves bevétel alatt lehet választani alapnak a bevétel 80%-át;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8 millió fölött ki kell számítani (bevételből le lehet vonni az ELÁBÉ-t, közvetített szolgáltatások értékét, alvállalkozói teljesítéseket, anyagköltségeket, kutatási költségeket);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KIVA-</a:t>
            </a:r>
            <a:r>
              <a:rPr lang="hu-HU" sz="3000" dirty="0" err="1"/>
              <a:t>nál</a:t>
            </a:r>
            <a:r>
              <a:rPr lang="hu-HU" sz="3000" dirty="0"/>
              <a:t>: KIVA alapjának 120%-a </a:t>
            </a:r>
            <a:r>
              <a:rPr lang="hu-HU" sz="3000" dirty="0" err="1"/>
              <a:t>a</a:t>
            </a:r>
            <a:r>
              <a:rPr lang="hu-HU" sz="3000" dirty="0"/>
              <a:t> HIPA alapja!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KATA-</a:t>
            </a:r>
            <a:r>
              <a:rPr lang="hu-HU" sz="3000" dirty="0" err="1"/>
              <a:t>nál</a:t>
            </a:r>
            <a:r>
              <a:rPr lang="hu-HU" sz="3000" dirty="0"/>
              <a:t>: tételes (2,5 millió Ft vonatkozó %-a) választható</a:t>
            </a:r>
          </a:p>
        </p:txBody>
      </p:sp>
    </p:spTree>
    <p:extLst>
      <p:ext uri="{BB962C8B-B14F-4D97-AF65-F5344CB8AC3E}">
        <p14:creationId xmlns:p14="http://schemas.microsoft.com/office/powerpoint/2010/main" val="9092637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0D6F49D-34FB-4FEE-B826-B71E95AA9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381760"/>
            <a:ext cx="10058400" cy="2943352"/>
          </a:xfrm>
        </p:spPr>
        <p:txBody>
          <a:bodyPr anchor="ctr">
            <a:normAutofit/>
          </a:bodyPr>
          <a:lstStyle/>
          <a:p>
            <a:pPr algn="ctr"/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Illetékekkel kapcsolatos tudnivalók</a:t>
            </a:r>
            <a:endParaRPr lang="hu-HU" sz="45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3D31336-BFE1-4C19-8327-CBA114707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878504"/>
          </a:xfrm>
        </p:spPr>
        <p:txBody>
          <a:bodyPr>
            <a:normAutofit/>
          </a:bodyPr>
          <a:lstStyle/>
          <a:p>
            <a:pPr algn="r"/>
            <a:endParaRPr lang="hu-HU" sz="4000" i="1" dirty="0"/>
          </a:p>
        </p:txBody>
      </p:sp>
    </p:spTree>
    <p:extLst>
      <p:ext uri="{BB962C8B-B14F-4D97-AF65-F5344CB8AC3E}">
        <p14:creationId xmlns:p14="http://schemas.microsoft.com/office/powerpoint/2010/main" val="1242672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565" y="605896"/>
            <a:ext cx="3179649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Gazdasági tevékenység fogalma az áfában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3000" b="1" u="sng" dirty="0"/>
              <a:t>Gazdasági tevékenység:</a:t>
            </a:r>
            <a:endParaRPr lang="hu-HU" b="1" u="sng" dirty="0"/>
          </a:p>
          <a:p>
            <a:pPr algn="ctr"/>
            <a:endParaRPr lang="hu-HU" sz="1000" b="1" u="sng" dirty="0"/>
          </a:p>
          <a:p>
            <a:pPr algn="just"/>
            <a:r>
              <a:rPr lang="hu-HU" dirty="0"/>
              <a:t>Valamely tevékenység </a:t>
            </a:r>
            <a:r>
              <a:rPr lang="hu-HU" b="1" dirty="0"/>
              <a:t>üzletszerű</a:t>
            </a:r>
            <a:r>
              <a:rPr lang="hu-HU" dirty="0"/>
              <a:t>, illetőleg </a:t>
            </a:r>
            <a:r>
              <a:rPr lang="hu-HU" b="1" dirty="0"/>
              <a:t>tartós vagy rendszeres </a:t>
            </a:r>
            <a:r>
              <a:rPr lang="hu-HU" dirty="0"/>
              <a:t>jelleggel történő folytatása, amennyiben az </a:t>
            </a:r>
            <a:r>
              <a:rPr lang="hu-HU" b="1" dirty="0"/>
              <a:t>ellenérték elérésére </a:t>
            </a:r>
            <a:r>
              <a:rPr lang="hu-HU" dirty="0"/>
              <a:t>irányul, vagy azt eredményezi, és annak végzése </a:t>
            </a:r>
            <a:r>
              <a:rPr lang="hu-HU" b="1" dirty="0"/>
              <a:t>független formában </a:t>
            </a:r>
            <a:r>
              <a:rPr lang="hu-HU" dirty="0"/>
              <a:t>történik. </a:t>
            </a:r>
          </a:p>
          <a:p>
            <a:pPr algn="just"/>
            <a:r>
              <a:rPr lang="hu-HU" dirty="0"/>
              <a:t>Ilyen például: ha</a:t>
            </a:r>
          </a:p>
          <a:p>
            <a:pPr algn="just"/>
            <a:r>
              <a:rPr lang="hu-HU" i="1" dirty="0"/>
              <a:t>- </a:t>
            </a:r>
            <a:r>
              <a:rPr lang="hu-HU" dirty="0">
                <a:effectLst/>
              </a:rPr>
              <a:t>egyébként nem adóalanyi minőségben eljáró személy, szervezet beépített ingatlant (ingatlanrészt), és ehhez tartozó földrészletet sorozat jelleggel értékesít, </a:t>
            </a:r>
          </a:p>
          <a:p>
            <a:pPr algn="just"/>
            <a:r>
              <a:rPr lang="hu-HU" i="1" dirty="0"/>
              <a:t>- </a:t>
            </a:r>
            <a:r>
              <a:rPr lang="hu-HU" dirty="0">
                <a:effectLst/>
              </a:rPr>
              <a:t>egyébként nem adóalanyi minőségben eljáró személy, szervezet sorozat jelleggel építési telket (telekrészt) értékesít.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860615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0825" y="605896"/>
            <a:ext cx="415290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Illetékfizetéssel kapcsolatos tudnivalók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467600" cy="6044670"/>
          </a:xfrm>
        </p:spPr>
        <p:txBody>
          <a:bodyPr anchor="ctr">
            <a:normAutofit/>
          </a:bodyPr>
          <a:lstStyle/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Illeték alapvető mértéke: 4%;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Ingatlan forgalmazónak minősülő cég esetén: 2%, ha vállalja, hogy a vásárolt ingatlant 2 éven belül eladja;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Ingatlan forgalmazó cég: ha a bevétel 75%-a ebből a tevékenységből származik;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Fontos: induló cégnél legyen bevétel! (nulla 75%-át nem fogadják el!)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Ha nem adja el 2 éven belül: maradék 2%-ot ki kell fizetni késedelmi pótlékkal együtt!</a:t>
            </a:r>
          </a:p>
        </p:txBody>
      </p:sp>
    </p:spTree>
    <p:extLst>
      <p:ext uri="{BB962C8B-B14F-4D97-AF65-F5344CB8AC3E}">
        <p14:creationId xmlns:p14="http://schemas.microsoft.com/office/powerpoint/2010/main" val="250363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0D6F49D-34FB-4FEE-B826-B71E95AA9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381760"/>
            <a:ext cx="10058400" cy="2943352"/>
          </a:xfrm>
        </p:spPr>
        <p:txBody>
          <a:bodyPr anchor="ctr">
            <a:normAutofit/>
          </a:bodyPr>
          <a:lstStyle/>
          <a:p>
            <a:pPr algn="ctr"/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Áfával kapcsolatos tudnivalók</a:t>
            </a:r>
            <a:endParaRPr lang="hu-HU" sz="45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3D31336-BFE1-4C19-8327-CBA114707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878504"/>
          </a:xfrm>
        </p:spPr>
        <p:txBody>
          <a:bodyPr>
            <a:normAutofit/>
          </a:bodyPr>
          <a:lstStyle/>
          <a:p>
            <a:pPr algn="r"/>
            <a:endParaRPr lang="hu-HU" sz="4000" i="1" dirty="0"/>
          </a:p>
        </p:txBody>
      </p:sp>
    </p:spTree>
    <p:extLst>
      <p:ext uri="{BB962C8B-B14F-4D97-AF65-F5344CB8AC3E}">
        <p14:creationId xmlns:p14="http://schemas.microsoft.com/office/powerpoint/2010/main" val="90412147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0825" y="605896"/>
            <a:ext cx="415290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Áfával kapcsolatos tudnivalók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467600" cy="6044670"/>
          </a:xfrm>
        </p:spPr>
        <p:txBody>
          <a:bodyPr anchor="ctr">
            <a:normAutofit/>
          </a:bodyPr>
          <a:lstStyle/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Használt ingatlan adás-vétel: alapvetően „tárgyi” mentes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Adókötelessé tétel választható rá (megéri?)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Lakóingatlanra vagy minden ingatlanra is választhatja;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Értékesítésre és bérbeadásra is választhatja;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Választás bejelentése: előző év végéig vagy a tevékenység megkezdését megelőzően;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Választást követő 5 évig nem térhet el ettől!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Bútor adás-vétel: adóköteles =&gt; külön cégben legyen?</a:t>
            </a:r>
          </a:p>
        </p:txBody>
      </p:sp>
    </p:spTree>
    <p:extLst>
      <p:ext uri="{BB962C8B-B14F-4D97-AF65-F5344CB8AC3E}">
        <p14:creationId xmlns:p14="http://schemas.microsoft.com/office/powerpoint/2010/main" val="306775041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0D6F49D-34FB-4FEE-B826-B71E95AA9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381760"/>
            <a:ext cx="10058400" cy="2943352"/>
          </a:xfrm>
        </p:spPr>
        <p:txBody>
          <a:bodyPr anchor="ctr">
            <a:normAutofit/>
          </a:bodyPr>
          <a:lstStyle/>
          <a:p>
            <a:pPr algn="ctr"/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Jogviszonyokkal kapcsolatos tudnivalók</a:t>
            </a:r>
            <a:endParaRPr lang="hu-HU" sz="45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3D31336-BFE1-4C19-8327-CBA114707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878504"/>
          </a:xfrm>
        </p:spPr>
        <p:txBody>
          <a:bodyPr>
            <a:normAutofit/>
          </a:bodyPr>
          <a:lstStyle/>
          <a:p>
            <a:pPr algn="r"/>
            <a:endParaRPr lang="hu-HU" sz="4000" i="1" dirty="0"/>
          </a:p>
        </p:txBody>
      </p:sp>
    </p:spTree>
    <p:extLst>
      <p:ext uri="{BB962C8B-B14F-4D97-AF65-F5344CB8AC3E}">
        <p14:creationId xmlns:p14="http://schemas.microsoft.com/office/powerpoint/2010/main" val="343327364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0825" y="605896"/>
            <a:ext cx="415290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Jogviszonyokkal kapcsolatos részletek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0915" y="263951"/>
            <a:ext cx="7618082" cy="6523348"/>
          </a:xfrm>
        </p:spPr>
        <p:txBody>
          <a:bodyPr anchor="ctr">
            <a:normAutofit/>
          </a:bodyPr>
          <a:lstStyle/>
          <a:p>
            <a:pPr marL="0" indent="0" algn="just">
              <a:buClrTx/>
              <a:buNone/>
            </a:pPr>
            <a:r>
              <a:rPr lang="hu-HU" sz="3000" b="1" u="sng" dirty="0" smtClean="0"/>
              <a:t>Munkaviszony:</a:t>
            </a:r>
            <a:r>
              <a:rPr lang="hu-HU" sz="3000" dirty="0" smtClean="0"/>
              <a:t> </a:t>
            </a:r>
            <a:endParaRPr lang="hu-HU" sz="3000" dirty="0"/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 smtClean="0"/>
              <a:t>Járulékfizetési alsó határ (minimálbér 30 %-a után: tb járulék és </a:t>
            </a:r>
            <a:r>
              <a:rPr lang="hu-HU" sz="2800" dirty="0" err="1" smtClean="0"/>
              <a:t>szocho</a:t>
            </a:r>
            <a:r>
              <a:rPr lang="hu-HU" sz="2800" dirty="0" smtClean="0"/>
              <a:t>/kiva)</a:t>
            </a:r>
            <a:endParaRPr lang="hu-HU" sz="2800" dirty="0"/>
          </a:p>
          <a:p>
            <a:pPr marL="0" indent="0" algn="just">
              <a:buClrTx/>
              <a:buNone/>
            </a:pPr>
            <a:r>
              <a:rPr lang="hu-HU" sz="3000" b="1" u="sng" dirty="0" smtClean="0"/>
              <a:t>Társas vállalkozó: </a:t>
            </a:r>
            <a:endParaRPr lang="hu-HU" sz="3000" b="1" u="sng" dirty="0"/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 smtClean="0"/>
              <a:t>Főállású: minimum járulékfizetési kötelezettség</a:t>
            </a:r>
            <a:endParaRPr lang="hu-HU" sz="2800" dirty="0"/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 smtClean="0"/>
              <a:t>Másodállású: adó és járulék csak kivét után  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 err="1" smtClean="0"/>
              <a:t>Csed</a:t>
            </a:r>
            <a:r>
              <a:rPr lang="hu-HU" sz="2800" dirty="0" smtClean="0"/>
              <a:t> mellett: nem dolgozhat</a:t>
            </a:r>
            <a:endParaRPr lang="hu-HU" sz="2800" dirty="0" smtClean="0"/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 smtClean="0"/>
              <a:t>Gyed, </a:t>
            </a:r>
            <a:r>
              <a:rPr lang="hu-HU" sz="2800" dirty="0" err="1" smtClean="0"/>
              <a:t>gyet</a:t>
            </a:r>
            <a:r>
              <a:rPr lang="hu-HU" sz="2800" dirty="0" smtClean="0"/>
              <a:t> mellett: adó </a:t>
            </a:r>
            <a:r>
              <a:rPr lang="hu-HU" sz="2800" dirty="0"/>
              <a:t>és járulék csak kivét </a:t>
            </a:r>
            <a:r>
              <a:rPr lang="hu-HU" sz="2800" dirty="0" smtClean="0"/>
              <a:t>után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 smtClean="0"/>
              <a:t>Gyes mellett: </a:t>
            </a:r>
            <a:r>
              <a:rPr lang="hu-HU" sz="2800" dirty="0" err="1" smtClean="0"/>
              <a:t>főállásúnak</a:t>
            </a:r>
            <a:r>
              <a:rPr lang="hu-HU" sz="2800" dirty="0" smtClean="0"/>
              <a:t> minősül</a:t>
            </a:r>
            <a:endParaRPr lang="hu-HU" sz="2800" dirty="0"/>
          </a:p>
          <a:p>
            <a:pPr algn="l"/>
            <a:r>
              <a:rPr lang="hu-HU" sz="3000" b="1" u="sng" dirty="0" smtClean="0"/>
              <a:t>Nyugdíjas (Tbj. 4. § 11.)</a:t>
            </a:r>
            <a:endParaRPr lang="hu-HU" sz="3000" b="1" u="sng" dirty="0"/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Minimum járulékfizetési kötelezettség nincs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Ha kivesz, nincs más, csak 15% szja</a:t>
            </a:r>
          </a:p>
        </p:txBody>
      </p:sp>
    </p:spTree>
    <p:extLst>
      <p:ext uri="{BB962C8B-B14F-4D97-AF65-F5344CB8AC3E}">
        <p14:creationId xmlns:p14="http://schemas.microsoft.com/office/powerpoint/2010/main" val="36445760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0825" y="605896"/>
            <a:ext cx="415290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Jogviszonyokkal kapcsolatos részletek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0915" y="263951"/>
            <a:ext cx="7618082" cy="6523348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Minimálbér:</a:t>
            </a:r>
            <a:r>
              <a:rPr lang="hu-HU" sz="4000" dirty="0"/>
              <a:t> </a:t>
            </a:r>
          </a:p>
          <a:p>
            <a:pPr marL="0" indent="0" algn="ctr">
              <a:buClrTx/>
              <a:buNone/>
            </a:pPr>
            <a:r>
              <a:rPr lang="hu-HU" sz="4000" dirty="0"/>
              <a:t>2022: 200.000 Ft</a:t>
            </a:r>
          </a:p>
          <a:p>
            <a:pPr lvl="1" algn="ctr">
              <a:buClrTx/>
              <a:buFont typeface="Wingdings" panose="05000000000000000000" pitchFamily="2" charset="2"/>
              <a:buChar char="Ø"/>
            </a:pPr>
            <a:endParaRPr lang="hu-HU" sz="4000" dirty="0"/>
          </a:p>
          <a:p>
            <a:pPr marL="201168" lvl="1" indent="0" algn="ctr">
              <a:buClrTx/>
              <a:buNone/>
            </a:pPr>
            <a:endParaRPr lang="hu-HU" sz="4000" dirty="0"/>
          </a:p>
          <a:p>
            <a:pPr marL="0" indent="0" algn="ctr">
              <a:buClrTx/>
              <a:buNone/>
            </a:pPr>
            <a:r>
              <a:rPr lang="hu-HU" sz="4000" b="1" u="sng" dirty="0"/>
              <a:t>Garantált bérminimum: </a:t>
            </a:r>
          </a:p>
          <a:p>
            <a:pPr marL="0" indent="0" algn="ctr">
              <a:buClrTx/>
              <a:buNone/>
            </a:pPr>
            <a:r>
              <a:rPr lang="hu-HU" sz="4000" dirty="0"/>
              <a:t>2022: 260.000 Ft</a:t>
            </a:r>
          </a:p>
        </p:txBody>
      </p:sp>
    </p:spTree>
    <p:extLst>
      <p:ext uri="{BB962C8B-B14F-4D97-AF65-F5344CB8AC3E}">
        <p14:creationId xmlns:p14="http://schemas.microsoft.com/office/powerpoint/2010/main" val="33481311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0D6F49D-34FB-4FEE-B826-B71E95AA9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2619374"/>
            <a:ext cx="10058400" cy="1705737"/>
          </a:xfrm>
        </p:spPr>
        <p:txBody>
          <a:bodyPr anchor="ctr">
            <a:normAutofit/>
          </a:bodyPr>
          <a:lstStyle/>
          <a:p>
            <a:pPr algn="ctr"/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Mire figyeljünk még?</a:t>
            </a:r>
            <a:endParaRPr lang="hu-HU" sz="45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3D31336-BFE1-4C19-8327-CBA114707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878504"/>
          </a:xfrm>
        </p:spPr>
        <p:txBody>
          <a:bodyPr>
            <a:normAutofit/>
          </a:bodyPr>
          <a:lstStyle/>
          <a:p>
            <a:pPr algn="r"/>
            <a:endParaRPr lang="hu-HU" sz="4000" i="1" dirty="0"/>
          </a:p>
        </p:txBody>
      </p:sp>
    </p:spTree>
    <p:extLst>
      <p:ext uri="{BB962C8B-B14F-4D97-AF65-F5344CB8AC3E}">
        <p14:creationId xmlns:p14="http://schemas.microsoft.com/office/powerpoint/2010/main" val="317983277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Mire figyeljünk még?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467600" cy="6044670"/>
          </a:xfrm>
        </p:spPr>
        <p:txBody>
          <a:bodyPr anchor="ctr">
            <a:normAutofit/>
          </a:bodyPr>
          <a:lstStyle/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Minden kiadásunkról legyen bizonylat (pl. számla, szerződés, stb.),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Rendszerezzük a számlákat (munkaszámok, költség-típus!?)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Év végén ha nincs eladva a felújítás alatt álló ingatlan, akkor a kiadások még nem számolhatók el költségként! 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Apró eszközök, dekorációs elemek: költségként elszámolhatók!?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endParaRPr lang="hu-HU" sz="3000" dirty="0"/>
          </a:p>
        </p:txBody>
      </p:sp>
    </p:spTree>
    <p:extLst>
      <p:ext uri="{BB962C8B-B14F-4D97-AF65-F5344CB8AC3E}">
        <p14:creationId xmlns:p14="http://schemas.microsoft.com/office/powerpoint/2010/main" val="390595616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0D6F49D-34FB-4FEE-B826-B71E95AA9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2619374"/>
            <a:ext cx="10058400" cy="1705737"/>
          </a:xfrm>
        </p:spPr>
        <p:txBody>
          <a:bodyPr anchor="ctr">
            <a:normAutofit/>
          </a:bodyPr>
          <a:lstStyle/>
          <a:p>
            <a:pPr algn="ctr"/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Gyakori kérdések</a:t>
            </a:r>
            <a:endParaRPr lang="hu-HU" sz="45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3D31336-BFE1-4C19-8327-CBA114707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878504"/>
          </a:xfrm>
        </p:spPr>
        <p:txBody>
          <a:bodyPr>
            <a:normAutofit/>
          </a:bodyPr>
          <a:lstStyle/>
          <a:p>
            <a:pPr algn="r"/>
            <a:endParaRPr lang="hu-HU" sz="4000" i="1" dirty="0"/>
          </a:p>
        </p:txBody>
      </p:sp>
    </p:spTree>
    <p:extLst>
      <p:ext uri="{BB962C8B-B14F-4D97-AF65-F5344CB8AC3E}">
        <p14:creationId xmlns:p14="http://schemas.microsoft.com/office/powerpoint/2010/main" val="341229446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Gyakori kérdések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467600" cy="6044670"/>
          </a:xfrm>
        </p:spPr>
        <p:txBody>
          <a:bodyPr anchor="ctr">
            <a:normAutofit lnSpcReduction="10000"/>
          </a:bodyPr>
          <a:lstStyle/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Tevékenységi körök választása (ÖVTJ, TESZOR)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Ingatlan adás-vétel: 68.10. 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Ingatlan bérbeadás: 68.20.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Kereskedelmi szálláshely szolgáltatás: 55.20.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Home </a:t>
            </a:r>
            <a:r>
              <a:rPr lang="hu-HU" sz="2800" dirty="0" err="1"/>
              <a:t>staging</a:t>
            </a:r>
            <a:r>
              <a:rPr lang="hu-HU" sz="2800" dirty="0"/>
              <a:t>: 74.10.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Szakképzettség kérdése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Engedélyek? (</a:t>
            </a:r>
            <a:r>
              <a:rPr lang="hu-HU" sz="3000" dirty="0">
                <a:hlinkClick r:id="rId2"/>
              </a:rPr>
              <a:t>https://e-tus.hu/etuspublic/</a:t>
            </a:r>
            <a:r>
              <a:rPr lang="hu-HU" sz="3000" dirty="0"/>
              <a:t>) 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Számlázás (onlineszamla.nav.gov.hu!)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Számla befogadás (csak adószámmal!)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Áfakör magánszemély esetén (</a:t>
            </a:r>
            <a:r>
              <a:rPr lang="hu-HU" sz="3000" dirty="0" err="1"/>
              <a:t>EV+msz</a:t>
            </a:r>
            <a:r>
              <a:rPr lang="hu-HU" sz="3000" dirty="0"/>
              <a:t>!)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Mégsem adom el a lakást: tárgyi eszköz lesz!?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48430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Tevékenység végzésének formái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647950"/>
            <a:ext cx="10058400" cy="3221144"/>
          </a:xfrm>
        </p:spPr>
        <p:txBody>
          <a:bodyPr/>
          <a:lstStyle/>
          <a:p>
            <a:pPr marL="457200" indent="-457200">
              <a:buClrTx/>
              <a:buFont typeface="+mj-lt"/>
              <a:buAutoNum type="arabicPeriod"/>
            </a:pPr>
            <a:r>
              <a:rPr lang="hu-HU" sz="4000" dirty="0">
                <a:solidFill>
                  <a:schemeClr val="accent2"/>
                </a:solidFill>
              </a:rPr>
              <a:t>Magánszemélyként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hu-HU" sz="4000" dirty="0"/>
              <a:t>Egyéni vállalkozóként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hu-HU" sz="4000" dirty="0"/>
              <a:t>Cégként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323963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0D6F49D-34FB-4FEE-B826-B71E95AA9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2619374"/>
            <a:ext cx="10058400" cy="1705737"/>
          </a:xfrm>
        </p:spPr>
        <p:txBody>
          <a:bodyPr anchor="ctr">
            <a:normAutofit/>
          </a:bodyPr>
          <a:lstStyle/>
          <a:p>
            <a:pPr algn="ctr"/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Köszönöm a figyelmet!</a:t>
            </a:r>
            <a:endParaRPr lang="hu-HU" sz="45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3D31336-BFE1-4C19-8327-CBA114707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878504"/>
          </a:xfrm>
        </p:spPr>
        <p:txBody>
          <a:bodyPr>
            <a:normAutofit/>
          </a:bodyPr>
          <a:lstStyle/>
          <a:p>
            <a:pPr algn="r"/>
            <a:r>
              <a:rPr lang="hu-H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Kis-Vén Valéria</a:t>
            </a:r>
          </a:p>
          <a:p>
            <a:pPr algn="r"/>
            <a:r>
              <a:rPr lang="hu-H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info@adhato.hu</a:t>
            </a:r>
          </a:p>
        </p:txBody>
      </p:sp>
    </p:spTree>
    <p:extLst>
      <p:ext uri="{BB962C8B-B14F-4D97-AF65-F5344CB8AC3E}">
        <p14:creationId xmlns:p14="http://schemas.microsoft.com/office/powerpoint/2010/main" val="1180056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Magánszemélyként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 marL="0" indent="0" algn="just">
              <a:buClrTx/>
              <a:buNone/>
            </a:pPr>
            <a:r>
              <a:rPr lang="hu-HU" b="1" u="sng" dirty="0"/>
              <a:t>Fontos megvizsgálni a következőket: 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Adózás olcsó, de…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Gazdasági tevékenység =&gt; önálló tevékenység!?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 Sorozat jelleg felmerül?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 Megszerzés és eladás időpontja?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 Fizetendő: </a:t>
            </a:r>
          </a:p>
          <a:p>
            <a:pPr marL="0" indent="0" algn="just">
              <a:buClrTx/>
              <a:buNone/>
            </a:pPr>
            <a:endParaRPr lang="hu-HU" sz="500" dirty="0"/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000" dirty="0"/>
              <a:t>Vételkor: illeték (cserepótló vétel: 1-3 év, beszámítás!)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000" dirty="0"/>
              <a:t>Eladáskor: szja (5 év!)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 Bevétel - költség = jövedelem (évek!)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 Megoldási lehetőségek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 Példák</a:t>
            </a:r>
          </a:p>
        </p:txBody>
      </p:sp>
    </p:spTree>
    <p:extLst>
      <p:ext uri="{BB962C8B-B14F-4D97-AF65-F5344CB8AC3E}">
        <p14:creationId xmlns:p14="http://schemas.microsoft.com/office/powerpoint/2010/main" val="1060944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Magánszemélyként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6385454"/>
          </a:xfrm>
        </p:spPr>
        <p:txBody>
          <a:bodyPr anchor="ctr">
            <a:normAutofit/>
          </a:bodyPr>
          <a:lstStyle/>
          <a:p>
            <a:pPr marL="0" indent="0" algn="just">
              <a:buClrTx/>
              <a:buNone/>
            </a:pPr>
            <a:r>
              <a:rPr lang="hu-HU" b="1" u="sng" dirty="0"/>
              <a:t>Értékesítés időpontja: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Értékesített ingatlan eladásának időpontja (=jövedelemszerzés időpontja): mikor a szerződést az ingatlanügyi hatósághoz (=földhivatal) benyújtották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endParaRPr lang="hu-HU" dirty="0"/>
          </a:p>
          <a:p>
            <a:pPr marL="0" indent="0" algn="just">
              <a:buClrTx/>
              <a:buNone/>
            </a:pPr>
            <a:r>
              <a:rPr lang="hu-HU" b="1" u="sng" dirty="0"/>
              <a:t> Szerzés időpontja: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mikor a szerződést az ingatlanügyi hatósághoz (=földhivatal) benyújtották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Öröklött ingatlan szerzési időpontja: örökhagyó halálának napja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Házastársi (bejegyzett élettársi) közös vagyon esetén a házastárs/élettárs általi szerzés napja</a:t>
            </a:r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97050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Magánszemélyként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6385454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b="1" u="sng" dirty="0"/>
              <a:t>Bevétellel kapcsolatos tudnivalók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b="1" dirty="0"/>
              <a:t>Bevétel része</a:t>
            </a:r>
            <a:r>
              <a:rPr lang="hu-HU" dirty="0"/>
              <a:t>: az ingatlan, vagyoni értékű jog átruházásából származó minden olyan bevétel, amely az átruházásból adódik (pl. eladási ár, cserébe kapott dolog megszerzéskori szokásos piaci értéke)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b="1" dirty="0"/>
              <a:t>Nem része a bevételnek</a:t>
            </a:r>
            <a:r>
              <a:rPr lang="hu-HU" dirty="0"/>
              <a:t>: a kapott ellenértékből az ingatlannak a szerződéskötés időpontjában ismert szokásos piaci értékét meghaladó része (=&gt; egyéb jövedelem) 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b="1" dirty="0"/>
              <a:t>Több időpontban szerzett </a:t>
            </a:r>
            <a:r>
              <a:rPr lang="hu-HU" dirty="0"/>
              <a:t>tulajdoni hányadok: szerzési időpontokhoz hozzá kell rendelni a hozzájuk tartozó bevételrészeket (tulajdoni hányadok arányában)</a:t>
            </a:r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20440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Magánszemélyként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3294" y="813330"/>
            <a:ext cx="6413663" cy="5438774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b="1" u="sng" dirty="0"/>
              <a:t>Bevételből levonható összegek: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Megszerzésre fordított összeget, és az ezzel összefüggő más kiadások (pl. illeték, ügyvédi költség stb.),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Értéknövelő beruházások,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Átruházással kapcsolatos kiadások (hirdetési díj, ügyvédi költség stb.) a szerzési időponthoz tartozó bevételrész arányában. </a:t>
            </a:r>
          </a:p>
          <a:p>
            <a:pPr marL="0" indent="0" algn="just">
              <a:buClrTx/>
              <a:buNone/>
            </a:pPr>
            <a:r>
              <a:rPr lang="hu-HU" i="1" dirty="0"/>
              <a:t>(Akkor is, ha a házastárs, tulajdonostárs nevére szólnak!)</a:t>
            </a:r>
          </a:p>
          <a:p>
            <a:pPr marL="0" indent="0" algn="just">
              <a:buClrTx/>
              <a:buNone/>
            </a:pPr>
            <a:endParaRPr lang="hu-HU" i="1" dirty="0"/>
          </a:p>
          <a:p>
            <a:pPr marL="0" indent="0" algn="ctr">
              <a:buClrTx/>
              <a:buNone/>
            </a:pPr>
            <a:r>
              <a:rPr lang="hu-HU" b="1" u="sng" dirty="0"/>
              <a:t>Bevételből le nem vonható összegek</a:t>
            </a:r>
            <a:endParaRPr lang="hu-HU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Amit a magánszemély már elszámolt önálló tevékenységből származó jövedelemmel szemben</a:t>
            </a:r>
          </a:p>
        </p:txBody>
      </p:sp>
    </p:spTree>
    <p:extLst>
      <p:ext uri="{BB962C8B-B14F-4D97-AF65-F5344CB8AC3E}">
        <p14:creationId xmlns:p14="http://schemas.microsoft.com/office/powerpoint/2010/main" val="285216411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ktív">
  <a:themeElements>
    <a:clrScheme name="Retrospektív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ív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1820</TotalTime>
  <Words>3382</Words>
  <Application>Microsoft Office PowerPoint</Application>
  <PresentationFormat>Szélesvásznú</PresentationFormat>
  <Paragraphs>385</Paragraphs>
  <Slides>50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2</vt:i4>
      </vt:variant>
      <vt:variant>
        <vt:lpstr>Diacímek</vt:lpstr>
      </vt:variant>
      <vt:variant>
        <vt:i4>50</vt:i4>
      </vt:variant>
    </vt:vector>
  </HeadingPairs>
  <TitlesOfParts>
    <vt:vector size="57" baseType="lpstr">
      <vt:lpstr>Calibri</vt:lpstr>
      <vt:lpstr>Calibri Light</vt:lpstr>
      <vt:lpstr>Times New Roman</vt:lpstr>
      <vt:lpstr>Wingdings</vt:lpstr>
      <vt:lpstr>Wingdings 2</vt:lpstr>
      <vt:lpstr>HDOfficeLightV0</vt:lpstr>
      <vt:lpstr>Retrospektív</vt:lpstr>
      <vt:lpstr>Használt lakóingatlanok adás-vétele, felújítása ADÓZÁSI ISMERETEK</vt:lpstr>
      <vt:lpstr>Lakóingatlan fogalma az áfában</vt:lpstr>
      <vt:lpstr>Sorozat jelleg fogalma az áfában</vt:lpstr>
      <vt:lpstr>Gazdasági tevékenység fogalma az áfában</vt:lpstr>
      <vt:lpstr>Tevékenység végzésének formái</vt:lpstr>
      <vt:lpstr>Magánszemélyként végzett tevékenység</vt:lpstr>
      <vt:lpstr>Magánszemélyként végzett tevékenység</vt:lpstr>
      <vt:lpstr>Magánszemélyként végzett tevékenység</vt:lpstr>
      <vt:lpstr>Magánszemélyként végzett tevékenység</vt:lpstr>
      <vt:lpstr>Magánszemélyként végzett tevékenység</vt:lpstr>
      <vt:lpstr>Magánszemélyként végzett tevékenység</vt:lpstr>
      <vt:lpstr>Magánszemélyként végzett tevékenység</vt:lpstr>
      <vt:lpstr>Tevékenység végzésének formái</vt:lpstr>
      <vt:lpstr>Egyéni vállalkozóként végzett tevékenység</vt:lpstr>
      <vt:lpstr>Egyéni vállalkozóként végzett tevékenység</vt:lpstr>
      <vt:lpstr>Egyéni vállalkozóként végzett tevékenység</vt:lpstr>
      <vt:lpstr>Egyéni vállalkozóként végzett tevékenység</vt:lpstr>
      <vt:lpstr>Egyéni vállalkozó vállalkozói szja szerinti adózás  - példa</vt:lpstr>
      <vt:lpstr>Tevékenység végzésének formái</vt:lpstr>
      <vt:lpstr>Céges formában végzett tevékenység</vt:lpstr>
      <vt:lpstr>Céges formában végzett tevékenység</vt:lpstr>
      <vt:lpstr>Céges formában végzett tevékenység</vt:lpstr>
      <vt:lpstr>Céges formában végzett tevékenység</vt:lpstr>
      <vt:lpstr>Céges formában végzett tevékenység</vt:lpstr>
      <vt:lpstr>Céges formában végzett tevékenység</vt:lpstr>
      <vt:lpstr>Céges formában végzett tevékenység</vt:lpstr>
      <vt:lpstr>Céges formában végzett tevékenység</vt:lpstr>
      <vt:lpstr>Céges formában végzett tevékenység</vt:lpstr>
      <vt:lpstr>Céges formában végzett katás tevékenység</vt:lpstr>
      <vt:lpstr>Társasági adózással kapcsolatos tudnivalók</vt:lpstr>
      <vt:lpstr>TAO - példa</vt:lpstr>
      <vt:lpstr>Kisvállalati adózással kapcsolatos tudnivalók</vt:lpstr>
      <vt:lpstr>Kisvállalati adózással kapcsolatos tudnivalók</vt:lpstr>
      <vt:lpstr>Kisvállalati adózással kapcsolatos tudnivalók</vt:lpstr>
      <vt:lpstr>Kisvállalati adózással kapcsolatos tudnivalók</vt:lpstr>
      <vt:lpstr>KIVA - példa</vt:lpstr>
      <vt:lpstr>Iparűzési adóval kapcsolatos tudnivalók</vt:lpstr>
      <vt:lpstr>Iparűzési adóval kapcsolatos tudnivalók</vt:lpstr>
      <vt:lpstr>Illetékekkel kapcsolatos tudnivalók</vt:lpstr>
      <vt:lpstr>Illetékfizetéssel kapcsolatos tudnivalók</vt:lpstr>
      <vt:lpstr>Áfával kapcsolatos tudnivalók</vt:lpstr>
      <vt:lpstr>Áfával kapcsolatos tudnivalók</vt:lpstr>
      <vt:lpstr>Jogviszonyokkal kapcsolatos tudnivalók</vt:lpstr>
      <vt:lpstr>Jogviszonyokkal kapcsolatos részletek</vt:lpstr>
      <vt:lpstr>Jogviszonyokkal kapcsolatos részletek</vt:lpstr>
      <vt:lpstr>Mire figyeljünk még?</vt:lpstr>
      <vt:lpstr>Mire figyeljünk még?</vt:lpstr>
      <vt:lpstr>Gyakori kérdések</vt:lpstr>
      <vt:lpstr>Gyakori kérdések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Lakóingatlanok adás-vétele ADÓZÁSI ISMERETEK</dc:title>
  <dc:creator>Valéria Kis-Vén</dc:creator>
  <cp:lastModifiedBy>Szörényi Marianna</cp:lastModifiedBy>
  <cp:revision>278</cp:revision>
  <cp:lastPrinted>2021-02-25T08:32:49Z</cp:lastPrinted>
  <dcterms:created xsi:type="dcterms:W3CDTF">2021-02-05T11:19:54Z</dcterms:created>
  <dcterms:modified xsi:type="dcterms:W3CDTF">2022-06-03T13:30:15Z</dcterms:modified>
</cp:coreProperties>
</file>