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827" r:id="rId2"/>
  </p:sldMasterIdLst>
  <p:notesMasterIdLst>
    <p:notesMasterId r:id="rId56"/>
  </p:notesMasterIdLst>
  <p:sldIdLst>
    <p:sldId id="256" r:id="rId3"/>
    <p:sldId id="257" r:id="rId4"/>
    <p:sldId id="260" r:id="rId5"/>
    <p:sldId id="262" r:id="rId6"/>
    <p:sldId id="259" r:id="rId7"/>
    <p:sldId id="261" r:id="rId8"/>
    <p:sldId id="258" r:id="rId9"/>
    <p:sldId id="263" r:id="rId10"/>
    <p:sldId id="264" r:id="rId11"/>
    <p:sldId id="266" r:id="rId12"/>
    <p:sldId id="267" r:id="rId13"/>
    <p:sldId id="268" r:id="rId14"/>
    <p:sldId id="269" r:id="rId15"/>
    <p:sldId id="265" r:id="rId16"/>
    <p:sldId id="270" r:id="rId17"/>
    <p:sldId id="272" r:id="rId18"/>
    <p:sldId id="273" r:id="rId19"/>
    <p:sldId id="276" r:id="rId20"/>
    <p:sldId id="277" r:id="rId21"/>
    <p:sldId id="294" r:id="rId22"/>
    <p:sldId id="308" r:id="rId23"/>
    <p:sldId id="309" r:id="rId24"/>
    <p:sldId id="271" r:id="rId25"/>
    <p:sldId id="278" r:id="rId26"/>
    <p:sldId id="279" r:id="rId27"/>
    <p:sldId id="280" r:id="rId28"/>
    <p:sldId id="281" r:id="rId29"/>
    <p:sldId id="283" r:id="rId30"/>
    <p:sldId id="296" r:id="rId31"/>
    <p:sldId id="285" r:id="rId32"/>
    <p:sldId id="284" r:id="rId33"/>
    <p:sldId id="274" r:id="rId34"/>
    <p:sldId id="282" r:id="rId35"/>
    <p:sldId id="286" r:id="rId36"/>
    <p:sldId id="305" r:id="rId37"/>
    <p:sldId id="287" r:id="rId38"/>
    <p:sldId id="291" r:id="rId39"/>
    <p:sldId id="292" r:id="rId40"/>
    <p:sldId id="293" r:id="rId41"/>
    <p:sldId id="302" r:id="rId42"/>
    <p:sldId id="297" r:id="rId43"/>
    <p:sldId id="295" r:id="rId44"/>
    <p:sldId id="298" r:id="rId45"/>
    <p:sldId id="288" r:id="rId46"/>
    <p:sldId id="299" r:id="rId47"/>
    <p:sldId id="289" r:id="rId48"/>
    <p:sldId id="303" r:id="rId49"/>
    <p:sldId id="300" r:id="rId50"/>
    <p:sldId id="290" r:id="rId51"/>
    <p:sldId id="310" r:id="rId52"/>
    <p:sldId id="301" r:id="rId53"/>
    <p:sldId id="275" r:id="rId54"/>
    <p:sldId id="304" r:id="rId55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07" autoAdjust="0"/>
  </p:normalViewPr>
  <p:slideViewPr>
    <p:cSldViewPr snapToGrid="0">
      <p:cViewPr varScale="1">
        <p:scale>
          <a:sx n="64" d="100"/>
          <a:sy n="64" d="100"/>
        </p:scale>
        <p:origin x="748" y="40"/>
      </p:cViewPr>
      <p:guideLst/>
    </p:cSldViewPr>
  </p:slideViewPr>
  <p:outlineViewPr>
    <p:cViewPr>
      <p:scale>
        <a:sx n="33" d="100"/>
        <a:sy n="33" d="100"/>
      </p:scale>
      <p:origin x="0" y="-14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165D4-2E15-4EDD-8AAB-A68912A350EC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0431B-7B6F-4DD9-A859-BA7E22B0E1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919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46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3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1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89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64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76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625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262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21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9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0077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949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06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56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59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06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6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49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6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2021. 02. 25.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e-tus.hu/etuspublic/" TargetMode="Externa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Lakóingatlanok adás-vétele</a:t>
            </a:r>
            <a:b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5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 ISMERETEK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  <a:p>
            <a:pPr algn="r"/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27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94195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638545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Bevétellel kapcsolatos tudnivalók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Bevétel része</a:t>
            </a:r>
            <a:r>
              <a:rPr lang="hu-HU" dirty="0"/>
              <a:t>: az ingatlan, vagyoni értékű jog átruházásából származó minden olyan bevétel, amely az átruházásból adódik (pl. eladási ár, cserébe kapott dolog megszerzéskori szokásos piaci értéke)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Nem része a bevételnek</a:t>
            </a:r>
            <a:r>
              <a:rPr lang="hu-HU" dirty="0"/>
              <a:t>: a kapott ellenértékből az ingatlannak a szerződéskötés időpontjában ismert szokásos piaci értékét meghaladó része (=&gt; egyéb jövedelem)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b="1" dirty="0"/>
              <a:t>Több időpontban szerzett </a:t>
            </a:r>
            <a:r>
              <a:rPr lang="hu-HU" dirty="0"/>
              <a:t>tulajdoni hányadok: szerzési időpontokhoz hozzá kell rendelni a hozzájuk tartozó bevételrészeket (tulajdoni hányadok arányában)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2044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294" y="813330"/>
            <a:ext cx="6413663" cy="543877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Bevételből levonható összegek: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Megszerzésre fordított összeget, és az ezzel összefüggő más kiadások (pl. illeték, ügyvédi költség stb.),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Értéknövelő beruházások,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Átruházással kapcsolatos kiadások (hirdetési díj, ügyvédi költség stb.) a szerzési időponthoz tartozó bevételrész arányában. </a:t>
            </a:r>
          </a:p>
          <a:p>
            <a:pPr marL="0" indent="0" algn="just">
              <a:buClrTx/>
              <a:buNone/>
            </a:pPr>
            <a:r>
              <a:rPr lang="hu-HU" i="1" dirty="0"/>
              <a:t>(Akkor is, ha a házastárs, tulajdonostárs nevére szólnak!)</a:t>
            </a:r>
          </a:p>
          <a:p>
            <a:pPr marL="0" indent="0" algn="just">
              <a:buClrTx/>
              <a:buNone/>
            </a:pPr>
            <a:endParaRPr lang="hu-HU" i="1" dirty="0"/>
          </a:p>
          <a:p>
            <a:pPr marL="0" indent="0" algn="ctr">
              <a:buClrTx/>
              <a:buNone/>
            </a:pPr>
            <a:r>
              <a:rPr lang="hu-HU" b="1" u="sng" dirty="0"/>
              <a:t>Bevételből le nem vonható összegek</a:t>
            </a:r>
            <a:endParaRPr lang="hu-HU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Amit a magánszemély már elszámolt önálló tevékenységből származó jövedelemmel szemben</a:t>
            </a:r>
          </a:p>
        </p:txBody>
      </p:sp>
    </p:spTree>
    <p:extLst>
      <p:ext uri="{BB962C8B-B14F-4D97-AF65-F5344CB8AC3E}">
        <p14:creationId xmlns:p14="http://schemas.microsoft.com/office/powerpoint/2010/main" val="285216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0" y="813330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Megszerzésre fordított összegek például: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Átruházási szerződésben szereplő érték,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Cserébe kapott ingatlan csereszerződésben rögzített értéke,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Örökléssel szerzett ingatlan esetén az illetékkiszabáshoz figyelembe vett érték (ha volt illeték) vagy a hagyatéki érték (ha nem volt illeték),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Ajándékozással szerzett ingatlan esetén az illetékkiszabáshoz figyelembe vett érték (ha volt illeték) vagy az értékesítési érték 75%-a (ha nem volt illeték) – ez utóbbi esetén más már nem vonható le!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Az eladási érték 75%-a, ha egyébként nem állapítható meg a szerzési érték.</a:t>
            </a:r>
          </a:p>
          <a:p>
            <a:pPr marL="0" indent="0" algn="ctr">
              <a:buClrTx/>
              <a:buNone/>
            </a:pPr>
            <a:r>
              <a:rPr lang="hu-HU" b="1" u="sng" dirty="0"/>
              <a:t>Értéknövelő beruházás: </a:t>
            </a:r>
          </a:p>
          <a:p>
            <a:pPr marL="0" indent="0" algn="just">
              <a:buClrTx/>
              <a:buNone/>
            </a:pPr>
            <a:r>
              <a:rPr lang="hu-HU" dirty="0"/>
              <a:t>Az ingatlan szokásos piaci értékét növelő ráfordítás, valamint az átruházás előtti 24 hónapban végzett állagmegóvás költsége, ha az több mint a bevétel 5 százaléka</a:t>
            </a:r>
            <a:r>
              <a:rPr lang="hu-H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hu-HU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646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450" y="813330"/>
            <a:ext cx="7346442" cy="5438774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b="1" u="sng" dirty="0"/>
              <a:t>Adóköteles jövedelem és adó számítása: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Bevétel (-) költség (=) számított összeg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Számított összeg után adóköteles rész:</a:t>
            </a:r>
          </a:p>
          <a:p>
            <a:pPr marL="384048" lvl="2" indent="0">
              <a:buNone/>
            </a:pPr>
            <a:r>
              <a:rPr lang="hu-HU" sz="2000" dirty="0"/>
              <a:t>100 % a megszerzés évét követő évben és az azt követő évben, </a:t>
            </a:r>
          </a:p>
          <a:p>
            <a:pPr marL="384048" lvl="2" indent="0">
              <a:buNone/>
            </a:pPr>
            <a:r>
              <a:rPr lang="hu-HU" sz="2000" dirty="0"/>
              <a:t>90 % a megszerzés évét követő 2. évben, </a:t>
            </a:r>
          </a:p>
          <a:p>
            <a:pPr marL="384048" lvl="2" indent="0">
              <a:buNone/>
            </a:pPr>
            <a:r>
              <a:rPr lang="hu-HU" sz="2000" dirty="0"/>
              <a:t>60 % a megszerzés évét követő 3. évben, </a:t>
            </a:r>
          </a:p>
          <a:p>
            <a:pPr marL="384048" lvl="2" indent="0">
              <a:buNone/>
            </a:pPr>
            <a:r>
              <a:rPr lang="hu-HU" sz="2000" dirty="0"/>
              <a:t>30 % a megszerzés évét követő 4. évben, </a:t>
            </a:r>
          </a:p>
          <a:p>
            <a:pPr marL="384048" lvl="2" indent="0">
              <a:buNone/>
            </a:pPr>
            <a:r>
              <a:rPr lang="hu-HU" sz="2000" dirty="0"/>
              <a:t>0 % a megszerzés évét követő 5. és további évben.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Adó: 15% személyi jövedelemadó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 bevallása és fizetése: következő év május 20-ig</a:t>
            </a:r>
          </a:p>
        </p:txBody>
      </p:sp>
    </p:spTree>
    <p:extLst>
      <p:ext uri="{BB962C8B-B14F-4D97-AF65-F5344CB8AC3E}">
        <p14:creationId xmlns:p14="http://schemas.microsoft.com/office/powerpoint/2010/main" val="982809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308" y="209550"/>
            <a:ext cx="7817007" cy="6648449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buClrTx/>
              <a:buNone/>
            </a:pPr>
            <a:r>
              <a:rPr lang="hu-HU" b="1" i="1" u="sng" dirty="0"/>
              <a:t>Példa:</a:t>
            </a:r>
          </a:p>
          <a:p>
            <a:pPr marL="0" indent="0" algn="just">
              <a:buClrTx/>
              <a:buNone/>
            </a:pPr>
            <a:r>
              <a:rPr lang="hu-HU" i="1" dirty="0"/>
              <a:t>2015.12.28.: lakás vásárlás 1/1 tulajdoni hányaddal, 13 M Ft-ért</a:t>
            </a:r>
          </a:p>
          <a:p>
            <a:pPr marL="0" indent="0" algn="just">
              <a:buClrTx/>
              <a:buNone/>
            </a:pPr>
            <a:r>
              <a:rPr lang="hu-HU" i="1" dirty="0"/>
              <a:t>2016.01.09: adás-vételi szerződés benyújtása a földhivatalba</a:t>
            </a:r>
          </a:p>
          <a:p>
            <a:pPr marL="0" indent="0" algn="just">
              <a:buClrTx/>
              <a:buNone/>
            </a:pPr>
            <a:r>
              <a:rPr lang="hu-HU" i="1" dirty="0"/>
              <a:t>2015.12.28: ügyvédi díj: 60.000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2016.02.29: illeték: 520.000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2016-ban értéknövelő beruházás (igazoltan): 2.420.000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2020.07.29.: értékesítés 29 M Ft-ért</a:t>
            </a:r>
          </a:p>
          <a:p>
            <a:pPr marL="0" indent="0" algn="just">
              <a:buClrTx/>
              <a:buNone/>
            </a:pPr>
            <a:r>
              <a:rPr lang="hu-HU" i="1" dirty="0"/>
              <a:t>2020.07.29.: ügyvédi díj 120.000 Ft (amit a vevő fizet!)</a:t>
            </a:r>
          </a:p>
          <a:p>
            <a:pPr marL="0" indent="0" algn="just">
              <a:buClrTx/>
              <a:buNone/>
            </a:pPr>
            <a:r>
              <a:rPr lang="hu-HU" i="1" dirty="0"/>
              <a:t>Kérdés: mennyi adót kell fizetni és mikor?</a:t>
            </a:r>
          </a:p>
          <a:p>
            <a:pPr marL="0" indent="0" algn="just">
              <a:buClrTx/>
              <a:buNone/>
            </a:pPr>
            <a:r>
              <a:rPr lang="hu-HU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Levonható: 13.000.000+60.000+520.000+2.420.000=16.000.000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Számított összeg: 29.000.000-16.000.000=13.000.000</a:t>
            </a:r>
          </a:p>
          <a:p>
            <a:pPr marL="0" indent="0" algn="just">
              <a:buClrTx/>
              <a:buNone/>
            </a:pPr>
            <a:r>
              <a:rPr lang="hu-HU" i="1" dirty="0"/>
              <a:t>Szerzés éve: 2016, eladás éve: 2020, így az adóköteles rész: 30%</a:t>
            </a:r>
          </a:p>
          <a:p>
            <a:pPr marL="0" indent="0" algn="just">
              <a:buClrTx/>
              <a:buNone/>
            </a:pPr>
            <a:r>
              <a:rPr lang="hu-HU" i="1" dirty="0"/>
              <a:t>Adó (számított összeg 30%-</a:t>
            </a:r>
            <a:r>
              <a:rPr lang="hu-HU" i="1" dirty="0" err="1"/>
              <a:t>ának</a:t>
            </a:r>
            <a:r>
              <a:rPr lang="hu-HU" i="1" dirty="0"/>
              <a:t> 15%-a): 13.000.000 x 0,3 x 0,15 = 585.000 Ft</a:t>
            </a:r>
          </a:p>
          <a:p>
            <a:pPr marL="0" indent="0" algn="just">
              <a:buClrTx/>
              <a:buNone/>
            </a:pPr>
            <a:r>
              <a:rPr lang="hu-HU" i="1" dirty="0"/>
              <a:t>Bevallás, befizetés: 2021.05.20-ig a 2020-as szja bevallásban </a:t>
            </a:r>
          </a:p>
          <a:p>
            <a:pPr marL="0" indent="0" algn="just">
              <a:buClrTx/>
              <a:buNone/>
            </a:pPr>
            <a:r>
              <a:rPr lang="hu-HU" i="1" dirty="0"/>
              <a:t>Bevallás száma: 2053 vagy 20SZJA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09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5394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275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Egyéni vállalkozók adózási módjai: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Általános (vállalkozói szja szerinti adózás)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KATA (kisadózó vállalkozások tételes adója)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200" dirty="0"/>
              <a:t>Átalányadózás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8938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125" y="47995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2500" b="1" u="sng" dirty="0"/>
              <a:t>Általános (vállalkozási jövedelemadó szerinti) adózás:</a:t>
            </a:r>
          </a:p>
          <a:p>
            <a:pPr marL="0" indent="0" algn="just">
              <a:buClrTx/>
              <a:buNone/>
            </a:pPr>
            <a:endParaRPr lang="hu-HU" sz="5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Nagyjából olyan, mint azt a cégeknél fogják látni (TAO);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Eltérés: az osztalékot ki KELL venni, le kell adózni, nincs döntési lehetőség, mint a TAO-ban!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Jövedelem (=) Bevétel (-) Költség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Adózás: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Iparűzési adó (8 M Ft bevétel alatt bevétel 80%-a, egyébként 0-2%)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 Vállalkozói szja: a jövedelem 9%-a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Osztalékot kiváltó adó: 9% után maradó összeg 15%-a szja és 15,5%-a SZOCHO (maximuma van!)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Kérdés: van-e főállása a vállalkozónak? – Ha nincs, akkor járulékfizetés is van havonta!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200" dirty="0"/>
              <a:t>Előnye: könnyű megalapítani, megszüntetni!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96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26" y="47995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2500" b="1" u="sng" dirty="0"/>
              <a:t>KATA szerinti adózás: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12 millió Ft bevétel felett már nem biztos, hogy megéri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Fontos: független formában történjen a tevékenység végzése!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2021-től nagy változások!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Egy személy csak egy helyen lehet </a:t>
            </a:r>
            <a:r>
              <a:rPr lang="hu-HU" dirty="0" err="1"/>
              <a:t>katás</a:t>
            </a:r>
            <a:endParaRPr lang="hu-HU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Évi 3 millió Ft felett számláz egy helyre: belföldi befogadó 40%-os </a:t>
            </a:r>
            <a:r>
              <a:rPr lang="hu-HU" dirty="0" err="1"/>
              <a:t>katát</a:t>
            </a:r>
            <a:r>
              <a:rPr lang="hu-HU" dirty="0"/>
              <a:t> fizet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Ha a befogadó kapcsolt vállalkozás: az első forinttól 40% az adó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Külföldi esetén ugyanez a szabály, de az adót a </a:t>
            </a:r>
            <a:r>
              <a:rPr lang="hu-HU" dirty="0" err="1"/>
              <a:t>katás</a:t>
            </a:r>
            <a:r>
              <a:rPr lang="hu-HU" dirty="0"/>
              <a:t> vállalkozó fizeti a bevétel 71,42%-a után!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Szerződéskötéskor: kötelező tájékoztatni a partnert a </a:t>
            </a:r>
            <a:r>
              <a:rPr lang="hu-HU" dirty="0" err="1"/>
              <a:t>katás</a:t>
            </a:r>
            <a:r>
              <a:rPr lang="hu-HU" dirty="0"/>
              <a:t> adózás tényéről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 12 millióba nem számít bele </a:t>
            </a:r>
            <a:r>
              <a:rPr lang="hu-HU" dirty="0" err="1"/>
              <a:t>kata</a:t>
            </a:r>
            <a:r>
              <a:rPr lang="hu-HU" dirty="0"/>
              <a:t> szerint az, ami után 40% adót fizettek! (de áfa határ marad!!!!)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Iparűzési adó: tételes lehet (éves 2,5 millió Ft bevétel települési %-a)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Használható mégis, ha jutalékért csinálom + tanácsadást végzek</a:t>
            </a:r>
          </a:p>
        </p:txBody>
      </p:sp>
    </p:spTree>
    <p:extLst>
      <p:ext uri="{BB962C8B-B14F-4D97-AF65-F5344CB8AC3E}">
        <p14:creationId xmlns:p14="http://schemas.microsoft.com/office/powerpoint/2010/main" val="3255714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26" y="246195"/>
            <a:ext cx="7467600" cy="6365610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buClrTx/>
              <a:buNone/>
            </a:pPr>
            <a:r>
              <a:rPr lang="hu-HU" sz="2900" b="1" u="sng" dirty="0"/>
              <a:t>Általányadó szerinti adózás: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/>
              <a:t>15 millió Ft alatti bevétel esetén!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 err="1"/>
              <a:t>Adóév</a:t>
            </a:r>
            <a:r>
              <a:rPr lang="hu-HU" sz="2500" dirty="0"/>
              <a:t> egészére választható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/>
              <a:t>Mentesít a vállalkozói szja (9%) és osztalékadó (15% + 15,5%) alól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/>
              <a:t>Költséghányad alapján számoljuk az adó alapját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endParaRPr lang="hu-HU" sz="5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Főszabály: 40% költség, 60% jövedelem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Kiegészítő tevékenységet végzőnél: 25% költséghányad, 75% jövedelem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DE: 80% (nyugdíjasnál 75%) költséghányadra jogosító tevékenységek nevesítve vannak az szja törvényben (pl. építőipari kivitelezés: TESZOR 41.,42., építőipari szolgáltatás: TESZOR 43., </a:t>
            </a:r>
            <a:r>
              <a:rPr lang="hu-HU" dirty="0" err="1"/>
              <a:t>stb</a:t>
            </a:r>
            <a:r>
              <a:rPr lang="hu-HU" dirty="0"/>
              <a:t>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/>
              <a:t>Meg kell fizetni: iparűzési adót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500" dirty="0"/>
              <a:t>Fizetendő még az átalányban megállapított jövedelem után (de minimum a minimálbér/garantált bérminimum után):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az szja (15%), a TB járulék (18,5%) és a </a:t>
            </a:r>
            <a:r>
              <a:rPr lang="hu-HU" dirty="0" err="1"/>
              <a:t>szocho</a:t>
            </a:r>
            <a:r>
              <a:rPr lang="hu-HU" dirty="0"/>
              <a:t> (15,5%)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300" dirty="0"/>
              <a:t>Kiegészítő tevékenységet folytató (pl. nyugdíjas) esetén csak szja (15%) fizetési kötelezettség van!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300" dirty="0"/>
              <a:t>Újraválasztható: megszűnés/megszüntetés évét követő 4. adóévben!</a:t>
            </a:r>
          </a:p>
        </p:txBody>
      </p:sp>
    </p:spTree>
    <p:extLst>
      <p:ext uri="{BB962C8B-B14F-4D97-AF65-F5344CB8AC3E}">
        <p14:creationId xmlns:p14="http://schemas.microsoft.com/office/powerpoint/2010/main" val="1654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Fogalmak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u="sng" dirty="0"/>
              <a:t>Lakóingatlan:</a:t>
            </a:r>
            <a:endParaRPr lang="hu-HU" b="1" u="sng" dirty="0"/>
          </a:p>
          <a:p>
            <a:pPr algn="ctr"/>
            <a:endParaRPr lang="hu-HU" sz="1000" b="1" u="sng" dirty="0"/>
          </a:p>
          <a:p>
            <a:pPr algn="just"/>
            <a:r>
              <a:rPr lang="hu-HU" dirty="0"/>
              <a:t>lakás céljára létesített és az ingatlan-nyilvántartásban lakóház vagy lakás megnevezéssel nyilvántartott vagy ilyenként feltüntetésre váró ingatlan. </a:t>
            </a:r>
            <a:r>
              <a:rPr lang="hu-HU" b="1" i="1" dirty="0"/>
              <a:t>Nem minősül lakóingatlannak </a:t>
            </a:r>
            <a:r>
              <a:rPr lang="hu-HU" dirty="0"/>
              <a:t>a lakás rendeltetésszerű használatához nem szükséges helyiség még akkor sem, ha az a lakóépülettel egybeépült, így különösen: a garázs, a műhely, az üzlet, a gazdasági épület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4333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 vállalkozói szja szerinti adózás</a:t>
            </a:r>
            <a:br>
              <a:rPr lang="hu-HU" sz="4000" b="1" dirty="0">
                <a:solidFill>
                  <a:srgbClr val="FFFFFF"/>
                </a:solidFill>
              </a:rPr>
            </a:br>
            <a:r>
              <a:rPr lang="hu-HU" sz="4000" b="1" dirty="0">
                <a:solidFill>
                  <a:srgbClr val="FFFFFF"/>
                </a:solidFill>
              </a:rPr>
              <a:t>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904" y="1"/>
            <a:ext cx="7937403" cy="6857999"/>
          </a:xfrm>
        </p:spPr>
        <p:txBody>
          <a:bodyPr anchor="ctr">
            <a:normAutofit fontScale="62500" lnSpcReduction="20000"/>
          </a:bodyPr>
          <a:lstStyle/>
          <a:p>
            <a:pPr marL="0" indent="0" algn="just">
              <a:buClrTx/>
              <a:buNone/>
            </a:pPr>
            <a:r>
              <a:rPr lang="hu-HU" sz="3200" i="1" dirty="0"/>
              <a:t>Lakás vásárlás 2020-ban: 13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Ügyvédi díj: 60.000 Ft, Illeték: 520.000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2020.07.29.: értékesítés 29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Kérdés: mennyi adót kell fizetnie 2020-ra a vállalkozónak, ha máshol van főállása és kivét nincs egész évben? (HIPA: 2%)</a:t>
            </a:r>
          </a:p>
          <a:p>
            <a:pPr marL="0" indent="0" algn="just">
              <a:buClrTx/>
              <a:buNone/>
            </a:pPr>
            <a:r>
              <a:rPr lang="hu-HU" sz="32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Iparűzési adó: 29.000.000x0,02=580.000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Levonható: 13.000.000+60.000+520.000+2.420.000+580.000=16.580.000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nyereség: 29.000.000 – 16.580.000 = 12.420.000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szja (9%): 12.420.000 x 0,09 = 1.117.800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Vállalkozási osztalékalap: 12.420.000-1.117.800=11.320.200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Vállalkozói osztalék utáni adó: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Szja: 11.320.200 x 15% =1.695.330 Ft</a:t>
            </a:r>
          </a:p>
          <a:p>
            <a:pPr marL="0" indent="0" algn="just">
              <a:buClrTx/>
              <a:buNone/>
            </a:pPr>
            <a:r>
              <a:rPr lang="hu-HU" sz="3200" i="1" dirty="0" err="1"/>
              <a:t>Szocho</a:t>
            </a:r>
            <a:r>
              <a:rPr lang="hu-HU" sz="3200" i="1" dirty="0"/>
              <a:t> </a:t>
            </a:r>
            <a:r>
              <a:rPr lang="hu-HU" sz="3200" i="1" dirty="0" err="1"/>
              <a:t>max</a:t>
            </a:r>
            <a:r>
              <a:rPr lang="hu-HU" sz="3200" i="1" dirty="0"/>
              <a:t>. 167.400 x 24 x 15,5% = </a:t>
            </a:r>
            <a:r>
              <a:rPr lang="hu-HU" sz="3200" i="1" dirty="0">
                <a:solidFill>
                  <a:schemeClr val="accent2"/>
                </a:solidFill>
              </a:rPr>
              <a:t>622.728 Ft* </a:t>
            </a:r>
            <a:r>
              <a:rPr lang="hu-HU" sz="3200" i="1" dirty="0"/>
              <a:t>(</a:t>
            </a:r>
            <a:r>
              <a:rPr lang="hu-HU" sz="3200" i="1" dirty="0" err="1"/>
              <a:t>max</a:t>
            </a:r>
            <a:r>
              <a:rPr lang="hu-HU" sz="3200" i="1" dirty="0"/>
              <a:t>.!)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Marad: 12.420.000-1.117.800-1.695.330-</a:t>
            </a:r>
            <a:r>
              <a:rPr lang="hu-HU" sz="3200" i="1" dirty="0">
                <a:solidFill>
                  <a:schemeClr val="accent2"/>
                </a:solidFill>
              </a:rPr>
              <a:t>622.728</a:t>
            </a:r>
            <a:r>
              <a:rPr lang="hu-HU" sz="3200" i="1" dirty="0"/>
              <a:t>*=8.984.142 Ft </a:t>
            </a:r>
            <a:r>
              <a:rPr lang="hu-HU" sz="3200" i="1" dirty="0">
                <a:solidFill>
                  <a:schemeClr val="accent2"/>
                </a:solidFill>
              </a:rPr>
              <a:t>(</a:t>
            </a:r>
            <a:r>
              <a:rPr lang="hu-HU" sz="3200" i="1" dirty="0" err="1">
                <a:solidFill>
                  <a:schemeClr val="accent2"/>
                </a:solidFill>
              </a:rPr>
              <a:t>max</a:t>
            </a:r>
            <a:r>
              <a:rPr lang="hu-HU" sz="3200" i="1" dirty="0">
                <a:solidFill>
                  <a:schemeClr val="accent2"/>
                </a:solidFill>
              </a:rPr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2434460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 </a:t>
            </a:r>
            <a:r>
              <a:rPr lang="hu-HU" sz="4000" b="1" dirty="0" err="1">
                <a:solidFill>
                  <a:srgbClr val="FFFFFF"/>
                </a:solidFill>
              </a:rPr>
              <a:t>kata</a:t>
            </a:r>
            <a:r>
              <a:rPr lang="hu-HU" sz="4000" b="1" dirty="0">
                <a:solidFill>
                  <a:srgbClr val="FFFFFF"/>
                </a:solidFill>
              </a:rPr>
              <a:t> szerinti adózás</a:t>
            </a:r>
            <a:br>
              <a:rPr lang="hu-HU" sz="4000" b="1" dirty="0">
                <a:solidFill>
                  <a:srgbClr val="FFFFFF"/>
                </a:solidFill>
              </a:rPr>
            </a:br>
            <a:r>
              <a:rPr lang="hu-HU" sz="4000" b="1" dirty="0">
                <a:solidFill>
                  <a:srgbClr val="FFFFFF"/>
                </a:solidFill>
              </a:rPr>
              <a:t>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432" y="122547"/>
            <a:ext cx="7937403" cy="6636471"/>
          </a:xfrm>
        </p:spPr>
        <p:txBody>
          <a:bodyPr anchor="ctr">
            <a:normAutofit fontScale="70000" lnSpcReduction="20000"/>
          </a:bodyPr>
          <a:lstStyle/>
          <a:p>
            <a:pPr marL="0" indent="0" algn="just">
              <a:buClrTx/>
              <a:buNone/>
            </a:pPr>
            <a:r>
              <a:rPr lang="hu-HU" sz="3200" i="1" dirty="0"/>
              <a:t>Lakás vásárlás 2020-ban: 6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Ügyvédi díj: 60.000 Ft, Illeték: 240.000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2020.07.29.: értékesítés 14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Kérdés: mennyi adót kell fizetnie 2020-ra a vállalkozónak, ha máshol van főállása és kivét nincs egész évben? (HIPA: tételesre bejelentve)</a:t>
            </a:r>
          </a:p>
          <a:p>
            <a:pPr marL="0" indent="0" algn="just">
              <a:buClrTx/>
              <a:buNone/>
            </a:pPr>
            <a:r>
              <a:rPr lang="hu-HU" sz="32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Bevétel: 14.000.000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Iparűzési adó (maximum): 50.000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KATA 12 hónapra: 1.100.000 Ft</a:t>
            </a:r>
          </a:p>
          <a:p>
            <a:pPr marL="292608" lvl="1" indent="0" algn="just">
              <a:buClrTx/>
              <a:buNone/>
            </a:pPr>
            <a:r>
              <a:rPr lang="hu-HU" sz="3000" i="1" dirty="0"/>
              <a:t>12x25.000 = 300.000 Ft</a:t>
            </a:r>
          </a:p>
          <a:p>
            <a:pPr marL="292608" lvl="1" indent="0" algn="just">
              <a:buClrTx/>
              <a:buNone/>
            </a:pPr>
            <a:r>
              <a:rPr lang="hu-HU" sz="3000" i="1" dirty="0"/>
              <a:t>(14.000.000-12.000.000)x40%=800.000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Összes adó: 50.000+1.100.000=1.150.000Ft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Marad költségek és adózás után: 4.130.000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(14.000.000-6.000.000-60.000-240.000-2.420.000-50.000-1.100.000)</a:t>
            </a:r>
          </a:p>
        </p:txBody>
      </p:sp>
    </p:spTree>
    <p:extLst>
      <p:ext uri="{BB962C8B-B14F-4D97-AF65-F5344CB8AC3E}">
        <p14:creationId xmlns:p14="http://schemas.microsoft.com/office/powerpoint/2010/main" val="1202123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Egyéni vállalkozó átalányadózás</a:t>
            </a:r>
            <a:br>
              <a:rPr lang="hu-HU" sz="4000" b="1" dirty="0">
                <a:solidFill>
                  <a:srgbClr val="FFFFFF"/>
                </a:solidFill>
              </a:rPr>
            </a:br>
            <a:r>
              <a:rPr lang="hu-HU" sz="4000" b="1" dirty="0">
                <a:solidFill>
                  <a:srgbClr val="FFFFFF"/>
                </a:solidFill>
              </a:rPr>
              <a:t>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904" y="0"/>
            <a:ext cx="7937403" cy="6857999"/>
          </a:xfrm>
        </p:spPr>
        <p:txBody>
          <a:bodyPr anchor="ctr">
            <a:normAutofit fontScale="70000" lnSpcReduction="20000"/>
          </a:bodyPr>
          <a:lstStyle/>
          <a:p>
            <a:pPr marL="0" indent="0" algn="just">
              <a:buClrTx/>
              <a:buNone/>
            </a:pPr>
            <a:r>
              <a:rPr lang="hu-HU" sz="3200" i="1" dirty="0"/>
              <a:t>Lakás vásárlás 2020-ban: 6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Ügyvédi díj: 60.000 Ft, Illeték: 240.000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2020.07.29.: értékesítés 14 M Ft-ért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Kérdés: mennyi adót kell fizetnie 2020-ra a vállalkozónak, ha máshol van főállása és kivét nincs egész évben? (HIPA: 2%)</a:t>
            </a:r>
          </a:p>
          <a:p>
            <a:pPr marL="0" indent="0" algn="just">
              <a:buClrTx/>
              <a:buNone/>
            </a:pPr>
            <a:r>
              <a:rPr lang="hu-HU" sz="32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Bevétel: 14.000.000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Iparűzési adó: 14.000.000x0,02=800.000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Jövedelem: 14.000.000x60%=8.400.000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Fizetendő adók a jövedelem után: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15% szja: 8.400.000 x 15% = 1.260.000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18,5% TBJ: 1.554.000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15,5% </a:t>
            </a:r>
            <a:r>
              <a:rPr lang="hu-HU" sz="3200" i="1" dirty="0" err="1"/>
              <a:t>szocho</a:t>
            </a:r>
            <a:r>
              <a:rPr lang="hu-HU" sz="3200" i="1" dirty="0"/>
              <a:t> (</a:t>
            </a:r>
            <a:r>
              <a:rPr lang="hu-HU" sz="3200" i="1" dirty="0" err="1"/>
              <a:t>max</a:t>
            </a:r>
            <a:r>
              <a:rPr lang="hu-HU" sz="3200" i="1" dirty="0"/>
              <a:t>. van!): 167.400 x 24 x 15,5= </a:t>
            </a:r>
            <a:r>
              <a:rPr lang="hu-HU" sz="3200" i="1" dirty="0">
                <a:solidFill>
                  <a:schemeClr val="accent2"/>
                </a:solidFill>
              </a:rPr>
              <a:t>622.728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Marad költségek és adózás után: 1.043.272 Ft</a:t>
            </a:r>
          </a:p>
          <a:p>
            <a:pPr marL="0" indent="0" algn="just">
              <a:buClrTx/>
              <a:buNone/>
            </a:pPr>
            <a:r>
              <a:rPr lang="hu-HU" sz="3200" i="1" dirty="0"/>
              <a:t> (14.000.000-6.000.000-60.000-240.000-2.420.000-800.000-1.260.000-1.554.000-</a:t>
            </a:r>
            <a:r>
              <a:rPr lang="hu-HU" sz="3200" i="1" dirty="0">
                <a:solidFill>
                  <a:schemeClr val="accent2"/>
                </a:solidFill>
              </a:rPr>
              <a:t>622.728</a:t>
            </a:r>
            <a:r>
              <a:rPr lang="hu-HU" sz="32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0227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tx1"/>
                </a:solidFill>
              </a:rPr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9668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Szóba kerülő céges formák: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Betéti társaság (Bt)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Korlátolt felelősségű társaság (Kft)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91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Betéti társaság: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Két tag kell: egy beltag és egy kültag;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Beltag: korlátlan felelősségű, így nem lehet egyéni vállalkozó, bt beltagja vagy </a:t>
            </a:r>
            <a:r>
              <a:rPr lang="hu-HU" sz="3000" dirty="0" err="1"/>
              <a:t>kkt</a:t>
            </a:r>
            <a:r>
              <a:rPr lang="hu-HU" sz="3000" dirty="0"/>
              <a:t> tagja;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Kültag: csak a pénzt adja, felelőssége is csak a betett összeg mértékéig van;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jegyzett tőke: nincs;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Nyilvántartás: cégbíróságon (=&gt; ügyvéd kell!);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Előnye: </a:t>
            </a:r>
            <a:r>
              <a:rPr lang="hu-HU" sz="3000" dirty="0" err="1"/>
              <a:t>katás</a:t>
            </a:r>
            <a:r>
              <a:rPr lang="hu-HU" sz="3000" dirty="0"/>
              <a:t> lehet;</a:t>
            </a:r>
          </a:p>
        </p:txBody>
      </p:sp>
    </p:spTree>
    <p:extLst>
      <p:ext uri="{BB962C8B-B14F-4D97-AF65-F5344CB8AC3E}">
        <p14:creationId xmlns:p14="http://schemas.microsoft.com/office/powerpoint/2010/main" val="1535855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Korlátolt felelősségű társaság: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taglétszám: egy fő;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Felelősség: korlátolt, a jegyzett tőke mértékéig;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De korlátlan felelősség bűncselekményeknél;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Minimális jegyzett tőke: 3 millió Ft;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Jegyzett tőke: apportból is állhat.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3562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Jegyzett tőke összetétele lehet: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100% pénzbeli hozzájárulás (bankszámla!);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100% apport (pl. autó, ingatlan, számítógép, telefon, vagyoni értékű jog, </a:t>
            </a:r>
            <a:r>
              <a:rPr lang="hu-HU" sz="3000" dirty="0" err="1"/>
              <a:t>stb</a:t>
            </a:r>
            <a:r>
              <a:rPr lang="hu-HU" sz="3000" dirty="0"/>
              <a:t>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Vegyesen állhat pénzbeli hozzájárulásból és apportból is;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az apport eléri vagy meghaladja a jegyzett tőke felét: alapításkor kell rendelkezésre bocsátani (kérelem benyújtásáig);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az apport nem éri el a jegyzett tőke felét: társasági szerződésben kell meghatározni a szolgáltatás </a:t>
            </a:r>
            <a:r>
              <a:rPr lang="hu-HU" sz="3000" dirty="0" err="1"/>
              <a:t>határidejég</a:t>
            </a:r>
            <a:r>
              <a:rPr lang="hu-HU" sz="3000" dirty="0"/>
              <a:t> (</a:t>
            </a:r>
            <a:r>
              <a:rPr lang="hu-HU" sz="3000" dirty="0" err="1"/>
              <a:t>max</a:t>
            </a:r>
            <a:r>
              <a:rPr lang="hu-HU" sz="3000" dirty="0"/>
              <a:t>. 3 év!);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Megjegyzés: ingatlan ne legyen, inkább tagi kölcsönt tegyünk be!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275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Székhely: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 bejegyzett iroda, ahol a cégnek biztosítania kell a részére címzett jognyilatkozatok fogadását és a jogszabályban meghatározott iratainak elérhetőségét (Ptk. 3:7. §)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 gazdasági tevékenység folytatásának az a helye, ahol a központi ügyvezetés helye van (Áfa tv. 259.§ 19.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Belföldi szervezet esetében az alapszabályában (alapító okiratában), a cégbejegyzésben (bírósági nyilvántartásban), az egyéni vállalkozó esetében az egyéni vállalkozók nyilvántartásában ekként feltüntetett hely, a magánszemélyek esetében az állandó lakóhely. (</a:t>
            </a:r>
            <a:r>
              <a:rPr lang="hu-HU" sz="3000" dirty="0" err="1"/>
              <a:t>Htv</a:t>
            </a:r>
            <a:r>
              <a:rPr lang="hu-HU" sz="3000" dirty="0"/>
              <a:t>. 52.§ 41. pont)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357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Székhelyszolgáltatás: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Sokan alkalmazzák: de miért?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Olyan településeken gyakori, ahol nincs ingatlanunk, ami lehetne székhely, de nulla az iparűzési adó;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éri meg sokszor, mert: a tevékenység máshol folyik =&gt; be kell jelenteni telephelyként =&gt; az iparűzési adót meg kell osztani =&gt; nem mentesülök az adófizetés alól! (Téves elképzelés!)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703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Fogalmak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810704"/>
            <a:ext cx="6413663" cy="5441399"/>
          </a:xfrm>
        </p:spPr>
        <p:txBody>
          <a:bodyPr anchor="ctr">
            <a:normAutofit/>
          </a:bodyPr>
          <a:lstStyle/>
          <a:p>
            <a:pPr algn="ctr"/>
            <a:r>
              <a:rPr lang="hu-HU" sz="2500" b="1" u="sng" dirty="0"/>
              <a:t>Beépítés alatt álló vagy beépített új ingatlan</a:t>
            </a:r>
            <a:r>
              <a:rPr lang="hu-HU" b="1" u="sng" dirty="0"/>
              <a:t>:</a:t>
            </a:r>
          </a:p>
          <a:p>
            <a:pPr algn="ctr"/>
            <a:endParaRPr lang="hu-HU" sz="1000" b="1" u="sng" dirty="0"/>
          </a:p>
          <a:p>
            <a:pPr marL="0" indent="0" algn="just">
              <a:buNone/>
            </a:pPr>
            <a:r>
              <a:rPr lang="hu-HU" dirty="0">
                <a:effectLst/>
              </a:rPr>
              <a:t>melynek</a:t>
            </a:r>
            <a:r>
              <a:rPr lang="hu-HU" i="1" dirty="0">
                <a:effectLst/>
              </a:rPr>
              <a:t> </a:t>
            </a:r>
            <a:r>
              <a:rPr lang="hu-HU" dirty="0">
                <a:effectLst/>
              </a:rPr>
              <a:t>első </a:t>
            </a:r>
            <a:r>
              <a:rPr lang="hu-HU" dirty="0"/>
              <a:t>rendeltetésszerű</a:t>
            </a:r>
            <a:r>
              <a:rPr lang="hu-HU" dirty="0">
                <a:effectLst/>
              </a:rPr>
              <a:t> használatbavétele megtörtént, de az arra jogosító hatósági engedély véglegessé válása, vagy használatbavétel-tudomásulvételi eljárás esetén a használatbavétel hallgatással történő tudomásulvétele és az értékesítés között még nem telt el 2 év, vagy</a:t>
            </a:r>
          </a:p>
          <a:p>
            <a:pPr marL="0" indent="0" algn="just">
              <a:buNone/>
            </a:pPr>
            <a:r>
              <a:rPr lang="hu-HU" dirty="0">
                <a:effectLst/>
              </a:rPr>
              <a:t>beépítése az épített környezet alakításáról és védelméről szóló törvény szerinti egyszerű bejelentés alapján valósult meg, és a beépítés tényét igazoló hatósági bizonyítvány kiállítása és az értékesítés között még nem telt el 2 év</a:t>
            </a:r>
          </a:p>
        </p:txBody>
      </p:sp>
    </p:spTree>
    <p:extLst>
      <p:ext uri="{BB962C8B-B14F-4D97-AF65-F5344CB8AC3E}">
        <p14:creationId xmlns:p14="http://schemas.microsoft.com/office/powerpoint/2010/main" val="6597114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Telephely: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sz="3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i="1" dirty="0">
                <a:effectLst/>
              </a:rPr>
              <a:t>a székhelyen kívül a gazdasági tevékenység helyhez kötött folytatására huzamosabb időtartamra létesített vagy arra szánt </a:t>
            </a:r>
            <a:r>
              <a:rPr lang="hu-HU" sz="2800" i="1" dirty="0" err="1">
                <a:effectLst/>
              </a:rPr>
              <a:t>földrajzilag</a:t>
            </a:r>
            <a:r>
              <a:rPr lang="hu-HU" sz="2800" i="1" dirty="0">
                <a:effectLst/>
              </a:rPr>
              <a:t> </a:t>
            </a:r>
            <a:r>
              <a:rPr lang="hu-HU" sz="2800" i="1" dirty="0" err="1">
                <a:effectLst/>
              </a:rPr>
              <a:t>körülhatárolt</a:t>
            </a:r>
            <a:r>
              <a:rPr lang="hu-HU" sz="2800" i="1" dirty="0">
                <a:effectLst/>
              </a:rPr>
              <a:t> hely, amelyen a gazdasági tevékenység - székhelyhez képesti - önálló folytatásához szükséges egyéb feltételek is ténylegesen rendelkezésre állnak, […]; (Áfa tv. 259.§ 2. pont)</a:t>
            </a:r>
            <a:endParaRPr lang="hu-HU" sz="3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az adóalany olyan állandó üzleti létesítménye (ingatlana) - függetlenül a használat jogcímétől -, ahol részben vagy egészben iparűzési tevékenységet folytat, azzal, hogy a telephely kifejezés magában foglalja különösen a gyárat, az üzemet, a műhelyt, a raktárt, a bányát, a kőolaj- vagy földgázkutat, a vízkutat, a szélerőművet (szélkereket), napelem-erőművet, az irodát, a fiókot, a képviseletet, a termőföldet, a hasznosított (bérbe vagy lízingbe adott) ingatlant, az ellenszolgáltatás fejében igénybe vehető közutat, vasúti pályát,</a:t>
            </a:r>
            <a:r>
              <a:rPr lang="hu-HU" sz="2400" dirty="0"/>
              <a:t> (</a:t>
            </a:r>
            <a:r>
              <a:rPr lang="hu-HU" sz="2800" dirty="0" err="1"/>
              <a:t>Htv</a:t>
            </a:r>
            <a:r>
              <a:rPr lang="hu-HU" sz="2800" dirty="0"/>
              <a:t>. 52.§ 31./a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180 napot meghaladó építőipari tevékenység folytatása esetén azon önkormányzat illetékességi területe, ahol a vállalkozó építőipari tevékenységet folytat, azzal, hogy a napok számításánál a tevékenység megkezdésének napjától a felek közti szerződés alapján a megrendelő teljesítéselfogadásának napjáig terjedő időszak valamennyi naptári napja figyelembe veendő; (</a:t>
            </a:r>
            <a:r>
              <a:rPr lang="hu-HU" sz="3000" dirty="0" err="1"/>
              <a:t>Htv</a:t>
            </a:r>
            <a:r>
              <a:rPr lang="hu-HU" sz="3000" dirty="0"/>
              <a:t>. 52.§ 31/e pont)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7561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63772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Vezető tisztségviselő (ügyvezető):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Létesítő okiratban kell kijelölni;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Személyesen köteles ellátni a feladatait;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Nagykorú személy lehet csak;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Olyan személy lehet, akinek cselekvőképessége nincs korlátozva a tevékenység ellátásánál;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Megbízási és munkaviszonyban is elláthatja tevékenységét (ne húzzuk alá az alakuláskor!);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Ügyvezetési tevékenységet el kell választani a cég tevékenységétől!</a:t>
            </a:r>
          </a:p>
        </p:txBody>
      </p:sp>
    </p:spTree>
    <p:extLst>
      <p:ext uri="{BB962C8B-B14F-4D97-AF65-F5344CB8AC3E}">
        <p14:creationId xmlns:p14="http://schemas.microsoft.com/office/powerpoint/2010/main" val="931864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Céges formák adózás módjai: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Kisadózó vállalkozások tételes adója (KATA)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Társasági adózás (TAO)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Kisvállalati adó (KIVA)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6360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Céges formában végzett </a:t>
            </a:r>
            <a:r>
              <a:rPr lang="hu-HU" sz="4000" b="1" dirty="0" err="1">
                <a:solidFill>
                  <a:srgbClr val="FFFFFF"/>
                </a:solidFill>
              </a:rPr>
              <a:t>katás</a:t>
            </a:r>
            <a:r>
              <a:rPr lang="hu-HU" sz="4000" b="1" dirty="0">
                <a:solidFill>
                  <a:srgbClr val="FFFFFF"/>
                </a:solidFill>
              </a:rPr>
              <a:t>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Kisadózó vállalkozások tételes adója (KATA):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Egyéni cég, betéti társaság és közkereseti társaság is választhatja;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Közkereseti társaság (</a:t>
            </a:r>
            <a:r>
              <a:rPr lang="hu-HU" sz="3000" dirty="0" err="1"/>
              <a:t>Kkt</a:t>
            </a:r>
            <a:r>
              <a:rPr lang="hu-HU" sz="3000" dirty="0"/>
              <a:t>): már nem alapítható!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Adózás: ugyanaz, mint az egyéni vállalkozásnál leírtak;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Cég megszüntetése esetén: </a:t>
            </a:r>
            <a:r>
              <a:rPr lang="hu-HU" sz="3000" dirty="0" err="1"/>
              <a:t>katából</a:t>
            </a:r>
            <a:r>
              <a:rPr lang="hu-HU" sz="3000" dirty="0"/>
              <a:t> ki kell lépni és a végelszámolást TAO adózással kell végezni!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7730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Társasági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Társasági adó (TAO):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Alapvető adózási mód =&gt; ha nem választunk mást, akkor ebbe kerülünk automatikusan;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Bevétel és költség különbözetére fizetendő adó: 9% (társasági adó);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Fennmaradó nyereségről eldönthető, hogy  visszaforgatjuk-e vagy kivesszük;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Kivét: osztalékként (15% szja és 15,5% </a:t>
            </a:r>
            <a:r>
              <a:rPr lang="hu-HU" sz="3000" dirty="0" err="1"/>
              <a:t>szocho</a:t>
            </a:r>
            <a:r>
              <a:rPr lang="hu-HU" sz="3000" dirty="0"/>
              <a:t> – maximuma van!)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0497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TAO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568" y="139701"/>
            <a:ext cx="7467600" cy="6578597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ClrTx/>
              <a:buNone/>
            </a:pPr>
            <a:r>
              <a:rPr lang="hu-HU" sz="2000" i="1" dirty="0"/>
              <a:t>Lakás vásárlás 2020-ban: 13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Ügyvédi díj: 60.000 Ft, Illeték (</a:t>
            </a:r>
            <a:r>
              <a:rPr lang="hu-HU" sz="2000" i="1" dirty="0" err="1"/>
              <a:t>max</a:t>
            </a:r>
            <a:r>
              <a:rPr lang="hu-HU" sz="2000" i="1" dirty="0"/>
              <a:t>.): 520.000 Ft (4% </a:t>
            </a:r>
            <a:r>
              <a:rPr lang="hu-HU" sz="2000" i="1" dirty="0" err="1"/>
              <a:t>max</a:t>
            </a:r>
            <a:r>
              <a:rPr lang="hu-HU" sz="2000" i="1" dirty="0"/>
              <a:t>.,de lehet 2% is!)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2020.07.29.: értékesítés 29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Kérdés: mennyi adót kell fizetnie 2020-ra a cégnek, ha máshol van főállása a tagnak és a cégből jövedelme nincs egész évben? (HIPA: 2%)</a:t>
            </a:r>
          </a:p>
          <a:p>
            <a:pPr marL="0" indent="0" algn="just">
              <a:buClrTx/>
              <a:buNone/>
            </a:pPr>
            <a:r>
              <a:rPr lang="hu-HU" sz="20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Bevétel: 29.000.000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Iparűzési adó: 29.000.000x0,02=580.000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Levonható: 13.000.000+60.000+520.000+2.420.000+580.000=16.580.000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Cég nyeresége: 29.000.000 – 16.580.000 = 12.420.000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Társasági adó (9%): 12.420.000 x 0,09 = 1.117.800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Adózott eredmény: 12.420.000-1.117.800=11.302.200 Ft</a:t>
            </a:r>
          </a:p>
          <a:p>
            <a:pPr marL="0" indent="0" algn="just">
              <a:buClrTx/>
              <a:buNone/>
            </a:pPr>
            <a:r>
              <a:rPr lang="hu-HU" sz="2000" b="1" i="1" dirty="0"/>
              <a:t>(</a:t>
            </a:r>
            <a:r>
              <a:rPr lang="hu-HU" b="1" i="1" dirty="0"/>
              <a:t>Az adózott eredményt nem kötelező osztalékként kivenni! </a:t>
            </a:r>
            <a:r>
              <a:rPr lang="hu-HU" sz="2000" b="1" i="1" dirty="0"/>
              <a:t>VISSZAFORGATHATÓ!!!)</a:t>
            </a:r>
          </a:p>
          <a:p>
            <a:pPr marL="0" indent="0" algn="just">
              <a:buClrTx/>
              <a:buNone/>
            </a:pPr>
            <a:r>
              <a:rPr lang="hu-HU" i="1" dirty="0"/>
              <a:t>O</a:t>
            </a:r>
            <a:r>
              <a:rPr lang="hu-HU" sz="2000" i="1" dirty="0"/>
              <a:t>sztalék utáni adó (ha ki szeretné a tulajdonos venni mégis az adózott eredményt):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Szja: 11.320.200 x 15% =1.695.330 Ft</a:t>
            </a:r>
          </a:p>
          <a:p>
            <a:pPr marL="0" indent="0" algn="just">
              <a:buClrTx/>
              <a:buNone/>
            </a:pPr>
            <a:r>
              <a:rPr lang="hu-HU" sz="2000" i="1" dirty="0" err="1"/>
              <a:t>Szocho</a:t>
            </a:r>
            <a:r>
              <a:rPr lang="hu-HU" sz="2000" i="1" dirty="0"/>
              <a:t> </a:t>
            </a:r>
            <a:r>
              <a:rPr lang="hu-HU" sz="2000" i="1" dirty="0" err="1"/>
              <a:t>max</a:t>
            </a:r>
            <a:r>
              <a:rPr lang="hu-HU" sz="2000" i="1" dirty="0"/>
              <a:t>. 167.400 x 24 x 15,5% = </a:t>
            </a:r>
            <a:r>
              <a:rPr lang="hu-HU" sz="2000" i="1" dirty="0">
                <a:solidFill>
                  <a:schemeClr val="accent2"/>
                </a:solidFill>
              </a:rPr>
              <a:t>622.728 Ft* </a:t>
            </a:r>
            <a:r>
              <a:rPr lang="hu-HU" sz="2000" i="1" dirty="0"/>
              <a:t>(</a:t>
            </a:r>
            <a:r>
              <a:rPr lang="hu-HU" sz="2000" i="1" dirty="0" err="1"/>
              <a:t>max</a:t>
            </a:r>
            <a:r>
              <a:rPr lang="hu-HU" sz="2000" i="1" dirty="0"/>
              <a:t>.!)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Marad: 12.420.000-1.117.800-1.695.330-</a:t>
            </a:r>
            <a:r>
              <a:rPr lang="hu-HU" sz="2000" i="1" dirty="0">
                <a:solidFill>
                  <a:schemeClr val="accent2"/>
                </a:solidFill>
              </a:rPr>
              <a:t>622.728</a:t>
            </a:r>
            <a:r>
              <a:rPr lang="hu-HU" sz="2000" i="1" dirty="0"/>
              <a:t>*=8.984.142 Ft </a:t>
            </a:r>
            <a:r>
              <a:rPr lang="hu-HU" sz="2000" i="1" dirty="0">
                <a:solidFill>
                  <a:schemeClr val="accent2"/>
                </a:solidFill>
              </a:rPr>
              <a:t>(</a:t>
            </a:r>
            <a:r>
              <a:rPr lang="hu-HU" sz="2000" i="1" dirty="0" err="1">
                <a:solidFill>
                  <a:schemeClr val="accent2"/>
                </a:solidFill>
              </a:rPr>
              <a:t>max</a:t>
            </a:r>
            <a:r>
              <a:rPr lang="hu-HU" sz="2000" i="1" dirty="0">
                <a:solidFill>
                  <a:schemeClr val="accent2"/>
                </a:solidFill>
              </a:rPr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40366354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Kisvállalati adó (KIVA):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Választható adózási mód;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Választás: alapításkor vagy következő hó 1-től;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megszüntettem: nem választható a megszűnést követő 24 hónapon belül!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Adókulcsa: 11% (2021.01.01-től);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Kiváltja: </a:t>
            </a:r>
            <a:r>
              <a:rPr lang="hu-HU" sz="3000" dirty="0" err="1"/>
              <a:t>szocho</a:t>
            </a:r>
            <a:r>
              <a:rPr lang="hu-HU" sz="3000" dirty="0"/>
              <a:t>-t (15,5%), szakképzési hozzájárulást (1,5%) és társasági adót (9%);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Előnye: a nyereséget és bértömeget azonos kulccsal terheli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761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választása érdemes lehet: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a személyi jellegű kifizetések (pl. bérek) meghaladják a nyereséget;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visszaforgatják a nyereséget vagy tőkét vonnak be és fejlesztéseket terveznek;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Ahol nincs nagy készpénzmozgás;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Fontos: induláskor érdemes nagyobb összegű pénztárral nyitni!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73908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választása feltételei: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Átlagos statisztikai állományi létszám a választás évében nem több, mint 50 fő (kapcsolt vállalkozások létszámadataival együtt!)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évben a bevétele nem haladja meg a 3 milliárd Ft-ot (kapcsolt vállalkozások bevételi adataival együtt!);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két naptári évben az adószámát véglegesen (jogerősen) nem törölték;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Üzleti évének mérlegforduló napja 12.31.;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Adóévet megelőző év beszámolójának mérlegfőösszege 3 milliárd Ft-nál nem nagyobb;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Az adóévet megelőző évben nem rendelkezik ellenőrzött külföldi társasággal;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100" dirty="0"/>
              <a:t>az az összeg, amely az adózó vállalkozási tevékenysége érdekében felmerült, Tao. tv. szerinti finanszírozási költségei meghaladják az adózó adóköteles kamatbevételeit és a gazdasági értelemben azzal egyenértékűnek tekintendő adóköteles bevételeit, az adóévet megelőző adóévben várhatóan nem haladja meg a 939 810 000 forintot.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68308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Kisvállalati adózással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489" y="406665"/>
            <a:ext cx="7627508" cy="6044670"/>
          </a:xfrm>
        </p:spPr>
        <p:txBody>
          <a:bodyPr anchor="ctr">
            <a:normAutofit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KIVA alapjának számítása: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marL="0" indent="0" algn="just">
              <a:buClrTx/>
              <a:buNone/>
            </a:pPr>
            <a:r>
              <a:rPr lang="hu-HU" sz="3000" b="1" dirty="0"/>
              <a:t>Személyi jellegű kifizetések </a:t>
            </a:r>
            <a:r>
              <a:rPr lang="hu-HU" sz="3000" dirty="0"/>
              <a:t>és ezek a +/- tételek: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Tőkekivonás (+) / tőkebevonás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Fizetett osztalék (+) / kapott osztalék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Pénzár növekmény (+) / pénztár csökkenés (-);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vállalkozással kapcsolatos kiadások (+);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Fizetett bírság, pótlék (+);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Nem magánszemélynek minősülő, kapcsolt vállalkozás részére történő elengedett követelés (ha nem volt behajthatatlan) összege (+);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391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Fogalmak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u="sng" dirty="0"/>
              <a:t>Építési telek:</a:t>
            </a:r>
            <a:endParaRPr lang="hu-HU" b="1" u="sng" dirty="0"/>
          </a:p>
          <a:p>
            <a:pPr algn="ctr"/>
            <a:endParaRPr lang="hu-HU" sz="1000" b="1" u="sng" dirty="0"/>
          </a:p>
          <a:p>
            <a:r>
              <a:rPr lang="hu-HU" dirty="0">
                <a:effectLst/>
              </a:rPr>
              <a:t>az olyan</a:t>
            </a:r>
          </a:p>
          <a:p>
            <a:r>
              <a:rPr lang="hu-HU" i="1" dirty="0">
                <a:effectLst/>
              </a:rPr>
              <a:t>a) </a:t>
            </a:r>
            <a:r>
              <a:rPr lang="hu-HU" dirty="0">
                <a:effectLst/>
              </a:rPr>
              <a:t>telek, amely beépítésre szánt területen fekszik, az építési szabályoknak megfelelően kialakított, a közterületnek gépjármű-közlekedésre alkalmas részéről az adott közterületre vonatkozó jogszabályi előírások szerint, vagy önálló helyrajzi számon útként nyilvántartott magánútról gépjárművel közvetlenül, zöldfelület, illetve termőföld sérelme nélkül megközelíthető, és amelynek a közterülettel vagy magánúttal közös határvonala legalább 3,00 m, továbbá amely egyúttal nem minősül beépített ingatlannak,</a:t>
            </a:r>
          </a:p>
          <a:p>
            <a:r>
              <a:rPr lang="hu-HU" i="1" dirty="0">
                <a:effectLst/>
              </a:rPr>
              <a:t>b) </a:t>
            </a:r>
            <a:r>
              <a:rPr lang="hu-HU" dirty="0">
                <a:effectLst/>
              </a:rPr>
              <a:t>telek vagy telkek csoportja, amely a nyomvonal jellegű építmények elhelyezésére szolgál (építési terület) és amely egyúttal nem minősül beépített ingatlannak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405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KIVA - példa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074" y="248110"/>
            <a:ext cx="7843698" cy="6361780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hu-HU" sz="2000" i="1" dirty="0"/>
              <a:t>Lakás vásárlás 2020-ban: 13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Ügyvédi díj: 60.000 Ft, Illeték (</a:t>
            </a:r>
            <a:r>
              <a:rPr lang="hu-HU" sz="2000" i="1" dirty="0" err="1"/>
              <a:t>max</a:t>
            </a:r>
            <a:r>
              <a:rPr lang="hu-HU" sz="2000" i="1" dirty="0"/>
              <a:t>.): 520.000 Ft (4% </a:t>
            </a:r>
            <a:r>
              <a:rPr lang="hu-HU" sz="2000" i="1" dirty="0" err="1"/>
              <a:t>max</a:t>
            </a:r>
            <a:r>
              <a:rPr lang="hu-HU" sz="2000" i="1" dirty="0"/>
              <a:t>.,de lehet 2% is!)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Értéknövelő beruházás (számlák alapján): 2.420.000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2020.07.29.: értékesítés 29 M Ft-ért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Bérköltség és személyi jellegű ráfordítás: 0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Házipénztár állománya 2019.12.31-én: 3.450.000, ez 2020.12.31.:3.450.000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Kérdés: mennyi adót kell fizetnie 2020-ra a cégnek, ha máshol van főállása a tagnak és a cégből jövedelme nincs egész évben? (HIPA: 2%) </a:t>
            </a:r>
          </a:p>
          <a:p>
            <a:pPr marL="0" indent="0" algn="just">
              <a:buClrTx/>
              <a:buNone/>
            </a:pPr>
            <a:r>
              <a:rPr lang="hu-HU" sz="2000" b="1" i="1" u="sng" dirty="0"/>
              <a:t>Megoldás: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Személyi jellegű kifizetések: 0 és módosító tételek: 0 =&gt; KIVA: 0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Iparűzési adó: 0 (mert a KIVA alapja nulla!)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Ha osztalékot szeretne felvenni pl. 5 milliót, akkor az 5 millió lesz a KIVA alapja! 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KIVA: 5.000.000 x 11% = 550.000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HIPA: 5.000.000 x 120% x 2% = 120.000 Ft</a:t>
            </a:r>
          </a:p>
          <a:p>
            <a:pPr marL="0" indent="0" algn="just">
              <a:buClrTx/>
              <a:buNone/>
            </a:pPr>
            <a:r>
              <a:rPr lang="hu-HU" sz="2000" i="1" dirty="0"/>
              <a:t>Szja: 5.000.000 x 15% = 750.000 Ft</a:t>
            </a:r>
          </a:p>
          <a:p>
            <a:pPr marL="0" indent="0" algn="just">
              <a:buClrTx/>
              <a:buNone/>
            </a:pPr>
            <a:r>
              <a:rPr lang="hu-HU" sz="2000" i="1" dirty="0" err="1"/>
              <a:t>Szocho</a:t>
            </a:r>
            <a:r>
              <a:rPr lang="hu-HU" sz="2000" i="1" dirty="0"/>
              <a:t> </a:t>
            </a:r>
            <a:r>
              <a:rPr lang="hu-HU" sz="2000" i="1" dirty="0" err="1"/>
              <a:t>max</a:t>
            </a:r>
            <a:r>
              <a:rPr lang="hu-HU" sz="2000" i="1" dirty="0"/>
              <a:t>. 167.400 x 24 x 15,5% = </a:t>
            </a:r>
            <a:r>
              <a:rPr lang="hu-HU" sz="2000" i="1" dirty="0">
                <a:solidFill>
                  <a:schemeClr val="accent2"/>
                </a:solidFill>
              </a:rPr>
              <a:t>622.728 Ft* </a:t>
            </a:r>
            <a:r>
              <a:rPr lang="hu-HU" sz="2000" i="1" dirty="0"/>
              <a:t>(</a:t>
            </a:r>
            <a:r>
              <a:rPr lang="hu-HU" sz="2000" i="1" dirty="0" err="1"/>
              <a:t>max</a:t>
            </a:r>
            <a:r>
              <a:rPr lang="hu-HU" sz="2000" i="1" dirty="0"/>
              <a:t>.!)</a:t>
            </a:r>
          </a:p>
        </p:txBody>
      </p:sp>
    </p:spTree>
    <p:extLst>
      <p:ext uri="{BB962C8B-B14F-4D97-AF65-F5344CB8AC3E}">
        <p14:creationId xmlns:p14="http://schemas.microsoft.com/office/powerpoint/2010/main" val="31998413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Iparűzési adóval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28022076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Iparűzési adóval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4"/>
            <a:ext cx="7467600" cy="6356085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Tx/>
              <a:buNone/>
            </a:pPr>
            <a:r>
              <a:rPr lang="hu-HU" sz="4000" b="1" u="sng" dirty="0"/>
              <a:t>Iparűzési adó: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Egyes települések határozzák meg a mértékét;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Maximum 2% lehet (2021-ben 1%-</a:t>
            </a:r>
            <a:r>
              <a:rPr lang="hu-HU" sz="3000" dirty="0" err="1"/>
              <a:t>ig</a:t>
            </a:r>
            <a:r>
              <a:rPr lang="hu-HU" sz="3000" dirty="0"/>
              <a:t>, nyilatkozat kell 02.25-ig, nem automatikus!)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Székhely és telephelyek közt meg kell osztani;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8 milliós bevétel alatt lehet a bevétel 80%-a az alapja;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8 millió fölött ki kell számítani (bevételből le lehet vonni az ELÁBÉ-t, közvetített szolgáltatások értékét, alvállalkozói teljesítéseket, anyagköltségeket, kutatási költségeket);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KIVA-</a:t>
            </a:r>
            <a:r>
              <a:rPr lang="hu-HU" sz="3000" dirty="0" err="1"/>
              <a:t>nál</a:t>
            </a:r>
            <a:r>
              <a:rPr lang="hu-HU" sz="3000" dirty="0"/>
              <a:t>: KIVA alapjának 120%-a </a:t>
            </a:r>
            <a:r>
              <a:rPr lang="hu-HU" sz="3000" dirty="0" err="1"/>
              <a:t>a</a:t>
            </a:r>
            <a:r>
              <a:rPr lang="hu-HU" sz="3000" dirty="0"/>
              <a:t> HIPA alapja!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KATA-</a:t>
            </a:r>
            <a:r>
              <a:rPr lang="hu-HU" sz="3000" dirty="0" err="1"/>
              <a:t>nál</a:t>
            </a:r>
            <a:r>
              <a:rPr lang="hu-HU" sz="3000" dirty="0"/>
              <a:t>: tételes (2,5 millió Ft vonatkozó %-a) választható</a:t>
            </a:r>
          </a:p>
        </p:txBody>
      </p:sp>
    </p:spTree>
    <p:extLst>
      <p:ext uri="{BB962C8B-B14F-4D97-AF65-F5344CB8AC3E}">
        <p14:creationId xmlns:p14="http://schemas.microsoft.com/office/powerpoint/2010/main" val="9092637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Illetékekkel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12426727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Illetékfizetéssel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Illeték alapvető mértéke: 4%;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Ingatlan forgalmazónak minősülő cég esetén: 2%, ha vállalja, hogy a vásárolt ingatlant 2 éven belül eladja;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Ingatlan forgalmazó cég: ha a bevétel 75%-a ebből a tevékenységből származik;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Fontos: induló cégnél legyen bevétel! (nulla 75%-át nem fogadják el!)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 nem adja el 2 éven belül: maradék 2%-ot ki kell fizetni késedelmi pótlékkal együtt!</a:t>
            </a:r>
          </a:p>
        </p:txBody>
      </p:sp>
    </p:spTree>
    <p:extLst>
      <p:ext uri="{BB962C8B-B14F-4D97-AF65-F5344CB8AC3E}">
        <p14:creationId xmlns:p14="http://schemas.microsoft.com/office/powerpoint/2010/main" val="25036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Áfával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9041214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Áfával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Használt ingatlan adás-vétel: alapvetően „tárgyi” mentes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Adókötelessé tétel választható rá (megéri?)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Lakóingatlanra vagy minden ingatlanra is választhatja;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Értékesítésre és bérbeadásra is választhatja;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Választás bejelentése: előző év végéig vagy a tevékenység megkezdését megelőzően;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Választást követő 5 évig nem térhet el ettől!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Bútor adás-vétel: adóköteles =&gt; külön cégben legyen?</a:t>
            </a:r>
          </a:p>
        </p:txBody>
      </p:sp>
    </p:spTree>
    <p:extLst>
      <p:ext uri="{BB962C8B-B14F-4D97-AF65-F5344CB8AC3E}">
        <p14:creationId xmlns:p14="http://schemas.microsoft.com/office/powerpoint/2010/main" val="30677504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Áfával kapcsolatos tudnivalók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Tx/>
              <a:buNone/>
            </a:pPr>
            <a:r>
              <a:rPr lang="hu-HU" sz="3000" b="1" dirty="0"/>
              <a:t>Fordított adózás (Áfa tv. 142.§ (1) bekezdés)</a:t>
            </a:r>
          </a:p>
          <a:p>
            <a:pPr marL="0" indent="0" algn="just">
              <a:buClrTx/>
              <a:buNone/>
            </a:pPr>
            <a:r>
              <a:rPr lang="hu-HU" sz="2800" dirty="0"/>
              <a:t>Az adót a termék beszerzője, szolgáltatás </a:t>
            </a:r>
            <a:r>
              <a:rPr lang="hu-HU" sz="2800" dirty="0" err="1"/>
              <a:t>igénybevevője</a:t>
            </a:r>
            <a:r>
              <a:rPr lang="hu-HU" sz="2800" dirty="0"/>
              <a:t> fizeti: </a:t>
            </a:r>
          </a:p>
          <a:p>
            <a:pPr marL="0" indent="0" algn="just">
              <a:buClrTx/>
              <a:buNone/>
            </a:pPr>
            <a:r>
              <a:rPr lang="hu-HU" sz="2800" dirty="0"/>
              <a:t>a </a:t>
            </a:r>
            <a:r>
              <a:rPr lang="hu-HU" sz="2800" b="1" dirty="0"/>
              <a:t>szolgáltatás nyújtásának minősülő </a:t>
            </a:r>
            <a:r>
              <a:rPr lang="hu-HU" sz="2800" dirty="0"/>
              <a:t>olyan építési-szerelési és egyéb szerelési munka esetében, amely ingatlan létrehozatalára, bővítésére, átalakítására vagy egyéb megváltoztatására - ideértve az ingatlan bontással történő megszüntetését is - irányul, </a:t>
            </a:r>
            <a:r>
              <a:rPr lang="hu-HU" sz="2800" b="1" u="sng" dirty="0"/>
              <a:t>feltéve</a:t>
            </a:r>
            <a:r>
              <a:rPr lang="hu-HU" sz="2800" dirty="0"/>
              <a:t>, hogy az ingatlan létrehozatala, bővítése, átalakítása, egyéb megváltoztatása építési hatósági engedély-köteles, építési hatósági tudomásulvételi eljáráshoz vagy egyszerű bejelentéshez kötött, amelyről a szolgáltatás </a:t>
            </a:r>
            <a:r>
              <a:rPr lang="hu-HU" sz="2800" dirty="0" err="1"/>
              <a:t>igénybevevője</a:t>
            </a:r>
            <a:r>
              <a:rPr lang="hu-HU" sz="2800" dirty="0"/>
              <a:t> előzetesen és írásban köteles nyilatkozni a szolgáltatás nyújtójának; vagy</a:t>
            </a:r>
          </a:p>
          <a:p>
            <a:pPr marL="0" indent="0" algn="just">
              <a:buClrTx/>
              <a:buNone/>
            </a:pPr>
            <a:r>
              <a:rPr lang="hu-HU" sz="2800" b="1" dirty="0"/>
              <a:t>Új ingatlan vagy építési telek </a:t>
            </a:r>
            <a:r>
              <a:rPr lang="hu-HU" sz="2800" dirty="0"/>
              <a:t>értékesítése esetén, ha azt adókötelessé tették</a:t>
            </a:r>
          </a:p>
        </p:txBody>
      </p:sp>
    </p:spTree>
    <p:extLst>
      <p:ext uri="{BB962C8B-B14F-4D97-AF65-F5344CB8AC3E}">
        <p14:creationId xmlns:p14="http://schemas.microsoft.com/office/powerpoint/2010/main" val="16133474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Jogviszonyokkal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4332736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Jogviszonyokkal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263951"/>
            <a:ext cx="7618082" cy="6523348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hu-HU" sz="3000" b="1" u="sng" dirty="0"/>
              <a:t>Főállás esetén:</a:t>
            </a:r>
            <a:r>
              <a:rPr lang="hu-HU" sz="3000" dirty="0"/>
              <a:t>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minimum járulékfizetési kötelezettség van!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Munkaviszony esetén minimálbér 30%-a után kell</a:t>
            </a:r>
          </a:p>
          <a:p>
            <a:pPr marL="0" indent="0" algn="just">
              <a:buClrTx/>
              <a:buNone/>
            </a:pPr>
            <a:r>
              <a:rPr lang="hu-HU" sz="3000" b="1" u="sng" dirty="0"/>
              <a:t>Másodállás esetén: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Akkor fizet, ha kivét/havi díj/bér van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Munkaviszony esetén minimálbér 30%-a után kell</a:t>
            </a:r>
          </a:p>
          <a:p>
            <a:pPr marL="0" indent="0" algn="just">
              <a:buClrTx/>
              <a:buNone/>
            </a:pPr>
            <a:r>
              <a:rPr lang="hu-HU" sz="3000" b="1" u="sng" dirty="0" err="1"/>
              <a:t>Csed</a:t>
            </a:r>
            <a:r>
              <a:rPr lang="hu-HU" sz="3000" b="1" u="sng" dirty="0"/>
              <a:t>-gyed-gyes esetén: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Minimum járulékfizetési kötelezettség nincs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Az után fizet, amennyit kivesz (ha nem vesz ki, 0)</a:t>
            </a:r>
          </a:p>
          <a:p>
            <a:pPr algn="l"/>
            <a:r>
              <a:rPr lang="hu-HU" sz="3000" b="1" u="sng" dirty="0"/>
              <a:t>Nyugdíjas esetén (öregségi nyugdíjkorhatárt elért</a:t>
            </a:r>
          </a:p>
          <a:p>
            <a:pPr algn="l"/>
            <a:r>
              <a:rPr lang="hu-HU" sz="3000" b="1" u="sng" dirty="0"/>
              <a:t>és nők 40 év jogosultsági idővel nyugdíjas esetén)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Minimum járulékfizetési kötelezettség nincs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Ha kivesz, nincs más, csak 15% szja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Személyesen közreműködő tag még 1,5% szakképzésit is fizet (alapja 112,5%)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457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Fogalmak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hu-HU" sz="3200" b="1" u="sng" dirty="0"/>
              <a:t>Sorozat jelleg:</a:t>
            </a:r>
          </a:p>
          <a:p>
            <a:pPr algn="ctr"/>
            <a:endParaRPr lang="hu-HU" sz="1000" b="1" u="sng" dirty="0"/>
          </a:p>
          <a:p>
            <a:pPr marL="0" indent="0">
              <a:buNone/>
            </a:pPr>
            <a:r>
              <a:rPr lang="hu-HU" dirty="0">
                <a:effectLst/>
              </a:rPr>
              <a:t>ha 2 naptári éven belül negyedik vagy további építési telket (telekrészt) és/vagy beépítés alatt álló vagy beépített új ingatlant értékesítenek, valamint a rá következő 3 naptári éven belül további építési telket (telekrészt) és/vagy beépítés alatt álló vagy beépített új ingatlant értékesítenek azzal, hogy ha olyan építési telket (telekrészt) és/vagy beépítés alatt álló vagy beépített új ingatlant értékesítenek,</a:t>
            </a:r>
          </a:p>
          <a:p>
            <a:r>
              <a:rPr lang="hu-HU" i="1" dirty="0">
                <a:effectLst/>
              </a:rPr>
              <a:t>a) </a:t>
            </a:r>
            <a:r>
              <a:rPr lang="hu-HU" dirty="0">
                <a:effectLst/>
              </a:rPr>
              <a:t>amely tulajdon kisajátításának tárgyát képezi, vagy</a:t>
            </a:r>
          </a:p>
          <a:p>
            <a:r>
              <a:rPr lang="hu-HU" i="1" dirty="0">
                <a:effectLst/>
              </a:rPr>
              <a:t>b) </a:t>
            </a:r>
            <a:r>
              <a:rPr lang="hu-HU" dirty="0">
                <a:effectLst/>
              </a:rPr>
              <a:t>amelynek szerzése az értékesítőnél - az illetékekről szóló törvény alapján - öröklési illeték tárgyát képezte,</a:t>
            </a:r>
          </a:p>
          <a:p>
            <a:r>
              <a:rPr lang="hu-HU" dirty="0">
                <a:effectLst/>
              </a:rPr>
              <a:t>az az előzőekben említett darabszámba beleszámít ugyan, de önmagában nem minősül sorozat jellegűnek, továbbá azon - lakóterület besorolású - építési telkek (telekrészek), amelyeket telekmegosztással egyazon építési telekből (telekrészből) alakítottak ki - darabszámtól függetlenül - az előzőekben említett darabszámba egy építési telekként (telekrészként) számítanak be;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59007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825" y="605896"/>
            <a:ext cx="415290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Jogviszonyokkal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263951"/>
            <a:ext cx="7618082" cy="6523348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sz="3000" b="1" u="sng" dirty="0"/>
              <a:t>Minimálbér:</a:t>
            </a:r>
            <a:r>
              <a:rPr lang="hu-HU" sz="3000" dirty="0"/>
              <a:t>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2020: 161.000 Ft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2021: 167.400 Ft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endParaRPr lang="hu-HU" sz="2800" dirty="0"/>
          </a:p>
          <a:p>
            <a:pPr marL="201168" lvl="1" indent="0" algn="just">
              <a:buClrTx/>
              <a:buNone/>
            </a:pPr>
            <a:endParaRPr lang="hu-HU" sz="2800" dirty="0"/>
          </a:p>
          <a:p>
            <a:pPr marL="0" indent="0" algn="just">
              <a:buClrTx/>
              <a:buNone/>
            </a:pPr>
            <a:r>
              <a:rPr lang="hu-HU" sz="3000" b="1" u="sng" dirty="0"/>
              <a:t>Garantált bérminimum: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2020: 210.600 Ft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2021: 219.000 Ft</a:t>
            </a:r>
          </a:p>
        </p:txBody>
      </p:sp>
    </p:spTree>
    <p:extLst>
      <p:ext uri="{BB962C8B-B14F-4D97-AF65-F5344CB8AC3E}">
        <p14:creationId xmlns:p14="http://schemas.microsoft.com/office/powerpoint/2010/main" val="3348131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Gyakori kérdések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1798327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Gyakori kérdések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397" y="406665"/>
            <a:ext cx="7467600" cy="604467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Tevékenységi körök választása (ÖVTJ, TESZOR)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Ingatlan adás-vétel: 68.10. 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Ingatlan bérbeadás: 68.20.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Kereskedelmi szálláshely szolgáltatás: 55.20.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800" dirty="0"/>
              <a:t>Home </a:t>
            </a:r>
            <a:r>
              <a:rPr lang="hu-HU" sz="2800" dirty="0" err="1"/>
              <a:t>staging</a:t>
            </a:r>
            <a:r>
              <a:rPr lang="hu-HU" sz="2800" dirty="0"/>
              <a:t>: 74.10.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Szakképzettség kérdése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Engedélyek? (</a:t>
            </a:r>
            <a:r>
              <a:rPr lang="hu-HU" sz="3000" dirty="0">
                <a:hlinkClick r:id="rId2"/>
              </a:rPr>
              <a:t>https://e-tus.hu/etuspublic/</a:t>
            </a:r>
            <a:r>
              <a:rPr lang="hu-HU" sz="3000" dirty="0"/>
              <a:t>)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Számlázás (onlineszamla.nav.gov.hu!)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Számla befogadás (csak adószámmal!)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Áfakör magánszemély esetén (</a:t>
            </a:r>
            <a:r>
              <a:rPr lang="hu-HU" sz="3000" dirty="0" err="1"/>
              <a:t>EV+msz</a:t>
            </a:r>
            <a:r>
              <a:rPr lang="hu-HU" sz="3000" dirty="0"/>
              <a:t>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sz="3000" dirty="0"/>
              <a:t>Mégsem adom el a lakást: tárgyi eszköz lesz!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59561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118005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Fogalmak az áfában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3000" b="1" u="sng" dirty="0"/>
              <a:t>Gazdasági tevékenység:</a:t>
            </a:r>
            <a:endParaRPr lang="hu-HU" b="1" u="sng" dirty="0"/>
          </a:p>
          <a:p>
            <a:pPr algn="ctr"/>
            <a:endParaRPr lang="hu-HU" sz="1000" b="1" u="sng" dirty="0"/>
          </a:p>
          <a:p>
            <a:pPr algn="just"/>
            <a:r>
              <a:rPr lang="hu-HU" dirty="0"/>
              <a:t>Valamely tevékenység </a:t>
            </a:r>
            <a:r>
              <a:rPr lang="hu-HU" b="1" dirty="0"/>
              <a:t>üzletszerű</a:t>
            </a:r>
            <a:r>
              <a:rPr lang="hu-HU" dirty="0"/>
              <a:t>, illetőleg </a:t>
            </a:r>
            <a:r>
              <a:rPr lang="hu-HU" b="1" dirty="0"/>
              <a:t>tartós vagy rendszeres </a:t>
            </a:r>
            <a:r>
              <a:rPr lang="hu-HU" dirty="0"/>
              <a:t>jelleggel történő folytatása, amennyiben az </a:t>
            </a:r>
            <a:r>
              <a:rPr lang="hu-HU" b="1" dirty="0"/>
              <a:t>ellenérték elérésére </a:t>
            </a:r>
            <a:r>
              <a:rPr lang="hu-HU" dirty="0"/>
              <a:t>irányul, vagy azt eredményezi, és annak végzése </a:t>
            </a:r>
            <a:r>
              <a:rPr lang="hu-HU" b="1" dirty="0"/>
              <a:t>független formában </a:t>
            </a:r>
            <a:r>
              <a:rPr lang="hu-HU" dirty="0"/>
              <a:t>történik. </a:t>
            </a:r>
          </a:p>
          <a:p>
            <a:pPr algn="just"/>
            <a:r>
              <a:rPr lang="hu-HU" dirty="0"/>
              <a:t>Ilyen például: ha</a:t>
            </a:r>
          </a:p>
          <a:p>
            <a:r>
              <a:rPr lang="hu-HU" i="1" dirty="0"/>
              <a:t>- </a:t>
            </a:r>
            <a:r>
              <a:rPr lang="hu-HU" dirty="0">
                <a:effectLst/>
              </a:rPr>
              <a:t>egyébként nem adóalanyi minőségben eljáró személy, szervezet beépített ingatlant (ingatlanrészt), és ehhez tartozó földrészletet sorozat jelleggel értékesít, </a:t>
            </a:r>
          </a:p>
          <a:p>
            <a:r>
              <a:rPr lang="hu-HU" i="1" dirty="0"/>
              <a:t>- </a:t>
            </a:r>
            <a:r>
              <a:rPr lang="hu-HU" dirty="0">
                <a:effectLst/>
              </a:rPr>
              <a:t>egyébként nem adóalanyi minőségben eljáró személy, szervezet sorozat jelleggel építési telket (telekrészt) értékesít.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606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>
                <a:solidFill>
                  <a:schemeClr val="accent2"/>
                </a:solidFill>
              </a:rPr>
              <a:t>Magánszemélyként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Egyéni vállalkozóként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hu-HU" sz="4000" dirty="0"/>
              <a:t>Cégként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239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b="1" u="sng" dirty="0"/>
              <a:t>Fontos megvizsgálni a következőket: 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Adózása olcsó, de…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Gazdasági tevékenység =&gt; önálló tevékenység!?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Sorozat jelleg felmerül?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Megszerzés és eladás időpontja?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Fizetendő: </a:t>
            </a:r>
          </a:p>
          <a:p>
            <a:pPr marL="0" indent="0" algn="just">
              <a:buClrTx/>
              <a:buNone/>
            </a:pPr>
            <a:endParaRPr lang="hu-HU" sz="500" dirty="0"/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Vételkor: illeték (cserepótló vétel: 1-3 év, beszámítás!)</a:t>
            </a:r>
          </a:p>
          <a:p>
            <a:pPr lvl="1" algn="just">
              <a:buClrTx/>
              <a:buFont typeface="Wingdings" panose="05000000000000000000" pitchFamily="2" charset="2"/>
              <a:buChar char="Ø"/>
            </a:pPr>
            <a:r>
              <a:rPr lang="hu-HU" sz="2000" dirty="0"/>
              <a:t>Eladáskor: szja (5 év!)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Bevétel - költség = jövedelem (évek!)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Megoldási lehetőségek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 Példák</a:t>
            </a:r>
          </a:p>
        </p:txBody>
      </p:sp>
    </p:spTree>
    <p:extLst>
      <p:ext uri="{BB962C8B-B14F-4D97-AF65-F5344CB8AC3E}">
        <p14:creationId xmlns:p14="http://schemas.microsoft.com/office/powerpoint/2010/main" val="106094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05896"/>
            <a:ext cx="4040070" cy="5646208"/>
          </a:xfrm>
        </p:spPr>
        <p:txBody>
          <a:bodyPr anchor="ctr">
            <a:normAutofit/>
          </a:bodyPr>
          <a:lstStyle/>
          <a:p>
            <a:pPr algn="ctr"/>
            <a:r>
              <a:rPr lang="hu-HU" sz="4000" b="1" dirty="0">
                <a:solidFill>
                  <a:srgbClr val="FFFFFF"/>
                </a:solidFill>
              </a:rPr>
              <a:t>Magánszemélyként végzett tevékenység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6385454"/>
          </a:xfrm>
        </p:spPr>
        <p:txBody>
          <a:bodyPr anchor="ctr">
            <a:normAutofit/>
          </a:bodyPr>
          <a:lstStyle/>
          <a:p>
            <a:pPr marL="0" indent="0" algn="just">
              <a:buClrTx/>
              <a:buNone/>
            </a:pPr>
            <a:r>
              <a:rPr lang="hu-HU" b="1" u="sng" dirty="0"/>
              <a:t>Értékesítés időpontja:</a:t>
            </a:r>
          </a:p>
          <a:p>
            <a:pPr marL="0" indent="0" algn="just">
              <a:buClrTx/>
              <a:buNone/>
            </a:pPr>
            <a:endParaRPr lang="hu-HU" sz="1000" b="1" u="sng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Értékesített ingatlan eladásának időpontja (=jövedelemszerzés időpontja): mikor a szerződést az ingatlanügyi hatósághoz (=földhivatal) benyújtották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hu-HU" dirty="0"/>
          </a:p>
          <a:p>
            <a:pPr marL="0" indent="0" algn="just">
              <a:buClrTx/>
              <a:buNone/>
            </a:pPr>
            <a:r>
              <a:rPr lang="hu-HU" b="1" u="sng" dirty="0"/>
              <a:t> Szerzés időpontja: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mikor a szerződést az ingatlanügyi hatósághoz (=földhivatal) benyújtották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Öröklött ingatlan szerzési időpontja: örökhagyó halálának napja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hu-HU" dirty="0"/>
              <a:t>Házastársi (bejegyzett élettársi) közös vagyon esetén a házastárs/élettárs általi szerzés napja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70508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4060</Words>
  <Application>Microsoft Office PowerPoint</Application>
  <PresentationFormat>Szélesvásznú</PresentationFormat>
  <Paragraphs>442</Paragraphs>
  <Slides>53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53</vt:i4>
      </vt:variant>
    </vt:vector>
  </HeadingPairs>
  <TitlesOfParts>
    <vt:vector size="60" baseType="lpstr">
      <vt:lpstr>Calibri</vt:lpstr>
      <vt:lpstr>Calibri Light</vt:lpstr>
      <vt:lpstr>Times New Roman</vt:lpstr>
      <vt:lpstr>Wingdings</vt:lpstr>
      <vt:lpstr>Wingdings 2</vt:lpstr>
      <vt:lpstr>HDOfficeLightV0</vt:lpstr>
      <vt:lpstr>Retrospektív</vt:lpstr>
      <vt:lpstr>Lakóingatlanok adás-vétele ADÓZÁSI ISMERETEK</vt:lpstr>
      <vt:lpstr>Fogalmak az áfában</vt:lpstr>
      <vt:lpstr>Fogalmak az áfában</vt:lpstr>
      <vt:lpstr>Fogalmak az áfában</vt:lpstr>
      <vt:lpstr>Fogalmak az áfában</vt:lpstr>
      <vt:lpstr>Fogalmak az áfában</vt:lpstr>
      <vt:lpstr>Tevékenység végzésének formái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Magánszemélyként végzett tevékenység</vt:lpstr>
      <vt:lpstr>Tevékenység végzésének formái</vt:lpstr>
      <vt:lpstr>Egyéni vállalkozóként végzett tevékenység</vt:lpstr>
      <vt:lpstr>Egyéni vállalkozóként végzett tevékenység</vt:lpstr>
      <vt:lpstr>Egyéni vállalkozóként végzett tevékenység</vt:lpstr>
      <vt:lpstr>Egyéni vállalkozóként végzett tevékenység</vt:lpstr>
      <vt:lpstr>Egyéni vállalkozó vállalkozói szja szerinti adózás  - példa</vt:lpstr>
      <vt:lpstr>Egyéni vállalkozó kata szerinti adózás  - példa</vt:lpstr>
      <vt:lpstr>Egyéni vállalkozó átalányadózás  - példa</vt:lpstr>
      <vt:lpstr>Tevékenység végzésének formái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tevékenység</vt:lpstr>
      <vt:lpstr>Céges formában végzett katás tevékenység</vt:lpstr>
      <vt:lpstr>Társasági adózással kapcsolatos tudnivalók</vt:lpstr>
      <vt:lpstr>TAO - példa</vt:lpstr>
      <vt:lpstr>Kisvállalati adózással kapcsolatos tudnivalók</vt:lpstr>
      <vt:lpstr>Kisvállalati adózással kapcsolatos tudnivalók</vt:lpstr>
      <vt:lpstr>Kisvállalati adózással kapcsolatos tudnivalók</vt:lpstr>
      <vt:lpstr>Kisvállalati adózással kapcsolatos tudnivalók</vt:lpstr>
      <vt:lpstr>KIVA - példa</vt:lpstr>
      <vt:lpstr>Iparűzési adóval kapcsolatos tudnivalók</vt:lpstr>
      <vt:lpstr>Iparűzési adóval kapcsolatos tudnivalók</vt:lpstr>
      <vt:lpstr>Illetékekkel kapcsolatos tudnivalók</vt:lpstr>
      <vt:lpstr>Illetékfizetéssel kapcsolatos tudnivalók</vt:lpstr>
      <vt:lpstr>Áfával kapcsolatos tudnivalók</vt:lpstr>
      <vt:lpstr>Áfával kapcsolatos tudnivalók</vt:lpstr>
      <vt:lpstr>Áfával kapcsolatos tudnivalók</vt:lpstr>
      <vt:lpstr>Jogviszonyokkal kapcsolatos tudnivalók</vt:lpstr>
      <vt:lpstr>Jogviszonyokkal kapcsolatos részletek</vt:lpstr>
      <vt:lpstr>Jogviszonyokkal kapcsolatos részletek</vt:lpstr>
      <vt:lpstr>Gyakori kérdések</vt:lpstr>
      <vt:lpstr>Gyakori kérdések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Lakóingatlanok adás-vétele ADÓZÁSI ISMERETEK</dc:title>
  <dc:creator>Valéria Kis-Vén</dc:creator>
  <cp:lastModifiedBy>Valéria Kis-Vén</cp:lastModifiedBy>
  <cp:revision>256</cp:revision>
  <cp:lastPrinted>2021-02-25T08:32:49Z</cp:lastPrinted>
  <dcterms:created xsi:type="dcterms:W3CDTF">2021-02-05T11:19:54Z</dcterms:created>
  <dcterms:modified xsi:type="dcterms:W3CDTF">2021-02-25T18:52:18Z</dcterms:modified>
</cp:coreProperties>
</file>