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8" r:id="rId1"/>
    <p:sldMasterId id="2147483827" r:id="rId2"/>
  </p:sldMasterIdLst>
  <p:notesMasterIdLst>
    <p:notesMasterId r:id="rId51"/>
  </p:notesMasterIdLst>
  <p:handoutMasterIdLst>
    <p:handoutMasterId r:id="rId52"/>
  </p:handoutMasterIdLst>
  <p:sldIdLst>
    <p:sldId id="256" r:id="rId3"/>
    <p:sldId id="257" r:id="rId4"/>
    <p:sldId id="262" r:id="rId5"/>
    <p:sldId id="260" r:id="rId6"/>
    <p:sldId id="352" r:id="rId7"/>
    <p:sldId id="259" r:id="rId8"/>
    <p:sldId id="354" r:id="rId9"/>
    <p:sldId id="312" r:id="rId10"/>
    <p:sldId id="313" r:id="rId11"/>
    <p:sldId id="338" r:id="rId12"/>
    <p:sldId id="350" r:id="rId13"/>
    <p:sldId id="314" r:id="rId14"/>
    <p:sldId id="339" r:id="rId15"/>
    <p:sldId id="340" r:id="rId16"/>
    <p:sldId id="341" r:id="rId17"/>
    <p:sldId id="348" r:id="rId18"/>
    <p:sldId id="316" r:id="rId19"/>
    <p:sldId id="342" r:id="rId20"/>
    <p:sldId id="344" r:id="rId21"/>
    <p:sldId id="347" r:id="rId22"/>
    <p:sldId id="343" r:id="rId23"/>
    <p:sldId id="346" r:id="rId24"/>
    <p:sldId id="345" r:id="rId25"/>
    <p:sldId id="353" r:id="rId26"/>
    <p:sldId id="317" r:id="rId27"/>
    <p:sldId id="319" r:id="rId28"/>
    <p:sldId id="320" r:id="rId29"/>
    <p:sldId id="355" r:id="rId30"/>
    <p:sldId id="321" r:id="rId31"/>
    <p:sldId id="322" r:id="rId32"/>
    <p:sldId id="290" r:id="rId33"/>
    <p:sldId id="324" r:id="rId34"/>
    <p:sldId id="323" r:id="rId35"/>
    <p:sldId id="325" r:id="rId36"/>
    <p:sldId id="326" r:id="rId37"/>
    <p:sldId id="331" r:id="rId38"/>
    <p:sldId id="332" r:id="rId39"/>
    <p:sldId id="301" r:id="rId40"/>
    <p:sldId id="327" r:id="rId41"/>
    <p:sldId id="329" r:id="rId42"/>
    <p:sldId id="330" r:id="rId43"/>
    <p:sldId id="328" r:id="rId44"/>
    <p:sldId id="334" r:id="rId45"/>
    <p:sldId id="333" r:id="rId46"/>
    <p:sldId id="335" r:id="rId47"/>
    <p:sldId id="336" r:id="rId48"/>
    <p:sldId id="337" r:id="rId49"/>
    <p:sldId id="304" r:id="rId50"/>
  </p:sldIdLst>
  <p:sldSz cx="12192000" cy="6858000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907" autoAdjust="0"/>
  </p:normalViewPr>
  <p:slideViewPr>
    <p:cSldViewPr snapToGrid="0">
      <p:cViewPr varScale="1">
        <p:scale>
          <a:sx n="64" d="100"/>
          <a:sy n="64" d="100"/>
        </p:scale>
        <p:origin x="748" y="44"/>
      </p:cViewPr>
      <p:guideLst/>
    </p:cSldViewPr>
  </p:slideViewPr>
  <p:outlineViewPr>
    <p:cViewPr>
      <p:scale>
        <a:sx n="33" d="100"/>
        <a:sy n="33" d="100"/>
      </p:scale>
      <p:origin x="0" y="-142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6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F2A35B3C-5A76-95D1-F2A3-DF390C7881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BB5568DB-DB4E-D734-649D-BF0B5F80393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37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BFCB11-AEE9-486A-9758-9822CEAC7FE5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CEB3954C-172B-EFD1-6B59-ACD7345057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58E0A7DE-A696-EDC8-6FDE-55AD45C6D9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37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E6820D-A436-465C-9BCE-30CBEB395DA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9565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A165D4-2E15-4EDD-8AAB-A68912A350EC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0431B-7B6F-4DD9-A859-BA7E22B0E1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919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9463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3036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3189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116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8905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646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3764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7625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1262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21210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393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00772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9492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10693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6564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5594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641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68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08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9064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1679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649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665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EDAB0B1-4E1D-4AF7-9FF8-61C9B158AF92}" type="datetimeFigureOut">
              <a:rPr lang="hu-HU" smtClean="0"/>
              <a:t>2022. 11. 18.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2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yilvantarto.hu/ugyseged/" TargetMode="Externa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ohp-20.asp.lgov.hu/" TargetMode="External"/><Relationship Id="rId2" Type="http://schemas.openxmlformats.org/officeDocument/2006/relationships/hyperlink" Target="https://ssl.budapest.hu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e-tus.hu/etuspublic/search" TargetMode="External"/><Relationship Id="rId5" Type="http://schemas.openxmlformats.org/officeDocument/2006/relationships/hyperlink" Target="https://e-tus.hu/" TargetMode="External"/><Relationship Id="rId4" Type="http://schemas.openxmlformats.org/officeDocument/2006/relationships/hyperlink" Target="https://epapir.gov.hu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ebev.nav.gov.hu/" TargetMode="External"/><Relationship Id="rId2" Type="http://schemas.openxmlformats.org/officeDocument/2006/relationships/hyperlink" Target="https://tarhely.gov.hu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NULL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szamla.nav.gov.hu/" TargetMode="External"/><Relationship Id="rId2" Type="http://schemas.openxmlformats.org/officeDocument/2006/relationships/hyperlink" Target="https://kamreg.hu/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NULL" TargetMode="External"/><Relationship Id="rId4" Type="http://schemas.openxmlformats.org/officeDocument/2006/relationships/hyperlink" Target="NULL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381760"/>
            <a:ext cx="10058400" cy="2943352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Vállalkozási formák tanácsadási tevékenységhez</a:t>
            </a:r>
            <a:br>
              <a:rPr lang="hu-HU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45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ADÓZÁSI ISMERETEK</a:t>
            </a:r>
            <a:endParaRPr lang="hu-HU" sz="45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endParaRPr lang="hu-HU" sz="4000" i="1" dirty="0"/>
          </a:p>
          <a:p>
            <a:pPr algn="r"/>
            <a:r>
              <a:rPr lang="hu-HU" sz="2700" b="1" i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Kis-vén</a:t>
            </a:r>
            <a:r>
              <a:rPr lang="hu-HU" sz="27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700" b="1" i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valéria</a:t>
            </a:r>
            <a:endParaRPr lang="hu-HU" sz="27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hu-HU" sz="27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info@adhato.hu</a:t>
            </a:r>
          </a:p>
        </p:txBody>
      </p:sp>
    </p:spTree>
    <p:extLst>
      <p:ext uri="{BB962C8B-B14F-4D97-AF65-F5344CB8AC3E}">
        <p14:creationId xmlns:p14="http://schemas.microsoft.com/office/powerpoint/2010/main" val="941955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Egyéni vállalkozó: szja szerinti adózás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557" y="761068"/>
            <a:ext cx="7132694" cy="5646208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Osztalék, vállalkozói osztalék utáni </a:t>
            </a:r>
            <a:r>
              <a:rPr lang="hu-HU" sz="3200" b="1" u="sng" dirty="0" err="1"/>
              <a:t>szocho</a:t>
            </a:r>
            <a:r>
              <a:rPr lang="hu-HU" sz="3200" b="1" u="sng" dirty="0"/>
              <a:t> maximum</a:t>
            </a:r>
            <a:r>
              <a:rPr lang="hu-HU" sz="3200" b="1" u="sng" dirty="0">
                <a:effectLst/>
              </a:rPr>
              <a:t>: 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A 13%-os </a:t>
            </a:r>
            <a:r>
              <a:rPr lang="hu-HU" sz="3200" dirty="0" err="1"/>
              <a:t>szocho</a:t>
            </a:r>
            <a:r>
              <a:rPr lang="hu-HU" sz="3200" dirty="0"/>
              <a:t> fizetendő, amíg: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>
                <a:effectLst/>
              </a:rPr>
              <a:t> összevont adóalap jövedelme (+ </a:t>
            </a:r>
            <a:r>
              <a:rPr lang="hu-HU" sz="3200" dirty="0" err="1">
                <a:effectLst/>
              </a:rPr>
              <a:t>szocho</a:t>
            </a:r>
            <a:r>
              <a:rPr lang="hu-HU" sz="3200" dirty="0">
                <a:effectLst/>
              </a:rPr>
              <a:t> tv. 1.§ (1) és (2) </a:t>
            </a:r>
            <a:r>
              <a:rPr lang="hu-HU" sz="3200" dirty="0" err="1">
                <a:effectLst/>
              </a:rPr>
              <a:t>bek</a:t>
            </a:r>
            <a:r>
              <a:rPr lang="hu-HU" sz="3200" dirty="0">
                <a:effectLst/>
              </a:rPr>
              <a:t>.-ben felsorolt </a:t>
            </a:r>
            <a:r>
              <a:rPr lang="hu-HU" sz="3200" dirty="0" err="1">
                <a:effectLst/>
              </a:rPr>
              <a:t>jöv</a:t>
            </a:r>
            <a:r>
              <a:rPr lang="hu-HU" sz="3200" dirty="0">
                <a:effectLst/>
              </a:rPr>
              <a:t>.),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vállalkozásból kivont jövedelme,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é</a:t>
            </a:r>
            <a:r>
              <a:rPr lang="hu-HU" sz="3200" dirty="0">
                <a:effectLst/>
              </a:rPr>
              <a:t>rtékpapír-kölcsön</a:t>
            </a:r>
            <a:r>
              <a:rPr lang="hu-HU" sz="3200" dirty="0"/>
              <a:t>zésből származó </a:t>
            </a:r>
            <a:r>
              <a:rPr lang="hu-HU" sz="3200" dirty="0" err="1"/>
              <a:t>jöv</a:t>
            </a:r>
            <a:r>
              <a:rPr lang="hu-HU" sz="3200" dirty="0"/>
              <a:t>.,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</a:t>
            </a:r>
            <a:r>
              <a:rPr lang="hu-HU" sz="3200" dirty="0" err="1"/>
              <a:t>o</a:t>
            </a:r>
            <a:r>
              <a:rPr lang="hu-HU" sz="3200" dirty="0" err="1">
                <a:effectLst/>
              </a:rPr>
              <a:t>sztaléka</a:t>
            </a:r>
            <a:r>
              <a:rPr lang="hu-HU" sz="3200" dirty="0">
                <a:effectLst/>
              </a:rPr>
              <a:t>, vállalkozói </a:t>
            </a:r>
            <a:r>
              <a:rPr lang="hu-HU" sz="3200" dirty="0"/>
              <a:t>o</a:t>
            </a:r>
            <a:r>
              <a:rPr lang="hu-HU" sz="3200" dirty="0">
                <a:effectLst/>
              </a:rPr>
              <a:t>sztalékalapja,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árfolyamnyereségből származó jövedelme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a </a:t>
            </a:r>
            <a:r>
              <a:rPr lang="hu-HU" sz="3200" dirty="0">
                <a:effectLst/>
              </a:rPr>
              <a:t>tá</a:t>
            </a:r>
            <a:r>
              <a:rPr lang="hu-HU" sz="3200" dirty="0"/>
              <a:t>rgyévben </a:t>
            </a:r>
            <a:r>
              <a:rPr lang="hu-HU" sz="3200" b="1" dirty="0"/>
              <a:t>nem éri el </a:t>
            </a:r>
            <a:r>
              <a:rPr lang="hu-HU" sz="3200" dirty="0"/>
              <a:t>a minimálbér 24-szeresét (</a:t>
            </a:r>
            <a:r>
              <a:rPr lang="hu-HU" sz="3200" b="1" dirty="0"/>
              <a:t>2022-ben a 4,8 millió Ft-ot</a:t>
            </a:r>
            <a:r>
              <a:rPr lang="hu-HU" sz="3200" dirty="0"/>
              <a:t>).</a:t>
            </a:r>
            <a:endParaRPr lang="hu-HU" sz="3200" dirty="0">
              <a:effectLst/>
            </a:endParaRP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A38C029D-2A0A-A146-1969-1110A7E3E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953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Egyéni vállalkozó: szja szerinti adózás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557" y="761068"/>
            <a:ext cx="7132694" cy="5646208"/>
          </a:xfrm>
        </p:spPr>
        <p:txBody>
          <a:bodyPr anchor="ctr">
            <a:normAutofit/>
          </a:bodyPr>
          <a:lstStyle/>
          <a:p>
            <a:pPr marL="0" indent="0" algn="just">
              <a:buClr>
                <a:schemeClr val="tx1"/>
              </a:buClr>
              <a:buNone/>
            </a:pPr>
            <a:r>
              <a:rPr lang="hu-HU" sz="3200" b="1" u="sng" dirty="0"/>
              <a:t>Helyi iparűzési adó</a:t>
            </a:r>
            <a:r>
              <a:rPr lang="hu-HU" sz="3200" u="sng" dirty="0"/>
              <a:t>: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</a:t>
            </a:r>
            <a:r>
              <a:rPr lang="hu-HU" sz="3200" b="1" dirty="0"/>
              <a:t>kötelező</a:t>
            </a:r>
            <a:r>
              <a:rPr lang="hu-HU" sz="3200" dirty="0"/>
              <a:t> fizetni, ha a székhelyen és/vagy telephelyen az önkormányzat bevezette,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</a:t>
            </a:r>
            <a:r>
              <a:rPr lang="hu-HU" sz="3200" b="1" dirty="0"/>
              <a:t>mértéke</a:t>
            </a:r>
            <a:r>
              <a:rPr lang="hu-HU" sz="3200" dirty="0"/>
              <a:t>: </a:t>
            </a:r>
            <a:r>
              <a:rPr lang="hu-HU" sz="3200" dirty="0" err="1"/>
              <a:t>max</a:t>
            </a:r>
            <a:r>
              <a:rPr lang="hu-HU" sz="3200" dirty="0"/>
              <a:t>. 2% lehet, amiről a település dönt (de lehet kedvezmény!),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alap esetben az </a:t>
            </a:r>
            <a:r>
              <a:rPr lang="hu-HU" sz="3200" b="1" dirty="0"/>
              <a:t>adóalap</a:t>
            </a:r>
            <a:r>
              <a:rPr lang="hu-HU" sz="3200" dirty="0"/>
              <a:t>: az éves bevétel és bizonyos kiadások különbözete,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</a:t>
            </a:r>
            <a:r>
              <a:rPr lang="hu-HU" sz="3200" b="1" dirty="0"/>
              <a:t>egyszerűsített adóalap</a:t>
            </a:r>
            <a:r>
              <a:rPr lang="hu-HU" sz="3200" dirty="0"/>
              <a:t>: adóalap a nettó árbevétel 80%-a, ha az időarányos bevétel nem több, mint 8 millió Ft/év</a:t>
            </a: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A38C029D-2A0A-A146-1969-1110A7E3E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865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539" y="605896"/>
            <a:ext cx="3647661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Egyéni vállalkozó: átalányadózás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132694" cy="6550279"/>
          </a:xfrm>
        </p:spPr>
        <p:txBody>
          <a:bodyPr anchor="ctr">
            <a:normAutofit fontScale="92500" lnSpcReduction="20000"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>
                <a:effectLst/>
              </a:rPr>
              <a:t>Egyéni vállalkozó – átalányadózás: </a:t>
            </a:r>
          </a:p>
          <a:p>
            <a:pPr marL="0" indent="0" algn="ctr">
              <a:buClr>
                <a:schemeClr val="tx1"/>
              </a:buClr>
              <a:buNone/>
            </a:pPr>
            <a:endParaRPr lang="hu-HU" sz="1500" b="1" u="sng" dirty="0">
              <a:effectLst/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Választás feltétele</a:t>
            </a:r>
            <a:r>
              <a:rPr lang="hu-HU" sz="3200" dirty="0"/>
              <a:t>: előző évi bevétele ne haladja meg az éves minimálbér tízszeresét (2022-es alapján 2023-ban ez 24 millió Ft)</a:t>
            </a:r>
            <a:r>
              <a:rPr lang="hu-HU" sz="3200" dirty="0">
                <a:effectLst/>
              </a:rPr>
              <a:t>. </a:t>
            </a:r>
            <a:r>
              <a:rPr lang="hu-HU" i="1" dirty="0">
                <a:effectLst/>
              </a:rPr>
              <a:t>A kereskedelmi tevékenység esetén az  50-szeresét!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>
                <a:effectLst/>
              </a:rPr>
              <a:t>Újra választhatóság</a:t>
            </a:r>
            <a:r>
              <a:rPr lang="hu-HU" sz="3200" dirty="0">
                <a:effectLst/>
              </a:rPr>
              <a:t>: 4 </a:t>
            </a:r>
            <a:r>
              <a:rPr lang="hu-HU" sz="3200" dirty="0" err="1">
                <a:effectLst/>
              </a:rPr>
              <a:t>adóév</a:t>
            </a:r>
            <a:r>
              <a:rPr lang="hu-HU" sz="3200" dirty="0">
                <a:effectLst/>
              </a:rPr>
              <a:t> eltelte után!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>
                <a:effectLst/>
              </a:rPr>
              <a:t>Választás határideje, módja</a:t>
            </a:r>
            <a:r>
              <a:rPr lang="hu-HU" sz="3200" dirty="0">
                <a:effectLst/>
              </a:rPr>
              <a:t>: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i</a:t>
            </a:r>
            <a:r>
              <a:rPr lang="hu-HU" sz="3200" dirty="0">
                <a:effectLst/>
              </a:rPr>
              <a:t>nduláskor vagy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>
                <a:effectLst/>
              </a:rPr>
              <a:t> szja bevallásban (utólag).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>
                <a:effectLst/>
              </a:rPr>
              <a:t>Adóalap</a:t>
            </a:r>
            <a:r>
              <a:rPr lang="hu-HU" sz="3200" dirty="0">
                <a:effectLst/>
              </a:rPr>
              <a:t>: bevétel (-) költséghányad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>
                <a:effectLst/>
              </a:rPr>
              <a:t>Költséghányad</a:t>
            </a:r>
            <a:r>
              <a:rPr lang="hu-HU" sz="3200" dirty="0">
                <a:effectLst/>
              </a:rPr>
              <a:t>: </a:t>
            </a:r>
          </a:p>
          <a:p>
            <a:pPr>
              <a:buClr>
                <a:schemeClr val="tx1"/>
              </a:buClr>
              <a:buFontTx/>
              <a:buChar char="-"/>
            </a:pPr>
            <a:r>
              <a:rPr lang="hu-HU" sz="3200" dirty="0">
                <a:effectLst/>
              </a:rPr>
              <a:t>főszabályként a bevétel 40%-a,</a:t>
            </a:r>
          </a:p>
          <a:p>
            <a:pPr>
              <a:buClr>
                <a:schemeClr val="tx1"/>
              </a:buClr>
              <a:buFontTx/>
              <a:buChar char="-"/>
            </a:pPr>
            <a:r>
              <a:rPr lang="hu-HU" sz="3200" dirty="0"/>
              <a:t>bizonyos tevékenységeknél 80-90% </a:t>
            </a:r>
            <a:endParaRPr lang="hu-HU" sz="3200" dirty="0">
              <a:effectLst/>
            </a:endParaRP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9BBBE0AB-BEEA-0AC4-3717-A9DA572C1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284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295" y="605896"/>
            <a:ext cx="3708503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Egyéni vállalkozó: átalányadózás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1576" y="605896"/>
            <a:ext cx="7132694" cy="6166505"/>
          </a:xfrm>
        </p:spPr>
        <p:txBody>
          <a:bodyPr anchor="ctr">
            <a:normAutofit/>
          </a:bodyPr>
          <a:lstStyle/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Szja mentesség</a:t>
            </a:r>
            <a:r>
              <a:rPr lang="hu-HU" sz="3200" dirty="0"/>
              <a:t>: amíg az átalányban megállapított </a:t>
            </a:r>
            <a:r>
              <a:rPr lang="hu-HU" sz="3200" b="1" dirty="0"/>
              <a:t>jövedelem</a:t>
            </a:r>
            <a:r>
              <a:rPr lang="hu-HU" sz="3200" dirty="0"/>
              <a:t> nem éri el az éves minimálbér felét (a 40%-os költség-hányadnál 2022-ben ez 1,2 millió Ft, ami visszaszámolva 2 millió Ft </a:t>
            </a:r>
            <a:r>
              <a:rPr lang="hu-HU" sz="3200" b="1" dirty="0"/>
              <a:t>bevételt</a:t>
            </a:r>
            <a:r>
              <a:rPr lang="hu-HU" sz="3200" dirty="0"/>
              <a:t> jelent).</a:t>
            </a:r>
          </a:p>
          <a:p>
            <a:pPr marL="0" indent="0" algn="just">
              <a:buClr>
                <a:schemeClr val="tx1"/>
              </a:buClr>
              <a:buNone/>
            </a:pPr>
            <a:endParaRPr lang="hu-HU" sz="500" dirty="0"/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Elszámoltnak kell tekinteni</a:t>
            </a:r>
            <a:r>
              <a:rPr lang="hu-HU" sz="3200" dirty="0"/>
              <a:t>: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az áthozott veszteség 20-20%-át évente,</a:t>
            </a:r>
            <a:endParaRPr lang="hu-HU" sz="3200" dirty="0">
              <a:effectLst/>
            </a:endParaRP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az éves értékcsökkenést.</a:t>
            </a:r>
          </a:p>
          <a:p>
            <a:pPr marL="0" indent="0" algn="just">
              <a:buClr>
                <a:schemeClr val="tx1"/>
              </a:buClr>
              <a:buNone/>
            </a:pPr>
            <a:endParaRPr lang="hu-HU" sz="500" dirty="0"/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Jövedelem típusa</a:t>
            </a:r>
            <a:r>
              <a:rPr lang="hu-HU" sz="3200" dirty="0"/>
              <a:t>: összevonás alá esik (így a kedvezmények igénybe vehetők rá!)</a:t>
            </a:r>
            <a:endParaRPr lang="hu-HU" sz="3200" dirty="0">
              <a:effectLst/>
            </a:endParaRPr>
          </a:p>
          <a:p>
            <a:pPr algn="just">
              <a:buClr>
                <a:schemeClr val="tx1"/>
              </a:buClr>
              <a:buFontTx/>
              <a:buChar char="-"/>
            </a:pPr>
            <a:endParaRPr lang="hu-HU" sz="3200" dirty="0">
              <a:effectLst/>
            </a:endParaRP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9BBBE0AB-BEEA-0AC4-3717-A9DA572C1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283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904" y="605896"/>
            <a:ext cx="3707296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Egyéni vállalkozó: átalányadózás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1576" y="222122"/>
            <a:ext cx="7132694" cy="6550279"/>
          </a:xfrm>
        </p:spPr>
        <p:txBody>
          <a:bodyPr anchor="ctr">
            <a:normAutofit/>
          </a:bodyPr>
          <a:lstStyle/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Nyilvántartás</a:t>
            </a:r>
            <a:r>
              <a:rPr lang="hu-HU" sz="3200" dirty="0"/>
              <a:t>: csak bevételi nyilvántartás!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>
                <a:effectLst/>
              </a:rPr>
              <a:t>Bizonylatok</a:t>
            </a:r>
            <a:r>
              <a:rPr lang="hu-HU" sz="3200" dirty="0">
                <a:effectLst/>
              </a:rPr>
              <a:t>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számlát kell kiállítani a bevételek miatt,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>
                <a:effectLst/>
              </a:rPr>
              <a:t> költségszámlákat gyűjteni kell!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>
                <a:effectLst/>
              </a:rPr>
              <a:t>Adóelőleg fizetés</a:t>
            </a:r>
            <a:r>
              <a:rPr lang="hu-HU" sz="3200" dirty="0">
                <a:effectLst/>
              </a:rPr>
              <a:t>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nem kell fizetni, amíg nem éri el a mentes határt!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mentes határ fölött negyedévet követő hó 12-ig kell fizetni.</a:t>
            </a:r>
            <a:endParaRPr lang="hu-HU" sz="3200" dirty="0">
              <a:effectLst/>
            </a:endParaRP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9BBBE0AB-BEEA-0AC4-3717-A9DA572C1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2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661" y="605896"/>
            <a:ext cx="3627782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Egyéni vállalkozó: átalányadózás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1576" y="222122"/>
            <a:ext cx="7132694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endParaRPr lang="hu-HU" sz="1500" b="1" u="sng" dirty="0">
              <a:effectLst/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Bevallás</a:t>
            </a:r>
            <a:r>
              <a:rPr lang="hu-HU" sz="3200" dirty="0"/>
              <a:t>: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havonta az </a:t>
            </a:r>
            <a:r>
              <a:rPr lang="hu-HU" sz="3000" dirty="0"/>
              <a:t>xx</a:t>
            </a:r>
            <a:r>
              <a:rPr lang="hu-HU" sz="3200" dirty="0"/>
              <a:t>58-as bevallásban,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évente az szja bevallásban.</a:t>
            </a:r>
          </a:p>
          <a:p>
            <a:pPr marL="0" indent="0" algn="just">
              <a:buClr>
                <a:schemeClr val="tx1"/>
              </a:buClr>
              <a:buNone/>
            </a:pPr>
            <a:endParaRPr lang="hu-HU" sz="3200" dirty="0"/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Bevallási határidő</a:t>
            </a:r>
            <a:r>
              <a:rPr lang="hu-HU" sz="3200" dirty="0">
                <a:effectLst/>
              </a:rPr>
              <a:t>: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havi bevallás: következő hó 12.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szja bevallás: köve</a:t>
            </a:r>
            <a:r>
              <a:rPr lang="hu-HU" sz="3200" dirty="0">
                <a:effectLst/>
              </a:rPr>
              <a:t>tkező év május 20.</a:t>
            </a:r>
          </a:p>
          <a:p>
            <a:pPr marL="0" indent="0" algn="just">
              <a:buClr>
                <a:schemeClr val="tx1"/>
              </a:buClr>
              <a:buNone/>
            </a:pPr>
            <a:endParaRPr lang="hu-HU" sz="3200" dirty="0">
              <a:effectLst/>
            </a:endParaRP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9BBBE0AB-BEEA-0AC4-3717-A9DA572C1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17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661" y="605896"/>
            <a:ext cx="3627782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Egyéni vállalkozó: átalányadózás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1576" y="222122"/>
            <a:ext cx="7132694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endParaRPr lang="hu-HU" sz="1500" b="1" u="sng" dirty="0">
              <a:effectLst/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Helyi iparűzési adó</a:t>
            </a:r>
            <a:r>
              <a:rPr lang="hu-HU" sz="3200" dirty="0"/>
              <a:t>: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</a:t>
            </a:r>
            <a:r>
              <a:rPr lang="hu-HU" sz="3200" b="1" dirty="0"/>
              <a:t>kötelező</a:t>
            </a:r>
            <a:r>
              <a:rPr lang="hu-HU" sz="3200" dirty="0"/>
              <a:t> fizetni, ha a székhelyen és/vagy telephelyen az önkormányzat bevezette,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</a:t>
            </a:r>
            <a:r>
              <a:rPr lang="hu-HU" sz="3200" b="1" dirty="0"/>
              <a:t>mértéke</a:t>
            </a:r>
            <a:r>
              <a:rPr lang="hu-HU" sz="3200" dirty="0"/>
              <a:t>: </a:t>
            </a:r>
            <a:r>
              <a:rPr lang="hu-HU" sz="3200" dirty="0" err="1"/>
              <a:t>max</a:t>
            </a:r>
            <a:r>
              <a:rPr lang="hu-HU" sz="3200" dirty="0"/>
              <a:t>. 2% lehet, amiről a település dönt (de lehet kedvezmény!),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alap esetben az </a:t>
            </a:r>
            <a:r>
              <a:rPr lang="hu-HU" sz="3200" b="1" dirty="0"/>
              <a:t>adóalap</a:t>
            </a:r>
            <a:r>
              <a:rPr lang="hu-HU" sz="3200" dirty="0"/>
              <a:t>: az éves bevétel és bizonyos kiadások különbözete,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</a:t>
            </a:r>
            <a:r>
              <a:rPr lang="hu-HU" sz="3200" b="1" dirty="0"/>
              <a:t>egyszerűsített adóalap</a:t>
            </a:r>
            <a:r>
              <a:rPr lang="hu-HU" sz="3200" dirty="0"/>
              <a:t>: az átalányban megállapított jövedelem 120%-a (</a:t>
            </a:r>
            <a:r>
              <a:rPr lang="hu-HU" sz="3200" dirty="0" err="1"/>
              <a:t>max</a:t>
            </a:r>
            <a:r>
              <a:rPr lang="hu-HU" sz="3200" dirty="0"/>
              <a:t>. az átalány-bevétel 80%-a)</a:t>
            </a:r>
          </a:p>
          <a:p>
            <a:pPr marL="0" indent="0" algn="just">
              <a:buClr>
                <a:schemeClr val="tx1"/>
              </a:buClr>
              <a:buNone/>
            </a:pPr>
            <a:endParaRPr lang="hu-HU" sz="3200" dirty="0">
              <a:effectLst/>
            </a:endParaRP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9BBBE0AB-BEEA-0AC4-3717-A9DA572C1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669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Egyéni vállalkozó:</a:t>
            </a:r>
            <a:br>
              <a:rPr lang="hu-HU" sz="5000" b="1" dirty="0">
                <a:solidFill>
                  <a:srgbClr val="FFFFFF"/>
                </a:solidFill>
              </a:rPr>
            </a:br>
            <a:r>
              <a:rPr lang="hu-HU" sz="5000" b="1" dirty="0" err="1">
                <a:solidFill>
                  <a:srgbClr val="FFFFFF"/>
                </a:solidFill>
              </a:rPr>
              <a:t>kata</a:t>
            </a:r>
            <a:r>
              <a:rPr lang="hu-HU" sz="5000" b="1" dirty="0">
                <a:solidFill>
                  <a:srgbClr val="FFFFFF"/>
                </a:solidFill>
              </a:rPr>
              <a:t>-adózás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292048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dirty="0">
                <a:effectLst/>
              </a:rPr>
              <a:t>Egyéni vállalkozó – „új” </a:t>
            </a:r>
            <a:r>
              <a:rPr lang="hu-HU" sz="3200" b="1" dirty="0" err="1">
                <a:effectLst/>
              </a:rPr>
              <a:t>kata</a:t>
            </a:r>
            <a:r>
              <a:rPr lang="hu-HU" sz="3200" b="1" dirty="0">
                <a:effectLst/>
              </a:rPr>
              <a:t>: </a:t>
            </a:r>
          </a:p>
          <a:p>
            <a:pPr marL="0" indent="0" algn="ctr">
              <a:buClr>
                <a:schemeClr val="tx1"/>
              </a:buClr>
              <a:buNone/>
            </a:pPr>
            <a:endParaRPr lang="hu-HU" sz="500" b="1" u="sng" dirty="0">
              <a:effectLst/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u="sng" dirty="0"/>
              <a:t>Választhatja</a:t>
            </a:r>
            <a:r>
              <a:rPr lang="hu-HU" sz="3200" u="sng" dirty="0"/>
              <a:t>: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aki </a:t>
            </a:r>
            <a:r>
              <a:rPr lang="hu-HU" sz="3200" b="1" dirty="0"/>
              <a:t>főfoglalkozású</a:t>
            </a:r>
            <a:r>
              <a:rPr lang="hu-HU" sz="3200" dirty="0"/>
              <a:t> egyéni vállalkozónak minősül </a:t>
            </a:r>
            <a:r>
              <a:rPr lang="hu-HU" sz="2800" i="1" dirty="0"/>
              <a:t>(részleteket ld. NAV 99-es információs füzet 1-2. oldalán!)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aki kizárólag magánszemélynek számláz!</a:t>
            </a:r>
          </a:p>
          <a:p>
            <a:pPr marL="0" indent="0" algn="just">
              <a:buClr>
                <a:schemeClr val="tx1"/>
              </a:buClr>
              <a:buNone/>
            </a:pPr>
            <a:endParaRPr lang="hu-HU" sz="1000" dirty="0"/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u="sng" dirty="0"/>
              <a:t>Nem választhatja</a:t>
            </a:r>
            <a:r>
              <a:rPr lang="hu-HU" sz="3200" dirty="0"/>
              <a:t>: 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akinek egyéni vállalkozóként (!) az adóévben volt ingatlan bérbeadásból származó jövedelme (ÖVTJ: 68.20.)</a:t>
            </a:r>
          </a:p>
          <a:p>
            <a:pPr marL="0" indent="0" algn="just">
              <a:buClr>
                <a:schemeClr val="tx1"/>
              </a:buClr>
              <a:buNone/>
            </a:pPr>
            <a:endParaRPr lang="hu-HU" sz="1500" dirty="0"/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AAD44AB3-476E-BD08-B11D-46B6640E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6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Egyéni vállalkozó:</a:t>
            </a:r>
            <a:br>
              <a:rPr lang="hu-HU" sz="5000" b="1" dirty="0">
                <a:solidFill>
                  <a:srgbClr val="FFFFFF"/>
                </a:solidFill>
              </a:rPr>
            </a:br>
            <a:r>
              <a:rPr lang="hu-HU" sz="5000" b="1" dirty="0" err="1">
                <a:solidFill>
                  <a:srgbClr val="FFFFFF"/>
                </a:solidFill>
              </a:rPr>
              <a:t>kata</a:t>
            </a:r>
            <a:r>
              <a:rPr lang="hu-HU" sz="5000" b="1" dirty="0">
                <a:solidFill>
                  <a:srgbClr val="FFFFFF"/>
                </a:solidFill>
              </a:rPr>
              <a:t>-adózás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endParaRPr lang="hu-HU" sz="500" b="1" u="sng" dirty="0">
              <a:effectLst/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u="sng" dirty="0"/>
              <a:t>Választás határideje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</a:t>
            </a:r>
            <a:r>
              <a:rPr lang="hu-HU" sz="3200" b="1" dirty="0"/>
              <a:t>működő</a:t>
            </a:r>
            <a:r>
              <a:rPr lang="hu-HU" sz="3200" dirty="0"/>
              <a:t> </a:t>
            </a:r>
            <a:r>
              <a:rPr lang="hu-HU" sz="3200" b="1" dirty="0"/>
              <a:t>EV: </a:t>
            </a:r>
            <a:r>
              <a:rPr lang="hu-HU" sz="3200" dirty="0"/>
              <a:t>hó végéig kell választani és következő hónaptól már </a:t>
            </a:r>
            <a:r>
              <a:rPr lang="hu-HU" sz="3200" dirty="0" err="1"/>
              <a:t>katásként</a:t>
            </a:r>
            <a:r>
              <a:rPr lang="hu-HU" sz="3200" dirty="0"/>
              <a:t> adózik (fontos: előző időszakot le kell zárni!),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b="1" dirty="0"/>
              <a:t> kezdő</a:t>
            </a:r>
            <a:r>
              <a:rPr lang="hu-HU" sz="3200" dirty="0"/>
              <a:t> </a:t>
            </a:r>
            <a:r>
              <a:rPr lang="hu-HU" sz="3200" b="1" dirty="0"/>
              <a:t>EV-nél</a:t>
            </a:r>
            <a:r>
              <a:rPr lang="hu-HU" sz="3200" dirty="0"/>
              <a:t>: induláskor kell választani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u="sng" dirty="0"/>
              <a:t>Kata-adózás megszűnése</a:t>
            </a:r>
            <a:r>
              <a:rPr lang="hu-HU" sz="3200" u="sng" dirty="0"/>
              <a:t>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saját döntés miatt: következő hónaptól megszüntethető (de következő év végéig nem lehet újraválasztani!)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bejelentés / NAV-os megszüntetés</a:t>
            </a: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AAD44AB3-476E-BD08-B11D-46B6640E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042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Egyéni vállalkozó:</a:t>
            </a:r>
            <a:br>
              <a:rPr lang="hu-HU" sz="5000" b="1" dirty="0">
                <a:solidFill>
                  <a:srgbClr val="FFFFFF"/>
                </a:solidFill>
              </a:rPr>
            </a:br>
            <a:r>
              <a:rPr lang="hu-HU" sz="5000" b="1" dirty="0" err="1">
                <a:solidFill>
                  <a:srgbClr val="FFFFFF"/>
                </a:solidFill>
              </a:rPr>
              <a:t>kata</a:t>
            </a:r>
            <a:r>
              <a:rPr lang="hu-HU" sz="5000" b="1" dirty="0">
                <a:solidFill>
                  <a:srgbClr val="FFFFFF"/>
                </a:solidFill>
              </a:rPr>
              <a:t>-adózás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3664" y="307721"/>
            <a:ext cx="7341744" cy="6550279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buClr>
                <a:schemeClr val="tx1"/>
              </a:buClr>
              <a:buNone/>
            </a:pPr>
            <a:endParaRPr lang="hu-HU" sz="500" b="1" u="sng" dirty="0">
              <a:effectLst/>
            </a:endParaRPr>
          </a:p>
          <a:p>
            <a:pPr marL="0" indent="0" algn="ctr">
              <a:buClr>
                <a:schemeClr val="tx1"/>
              </a:buClr>
              <a:buNone/>
            </a:pPr>
            <a:endParaRPr lang="hu-HU" sz="500" b="1" u="sng" dirty="0">
              <a:effectLst/>
            </a:endParaRPr>
          </a:p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Fizetendő </a:t>
            </a:r>
            <a:r>
              <a:rPr lang="hu-HU" sz="3200" b="1" u="sng" dirty="0" err="1"/>
              <a:t>kata</a:t>
            </a:r>
            <a:r>
              <a:rPr lang="hu-HU" sz="3200" b="1" u="sng" dirty="0"/>
              <a:t> összege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Tételes adó: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havi 50 ezer Ft,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fedez havi 1,5 millió Ft bevételt (de az alanyi mentes áfa limit csak 12 millió Ft!!!),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következő hó 12-ig kell megfizetni.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Százalékos adó</a:t>
            </a:r>
            <a:r>
              <a:rPr lang="hu-HU" sz="3200" dirty="0"/>
              <a:t>: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40% ,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a havi 1,5 millió Ft bevétel fölötti összegre kell számítani,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következő év február 25-ig kell befizetni.</a:t>
            </a:r>
          </a:p>
          <a:p>
            <a:pPr marL="0" indent="0" algn="just">
              <a:buClr>
                <a:schemeClr val="tx1"/>
              </a:buClr>
              <a:buNone/>
            </a:pPr>
            <a:endParaRPr lang="hu-HU" sz="3200" dirty="0"/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AAD44AB3-476E-BD08-B11D-46B6640E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255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219010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Gazdasági tevékenység fogalma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8618" y="675470"/>
            <a:ext cx="6758609" cy="5646208"/>
          </a:xfrm>
        </p:spPr>
        <p:txBody>
          <a:bodyPr anchor="ctr">
            <a:noAutofit/>
          </a:bodyPr>
          <a:lstStyle/>
          <a:p>
            <a:pPr algn="just"/>
            <a:r>
              <a:rPr lang="hu-HU" sz="3500" dirty="0"/>
              <a:t>Gazdasági tevékenység valamely tevékenység</a:t>
            </a:r>
          </a:p>
          <a:p>
            <a:pPr algn="just"/>
            <a:r>
              <a:rPr lang="hu-HU" sz="3500" dirty="0"/>
              <a:t>- </a:t>
            </a:r>
            <a:r>
              <a:rPr lang="hu-HU" sz="3500" b="1" dirty="0"/>
              <a:t>üzletszerű</a:t>
            </a:r>
            <a:r>
              <a:rPr lang="hu-HU" sz="3500" dirty="0"/>
              <a:t>, illetőleg </a:t>
            </a:r>
          </a:p>
          <a:p>
            <a:pPr algn="just"/>
            <a:r>
              <a:rPr lang="hu-HU" sz="3500" dirty="0"/>
              <a:t>- </a:t>
            </a:r>
            <a:r>
              <a:rPr lang="hu-HU" sz="3500" b="1" dirty="0"/>
              <a:t>tartós vagy rendszeres </a:t>
            </a:r>
            <a:r>
              <a:rPr lang="hu-HU" sz="3500" dirty="0"/>
              <a:t>jelleggel történő folytatása, amennyiben az </a:t>
            </a:r>
          </a:p>
          <a:p>
            <a:pPr algn="just"/>
            <a:r>
              <a:rPr lang="hu-HU" sz="3500" dirty="0"/>
              <a:t>- </a:t>
            </a:r>
            <a:r>
              <a:rPr lang="hu-HU" sz="3500" b="1" dirty="0"/>
              <a:t>ellenérték</a:t>
            </a:r>
            <a:r>
              <a:rPr lang="hu-HU" sz="3500" dirty="0"/>
              <a:t> elérésére irányul, vagy </a:t>
            </a:r>
          </a:p>
          <a:p>
            <a:pPr algn="just"/>
            <a:r>
              <a:rPr lang="hu-HU" sz="3500" dirty="0"/>
              <a:t>- azt eredményezi, és </a:t>
            </a:r>
          </a:p>
          <a:p>
            <a:pPr algn="just"/>
            <a:r>
              <a:rPr lang="hu-HU" sz="3500" dirty="0"/>
              <a:t>- annak végzése </a:t>
            </a:r>
            <a:r>
              <a:rPr lang="hu-HU" sz="3500" b="1" dirty="0"/>
              <a:t>független</a:t>
            </a:r>
            <a:r>
              <a:rPr lang="hu-HU" sz="3500" dirty="0"/>
              <a:t> formában történik.</a:t>
            </a:r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D84A082-110C-EAB8-8B7F-53730A069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333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Egyéni vállalkozó:</a:t>
            </a:r>
            <a:br>
              <a:rPr lang="hu-HU" sz="5000" b="1" dirty="0">
                <a:solidFill>
                  <a:srgbClr val="FFFFFF"/>
                </a:solidFill>
              </a:rPr>
            </a:br>
            <a:r>
              <a:rPr lang="hu-HU" sz="5000" b="1" dirty="0" err="1">
                <a:solidFill>
                  <a:srgbClr val="FFFFFF"/>
                </a:solidFill>
              </a:rPr>
              <a:t>kata</a:t>
            </a:r>
            <a:r>
              <a:rPr lang="hu-HU" sz="5000" b="1" dirty="0">
                <a:solidFill>
                  <a:srgbClr val="FFFFFF"/>
                </a:solidFill>
              </a:rPr>
              <a:t>-adózás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3262" y="0"/>
            <a:ext cx="7341744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endParaRPr lang="hu-HU" sz="500" b="1" u="sng" dirty="0">
              <a:effectLst/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Tételes adó-egyéb tudnivalók:</a:t>
            </a:r>
            <a:endParaRPr lang="hu-HU" sz="3200" dirty="0"/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minden hónapban, amikor egy napot is </a:t>
            </a:r>
            <a:r>
              <a:rPr lang="hu-HU" sz="3200" dirty="0" err="1"/>
              <a:t>katás</a:t>
            </a:r>
            <a:r>
              <a:rPr lang="hu-HU" sz="3200" dirty="0"/>
              <a:t> volt, teljes egészében meg kell fizetni,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szünetelés alatt nem kell fizetni,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nem kell fizetni, ha teljes hónapban bizonyos díjakban, ellátásban részesült (pl. táppénz, CSED, GYED, ápolási díj, </a:t>
            </a:r>
            <a:r>
              <a:rPr lang="hu-HU" sz="3200" dirty="0" err="1"/>
              <a:t>stb</a:t>
            </a:r>
            <a:r>
              <a:rPr lang="hu-HU" sz="3200" dirty="0"/>
              <a:t>), önkéntes tartalékos katona vagy fogvatartott </a:t>
            </a:r>
            <a:r>
              <a:rPr lang="hu-HU" sz="3200" i="1" dirty="0"/>
              <a:t>(részleteket ld. NAV 99-es információs füzet 1-2. oldalán!)</a:t>
            </a:r>
            <a:endParaRPr lang="hu-HU" sz="3200" dirty="0"/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előző pont esetén 30 napos szabály!</a:t>
            </a: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AAD44AB3-476E-BD08-B11D-46B6640E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0988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Egyéni vállalkozó:</a:t>
            </a:r>
            <a:br>
              <a:rPr lang="hu-HU" sz="5000" b="1" dirty="0">
                <a:solidFill>
                  <a:srgbClr val="FFFFFF"/>
                </a:solidFill>
              </a:rPr>
            </a:br>
            <a:r>
              <a:rPr lang="hu-HU" sz="5000" b="1" dirty="0" err="1">
                <a:solidFill>
                  <a:srgbClr val="FFFFFF"/>
                </a:solidFill>
              </a:rPr>
              <a:t>kata</a:t>
            </a:r>
            <a:r>
              <a:rPr lang="hu-HU" sz="5000" b="1" dirty="0">
                <a:solidFill>
                  <a:srgbClr val="FFFFFF"/>
                </a:solidFill>
              </a:rPr>
              <a:t>-adózás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3664" y="486625"/>
            <a:ext cx="7341744" cy="6550279"/>
          </a:xfrm>
        </p:spPr>
        <p:txBody>
          <a:bodyPr anchor="ctr">
            <a:normAutofit lnSpcReduction="10000"/>
          </a:bodyPr>
          <a:lstStyle/>
          <a:p>
            <a:pPr marL="0" indent="0" algn="ctr">
              <a:buClr>
                <a:schemeClr val="tx1"/>
              </a:buClr>
              <a:buNone/>
            </a:pPr>
            <a:endParaRPr lang="hu-HU" sz="500" b="1" u="sng" dirty="0">
              <a:effectLst/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Bevételnek számít: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a vállalkozási tevékenységgel össze-függésben </a:t>
            </a:r>
            <a:r>
              <a:rPr lang="hu-HU" sz="3200" b="1" dirty="0"/>
              <a:t>bármely</a:t>
            </a:r>
            <a:r>
              <a:rPr lang="hu-HU" sz="3200" dirty="0"/>
              <a:t> jogcímen és formában mástól megszerzett vagyoni érték,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kiszámlázott összegek (ha nem is folyt be még a </a:t>
            </a:r>
            <a:r>
              <a:rPr lang="hu-HU" sz="3200" dirty="0" err="1"/>
              <a:t>kata</a:t>
            </a:r>
            <a:r>
              <a:rPr lang="hu-HU" sz="3200" dirty="0"/>
              <a:t>-adózás megszűnéséig!),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bármely jogcímen kapott támogatás,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külföldön is adóköteles bevétel.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Deviza átváltása: </a:t>
            </a:r>
            <a:r>
              <a:rPr lang="hu-HU" sz="3200" dirty="0"/>
              <a:t>megszerzés időpontjában érvényes MNB árfolyamon.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Pénzforgalmi szemlélet </a:t>
            </a:r>
            <a:r>
              <a:rPr lang="hu-HU" sz="3200" dirty="0"/>
              <a:t>-&gt; bevétel esetén a befolyás napját nézzük (</a:t>
            </a:r>
            <a:r>
              <a:rPr lang="hu-HU" sz="3200" dirty="0" err="1"/>
              <a:t>v.s</a:t>
            </a:r>
            <a:r>
              <a:rPr lang="hu-HU" sz="3200" dirty="0"/>
              <a:t>. áfa!)!</a:t>
            </a:r>
          </a:p>
          <a:p>
            <a:pPr marL="0" indent="0" algn="just">
              <a:buClr>
                <a:schemeClr val="tx1"/>
              </a:buClr>
              <a:buNone/>
            </a:pPr>
            <a:endParaRPr lang="hu-HU" sz="3200" dirty="0"/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AAD44AB3-476E-BD08-B11D-46B6640E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9478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Egyéni vállalkozó:</a:t>
            </a:r>
            <a:br>
              <a:rPr lang="hu-HU" sz="5000" b="1" dirty="0">
                <a:solidFill>
                  <a:srgbClr val="FFFFFF"/>
                </a:solidFill>
              </a:rPr>
            </a:br>
            <a:r>
              <a:rPr lang="hu-HU" sz="5000" b="1" dirty="0" err="1">
                <a:solidFill>
                  <a:srgbClr val="FFFFFF"/>
                </a:solidFill>
              </a:rPr>
              <a:t>kata</a:t>
            </a:r>
            <a:r>
              <a:rPr lang="hu-HU" sz="5000" b="1" dirty="0">
                <a:solidFill>
                  <a:srgbClr val="FFFFFF"/>
                </a:solidFill>
              </a:rPr>
              <a:t>-adózás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6936" y="834495"/>
            <a:ext cx="7341744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endParaRPr lang="hu-HU" sz="500" b="1" u="sng" dirty="0">
              <a:effectLst/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Nem számít bevételnek főként: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áthárított áfa,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visszatérített adó,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kapott kölcsön, hitel,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költségek fedezetére vagy fejlesztési célra kapott támogatás,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nem kizárólag üzemi célt szolgált ingóság vagy ingatlan értékesítéséből származó bevétel, stb.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2200" i="1" dirty="0"/>
              <a:t>(Részleteket ld.: NAV 99-es információs füzet 10-11. oldalán)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endParaRPr lang="hu-HU" sz="3200" dirty="0"/>
          </a:p>
          <a:p>
            <a:pPr marL="0" indent="0" algn="just">
              <a:buClr>
                <a:schemeClr val="tx1"/>
              </a:buClr>
              <a:buNone/>
            </a:pPr>
            <a:endParaRPr lang="hu-HU" sz="3200" dirty="0"/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AAD44AB3-476E-BD08-B11D-46B6640E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386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Egyéni vállalkozó:</a:t>
            </a:r>
            <a:br>
              <a:rPr lang="hu-HU" sz="5000" b="1" dirty="0">
                <a:solidFill>
                  <a:srgbClr val="FFFFFF"/>
                </a:solidFill>
              </a:rPr>
            </a:br>
            <a:r>
              <a:rPr lang="hu-HU" sz="5000" b="1" dirty="0" err="1">
                <a:solidFill>
                  <a:srgbClr val="FFFFFF"/>
                </a:solidFill>
              </a:rPr>
              <a:t>kata</a:t>
            </a:r>
            <a:r>
              <a:rPr lang="hu-HU" sz="5000" b="1" dirty="0">
                <a:solidFill>
                  <a:srgbClr val="FFFFFF"/>
                </a:solidFill>
              </a:rPr>
              <a:t>-adózás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dirty="0"/>
              <a:t>Nyilatkozat a bevételről („bevallás”)</a:t>
            </a:r>
          </a:p>
          <a:p>
            <a:pPr marL="0" indent="0" algn="ctr">
              <a:buClr>
                <a:schemeClr val="tx1"/>
              </a:buClr>
              <a:buNone/>
            </a:pPr>
            <a:endParaRPr lang="hu-HU" sz="500" dirty="0"/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</a:t>
            </a:r>
            <a:r>
              <a:rPr lang="hu-HU" sz="3200" b="1" dirty="0"/>
              <a:t>főszabályként</a:t>
            </a:r>
            <a:r>
              <a:rPr lang="hu-HU" sz="3200" dirty="0"/>
              <a:t>: következő év február 25.,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</a:t>
            </a:r>
            <a:r>
              <a:rPr lang="hu-HU" sz="3200" b="1" dirty="0"/>
              <a:t>év közben történő megszűnés esetén</a:t>
            </a:r>
            <a:r>
              <a:rPr lang="hu-HU" sz="3200" dirty="0"/>
              <a:t>: a megszűnés napját követő 30 napon belül,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</a:t>
            </a:r>
            <a:r>
              <a:rPr lang="hu-HU" sz="3200" b="1" dirty="0"/>
              <a:t>szünetelés</a:t>
            </a:r>
            <a:r>
              <a:rPr lang="hu-HU" sz="3200" dirty="0"/>
              <a:t> esetén év közben nem kell, csak év végén!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</a:t>
            </a:r>
            <a:r>
              <a:rPr lang="hu-HU" sz="3200" b="1" dirty="0"/>
              <a:t>nyomtatvány</a:t>
            </a:r>
            <a:r>
              <a:rPr lang="hu-HU" sz="3200" dirty="0"/>
              <a:t> neve: </a:t>
            </a:r>
            <a:r>
              <a:rPr lang="hu-HU" sz="3200" dirty="0" err="1"/>
              <a:t>xxKATA</a:t>
            </a:r>
            <a:r>
              <a:rPr lang="hu-HU" sz="3200" dirty="0"/>
              <a:t> (ONYA-ban is elérhető: https://onya.nav.gov.hu)</a:t>
            </a: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AAD44AB3-476E-BD08-B11D-46B6640E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4853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0590DE-2B94-DBB8-543C-3826323705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Céges</a:t>
            </a:r>
            <a:r>
              <a:rPr lang="hu-HU" b="1" dirty="0"/>
              <a:t> </a:t>
            </a:r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formák jövedelmének</a:t>
            </a:r>
            <a:r>
              <a:rPr lang="hu-HU" b="1" dirty="0"/>
              <a:t> </a:t>
            </a:r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leadózása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2AF7954-F5A3-C2C0-16D6-4119F544FF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09DE232D-7E8A-155B-1ACB-F43A94384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bg1"/>
                </a:solidFill>
              </a:rPr>
              <a:t>Kis-Vén Valéria - ADHATO </a:t>
            </a:r>
            <a:r>
              <a:rPr lang="hu-HU" i="1" dirty="0" err="1">
                <a:solidFill>
                  <a:schemeClr val="bg1"/>
                </a:solidFill>
              </a:rPr>
              <a:t>Tax</a:t>
            </a:r>
            <a:endParaRPr lang="hu-HU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3361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Cégek adózása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>
                <a:effectLst/>
              </a:rPr>
              <a:t>Betéti társaság: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társasági adó szerinti adózás,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 err="1"/>
              <a:t>kiva</a:t>
            </a:r>
            <a:endParaRPr lang="hu-HU" sz="3200" dirty="0"/>
          </a:p>
          <a:p>
            <a:pPr algn="just">
              <a:buClr>
                <a:schemeClr val="tx1"/>
              </a:buClr>
              <a:buFontTx/>
              <a:buChar char="-"/>
            </a:pPr>
            <a:endParaRPr lang="hu-HU" sz="3200" dirty="0"/>
          </a:p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>
                <a:effectLst/>
              </a:rPr>
              <a:t>Korlátolt felelősségű társaság: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társasági adó szerinti adózás,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 err="1"/>
              <a:t>kiva</a:t>
            </a:r>
            <a:endParaRPr lang="hu-HU" sz="3200" dirty="0"/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F402601A-C89F-25B0-093A-A808B60EF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7452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Társasági adó szerinti adózás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2974" y="198390"/>
            <a:ext cx="7593496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>
                <a:effectLst/>
              </a:rPr>
              <a:t>Társasági adó szerinti adózás: </a:t>
            </a:r>
          </a:p>
          <a:p>
            <a:pPr marL="0" indent="0" algn="ctr">
              <a:buClr>
                <a:schemeClr val="tx1"/>
              </a:buClr>
              <a:buNone/>
            </a:pPr>
            <a:endParaRPr lang="hu-HU" sz="500" b="1" u="sng" dirty="0">
              <a:effectLst/>
            </a:endParaRP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 err="1"/>
              <a:t>ügyveztő</a:t>
            </a:r>
            <a:r>
              <a:rPr lang="hu-HU" sz="3200" dirty="0"/>
              <a:t>(k), tag(ok), alkalmazott(</a:t>
            </a:r>
            <a:r>
              <a:rPr lang="hu-HU" sz="3200" dirty="0" err="1"/>
              <a:t>ak</a:t>
            </a:r>
            <a:r>
              <a:rPr lang="hu-HU" sz="3200" dirty="0"/>
              <a:t>) után fizetendő: jövedelem utáni adóik,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nyereségadó: 9%,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osztalékadó: nem kötelező osztalékot kivenni, de 15% szja és 13% </a:t>
            </a:r>
            <a:r>
              <a:rPr lang="hu-HU" sz="3200" dirty="0" err="1"/>
              <a:t>szocho</a:t>
            </a:r>
            <a:r>
              <a:rPr lang="hu-HU" sz="3200" dirty="0"/>
              <a:t> (maximálva! – ld. korábban),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helyi iparűzési adó: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bevétel, mínusz bizonyos költségek után,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8 millió bevétel alatt a bevétel 80%-a.</a:t>
            </a: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D9FA3193-2F47-BF41-C48F-A9BA09C84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7035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Kisvállalati adó szerinti adózás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>
                <a:effectLst/>
              </a:rPr>
              <a:t>Kisvállalati adó (KIVA): </a:t>
            </a:r>
          </a:p>
          <a:p>
            <a:pPr marL="0" indent="0" algn="ctr">
              <a:buClr>
                <a:schemeClr val="tx1"/>
              </a:buClr>
              <a:buNone/>
            </a:pPr>
            <a:endParaRPr lang="hu-HU" sz="1500" b="1" u="sng" dirty="0">
              <a:effectLst/>
            </a:endParaRP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 err="1"/>
              <a:t>szocho</a:t>
            </a:r>
            <a:r>
              <a:rPr lang="hu-HU" sz="3200" dirty="0"/>
              <a:t>-t és társasági adót </a:t>
            </a:r>
            <a:r>
              <a:rPr lang="hu-HU" sz="3200" b="1" dirty="0"/>
              <a:t>váltja ki</a:t>
            </a:r>
            <a:r>
              <a:rPr lang="hu-HU" sz="3200" dirty="0"/>
              <a:t>,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nem a nyereség után kell fizetni,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b="1" dirty="0"/>
              <a:t>adó alapja</a:t>
            </a:r>
            <a:r>
              <a:rPr lang="hu-HU" sz="3200" dirty="0"/>
              <a:t>: személyi jellegű kifizetések, fizetett osztalék, készpénz-változás, egyéb,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b="1" dirty="0"/>
              <a:t>mértéke</a:t>
            </a:r>
            <a:r>
              <a:rPr lang="hu-HU" sz="3200" dirty="0"/>
              <a:t>: 10%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000" b="1" dirty="0"/>
              <a:t>újraválasztható</a:t>
            </a:r>
            <a:r>
              <a:rPr lang="hu-HU" sz="3000" dirty="0"/>
              <a:t>: megszűnés után 24 hónap elteltével</a:t>
            </a: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1BD87791-2043-1284-FFF1-F01FE0BC7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1870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0590DE-2B94-DBB8-543C-3826323705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általános forgalmi adóval kapcsolatos tudnivalók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2AF7954-F5A3-C2C0-16D6-4119F544FF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BD663D56-8656-5B80-5F18-635827950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bg1"/>
                </a:solidFill>
              </a:rPr>
              <a:t>Kis-Vén Valéria - ADHATO </a:t>
            </a:r>
            <a:r>
              <a:rPr lang="hu-HU" i="1" dirty="0" err="1">
                <a:solidFill>
                  <a:schemeClr val="bg1"/>
                </a:solidFill>
              </a:rPr>
              <a:t>Tax</a:t>
            </a:r>
            <a:endParaRPr lang="hu-HU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2091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Általános forgalmi adó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Lehetőségek</a:t>
            </a:r>
            <a:r>
              <a:rPr lang="hu-HU" sz="3200" b="1" u="sng" dirty="0">
                <a:effectLst/>
              </a:rPr>
              <a:t>: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alanyi adómentesség választása,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áfakör választása (27% „</a:t>
            </a:r>
            <a:r>
              <a:rPr lang="hu-HU" sz="3200" dirty="0" err="1"/>
              <a:t>home</a:t>
            </a:r>
            <a:r>
              <a:rPr lang="hu-HU" sz="3200" dirty="0"/>
              <a:t> </a:t>
            </a:r>
            <a:r>
              <a:rPr lang="hu-HU" sz="3200" dirty="0" err="1"/>
              <a:t>staging</a:t>
            </a:r>
            <a:r>
              <a:rPr lang="hu-HU" sz="3200" dirty="0"/>
              <a:t>”-nél)</a:t>
            </a:r>
          </a:p>
          <a:p>
            <a:pPr marL="0" indent="0" algn="just">
              <a:buClr>
                <a:schemeClr val="tx1"/>
              </a:buClr>
              <a:buNone/>
            </a:pPr>
            <a:endParaRPr lang="hu-HU" sz="500" dirty="0"/>
          </a:p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Figyelni</a:t>
            </a:r>
            <a:r>
              <a:rPr lang="hu-HU" sz="3200" b="1" u="sng" dirty="0">
                <a:effectLst/>
              </a:rPr>
              <a:t>: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magánszemély és egyéni vállalkozó esetén a bevételt össze kell számítani,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teljesítés dátuma az irányadó,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mentesség esetén: napi arányosítás,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mentesség újraválasztása: a megszűnést követő 2. </a:t>
            </a:r>
            <a:r>
              <a:rPr lang="hu-HU" sz="3200" dirty="0" err="1"/>
              <a:t>adóév</a:t>
            </a:r>
            <a:r>
              <a:rPr lang="hu-HU" sz="3200" dirty="0"/>
              <a:t> végéig nem lehet!</a:t>
            </a:r>
            <a:endParaRPr lang="hu-HU" sz="3000" dirty="0"/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7F43F814-EC06-877E-0B2E-CEDCC76A6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215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Indulás előtt fontos átgondolni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hu-HU" sz="1000" b="1" u="sng" dirty="0"/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/>
              <a:t>Vállalkozási forma</a:t>
            </a:r>
            <a:r>
              <a:rPr lang="hu-HU" sz="4000" dirty="0">
                <a:effectLst/>
              </a:rPr>
              <a:t>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>
                <a:effectLst/>
              </a:rPr>
              <a:t>Jövedelem adózásának módja,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/>
              <a:t>Áfa választása,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/>
              <a:t>Cég esetén a tagok személye,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/>
              <a:t>Ügyvezető személye,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/>
              <a:t>Munkát végző(k) személye</a:t>
            </a: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7509A7F8-9F97-FB70-FE04-C56EEB51C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4058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314317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Tagok, ügyvezető, munkavégző személye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Tagok</a:t>
            </a:r>
            <a:r>
              <a:rPr lang="hu-HU" sz="3200" b="1" u="sng" dirty="0">
                <a:effectLst/>
              </a:rPr>
              <a:t>: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betéti társaságnál minimum 2 fő,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kft-nél egy fő is elég</a:t>
            </a:r>
          </a:p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Ügyvezető</a:t>
            </a:r>
            <a:r>
              <a:rPr lang="hu-HU" sz="3200" dirty="0"/>
              <a:t>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lehet a tag is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lehet külsős is</a:t>
            </a:r>
          </a:p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Munkavégző</a:t>
            </a:r>
            <a:r>
              <a:rPr lang="hu-HU" sz="3200" dirty="0"/>
              <a:t>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lehet a tag is,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lehet külsős is</a:t>
            </a: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4A0B59FA-1AB1-3E71-E476-1599C416B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7318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203" y="605896"/>
            <a:ext cx="3524032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Jogviszonnyal kapcsolatos részletek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0915" y="99391"/>
            <a:ext cx="7618082" cy="6687908"/>
          </a:xfrm>
        </p:spPr>
        <p:txBody>
          <a:bodyPr anchor="ctr">
            <a:normAutofit fontScale="92500" lnSpcReduction="10000"/>
          </a:bodyPr>
          <a:lstStyle/>
          <a:p>
            <a:pPr marL="0" indent="0" algn="just">
              <a:buClrTx/>
              <a:buNone/>
            </a:pPr>
            <a:r>
              <a:rPr lang="hu-HU" sz="3000" b="1" u="sng" dirty="0"/>
              <a:t>Főállás esetén:</a:t>
            </a:r>
            <a:r>
              <a:rPr lang="hu-HU" sz="3000" dirty="0"/>
              <a:t> </a:t>
            </a:r>
          </a:p>
          <a:p>
            <a:pPr algn="just">
              <a:buClrTx/>
              <a:buFontTx/>
              <a:buChar char="-"/>
            </a:pPr>
            <a:r>
              <a:rPr lang="hu-HU" sz="2800" dirty="0"/>
              <a:t> ha társas vállalkozó: min. járulékfizetési kötelezettség!</a:t>
            </a:r>
          </a:p>
          <a:p>
            <a:pPr algn="just">
              <a:buClrTx/>
              <a:buFontTx/>
              <a:buChar char="-"/>
            </a:pPr>
            <a:r>
              <a:rPr lang="hu-HU" sz="2800" dirty="0"/>
              <a:t> ha munkaviszonyban van: minimálbér 30%-a után kell: TBJ, </a:t>
            </a:r>
            <a:r>
              <a:rPr lang="hu-HU" sz="2800" dirty="0" err="1"/>
              <a:t>Szocho</a:t>
            </a:r>
            <a:r>
              <a:rPr lang="hu-HU" sz="2800" dirty="0"/>
              <a:t> vagy KIVA </a:t>
            </a:r>
          </a:p>
          <a:p>
            <a:pPr marL="0" indent="0" algn="just">
              <a:buClrTx/>
              <a:buNone/>
            </a:pPr>
            <a:r>
              <a:rPr lang="hu-HU" sz="3000" b="1" u="sng" dirty="0"/>
              <a:t>Másodállás esetén: </a:t>
            </a:r>
          </a:p>
          <a:p>
            <a:pPr algn="just">
              <a:buClrTx/>
              <a:buFontTx/>
              <a:buChar char="-"/>
            </a:pPr>
            <a:r>
              <a:rPr lang="hu-HU" sz="2800" dirty="0"/>
              <a:t> ha társas vállalkozó: csak akkor fizet, ha van kivét,</a:t>
            </a:r>
          </a:p>
          <a:p>
            <a:pPr algn="just">
              <a:buClrTx/>
              <a:buFontTx/>
              <a:buChar char="-"/>
            </a:pPr>
            <a:r>
              <a:rPr lang="hu-HU" sz="2800" dirty="0"/>
              <a:t> ha munkaviszonyban van: minimálbér 30%-a után kell: TBJ, </a:t>
            </a:r>
            <a:r>
              <a:rPr lang="hu-HU" sz="2800" dirty="0" err="1"/>
              <a:t>Szocho</a:t>
            </a:r>
            <a:r>
              <a:rPr lang="hu-HU" sz="2800" dirty="0"/>
              <a:t> vagy KIVA</a:t>
            </a:r>
          </a:p>
          <a:p>
            <a:pPr marL="0" indent="0" algn="just">
              <a:buClrTx/>
              <a:buNone/>
            </a:pPr>
            <a:r>
              <a:rPr lang="hu-HU" sz="3000" b="1" u="sng" dirty="0"/>
              <a:t>Gyed-gyes esetén társas vállalkozóként:</a:t>
            </a:r>
            <a:endParaRPr lang="hu-HU" sz="2800" dirty="0"/>
          </a:p>
          <a:p>
            <a:pPr algn="just">
              <a:buClrTx/>
              <a:buFontTx/>
              <a:buChar char="-"/>
            </a:pPr>
            <a:r>
              <a:rPr lang="hu-HU" sz="2800" dirty="0"/>
              <a:t> minimum járulékfizetési kötelezettség csak gyes esetén,</a:t>
            </a:r>
          </a:p>
          <a:p>
            <a:pPr algn="just">
              <a:buClrTx/>
              <a:buFontTx/>
              <a:buChar char="-"/>
            </a:pPr>
            <a:r>
              <a:rPr lang="hu-HU" sz="2800" dirty="0"/>
              <a:t> gyed: az után fizet, amennyit kivesz (ha nem vesz ki, 0)</a:t>
            </a:r>
          </a:p>
          <a:p>
            <a:pPr algn="l"/>
            <a:r>
              <a:rPr lang="hu-HU" sz="3000" b="1" u="sng" dirty="0"/>
              <a:t>Nyugdíjas esetén (öregségi nyugdíjkorhatárt elért</a:t>
            </a:r>
          </a:p>
          <a:p>
            <a:pPr algn="l"/>
            <a:r>
              <a:rPr lang="hu-HU" sz="3000" b="1" u="sng" dirty="0"/>
              <a:t>és nők 40 év jogosultsági idővel nyugdíjas esetén)</a:t>
            </a:r>
            <a:endParaRPr lang="hu-HU" sz="2800" dirty="0"/>
          </a:p>
          <a:p>
            <a:pPr algn="l"/>
            <a:r>
              <a:rPr lang="hu-HU" sz="2800" dirty="0"/>
              <a:t>- </a:t>
            </a:r>
            <a:r>
              <a:rPr lang="hu-HU" sz="2800" dirty="0" err="1"/>
              <a:t>kivétből</a:t>
            </a:r>
            <a:r>
              <a:rPr lang="hu-HU" sz="2800" dirty="0"/>
              <a:t> és munkabérből csak 15% szja-t kell levonni.</a:t>
            </a:r>
          </a:p>
        </p:txBody>
      </p:sp>
    </p:spTree>
    <p:extLst>
      <p:ext uri="{BB962C8B-B14F-4D97-AF65-F5344CB8AC3E}">
        <p14:creationId xmlns:p14="http://schemas.microsoft.com/office/powerpoint/2010/main" val="36445760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619374"/>
            <a:ext cx="10058400" cy="1705737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Alakulással kapcsolatos tudnivalók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endParaRPr lang="hu-HU" sz="4000" i="1" dirty="0"/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021E1713-4432-1BAF-AF28-46E217AE2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bg1"/>
                </a:solidFill>
              </a:rPr>
              <a:t>Kis-Vén Valéria - ADHATO </a:t>
            </a:r>
            <a:r>
              <a:rPr lang="hu-HU" i="1" dirty="0" err="1">
                <a:solidFill>
                  <a:schemeClr val="bg1"/>
                </a:solidFill>
              </a:rPr>
              <a:t>Tax</a:t>
            </a:r>
            <a:endParaRPr lang="hu-HU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6647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605896"/>
            <a:ext cx="3803520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Adószámos magánszemély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Adószám kiváltása </a:t>
            </a:r>
            <a:r>
              <a:rPr lang="hu-HU" sz="3200" dirty="0"/>
              <a:t>a xxT101 nyomtatványon (xx: mindig az adott év utolsó két számjegye). Itt jelölni kell: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adószám igénylése („1-es kód”),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tevékenység kódja (ÖVTJ szerint, KSH/Osztályozások menüben megtalálható)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b="1" i="1" dirty="0">
                <a:solidFill>
                  <a:schemeClr val="accent1"/>
                </a:solidFill>
              </a:rPr>
              <a:t>ÖVTJ: 741001 Divattervezés, formatervezés, grafika, kirakatrendezés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telephely: ha nem a lakcímen végezzük,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munkavégzés jellege,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áfa választása</a:t>
            </a: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EDA8551A-0F24-0463-12E6-A9D741583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8856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605896"/>
            <a:ext cx="3803520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Egyéni vállalkozás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dirty="0"/>
              <a:t>Adószám kiváltása: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hu-HU" sz="3200" b="1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https://www.nyilvantarto.hu/ugyseged/</a:t>
            </a:r>
            <a:r>
              <a:rPr lang="hu-HU" sz="3200" b="1" dirty="0">
                <a:solidFill>
                  <a:schemeClr val="accent1"/>
                </a:solidFill>
              </a:rPr>
              <a:t>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székhely:  akár a lakcím is lehet,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telephely: ha székhelytől eltér,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tevékenység kódja (KSH honlapról, ÖVTJ),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áfa választása: alanyi mentes vagy áfás,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 err="1"/>
              <a:t>kata</a:t>
            </a:r>
            <a:r>
              <a:rPr lang="hu-HU" sz="3200" dirty="0"/>
              <a:t> itt választható, ha azzal indulunk,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ha már van adószámunk, jelöljük!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MNB árfolyamot is választhatunk,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végén várunk kb. 1 percet és meg is alakul az egyéni vállalkozás!</a:t>
            </a:r>
            <a:endParaRPr lang="hu-HU" sz="3000" dirty="0"/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6F39AE84-BAC6-7538-BEC9-1D92EB752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3386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605896"/>
            <a:ext cx="3803520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Egyéni vállalkozás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dirty="0"/>
              <a:t>Teendők alakulás után: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helyi önkormányzathoz iparűzési adóra be kell jelentkezni (építményadóra, stb.?),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engedélyt kérni (!?),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iparkamarához bejelentkezni,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számlázóprogramot választani, majd azt összekötni a NAV-</a:t>
            </a:r>
            <a:r>
              <a:rPr lang="hu-HU" sz="3200" dirty="0" err="1"/>
              <a:t>val</a:t>
            </a:r>
            <a:r>
              <a:rPr lang="hu-HU" sz="3200" dirty="0"/>
              <a:t> (?),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bankszámlát nyitni (ha áfás, kötelező!)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munkavállalókat bejelenteni, fizetni, bevallani,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adókat fizetni, bevallani</a:t>
            </a:r>
            <a:endParaRPr lang="hu-HU" sz="3000" dirty="0"/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B9EE859B-2D66-82A7-DB7D-8FD57A7DC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1769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605896"/>
            <a:ext cx="3803520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Cégek alapítása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Alakuláshoz </a:t>
            </a:r>
            <a:r>
              <a:rPr lang="hu-HU" sz="3200" b="1" dirty="0"/>
              <a:t>mindig ügyvéd kell</a:t>
            </a:r>
            <a:r>
              <a:rPr lang="hu-HU" sz="3200" dirty="0"/>
              <a:t>! De előtte szakemberrel javasolt egyeztetni: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tagok és ügyvezető személyéről,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székhelyről,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főtevékenységről,</a:t>
            </a:r>
          </a:p>
          <a:p>
            <a:pPr marL="201168" lvl="1" indent="0" algn="just">
              <a:buClr>
                <a:schemeClr val="tx1"/>
              </a:buClr>
              <a:buNone/>
            </a:pPr>
            <a:r>
              <a:rPr lang="hu-HU" sz="2000" b="1" dirty="0">
                <a:solidFill>
                  <a:schemeClr val="accent1"/>
                </a:solidFill>
              </a:rPr>
              <a:t>(TESZOR: 7410'08 Divat-, formatervezés)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tőke nagyságáról és formájáról,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pótbefizetéssel kapcsolatos választásról,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nyereségadózásról (TAO</a:t>
            </a:r>
            <a:r>
              <a:rPr lang="hu-HU" sz="3200"/>
              <a:t>, KIVA).</a:t>
            </a:r>
            <a:endParaRPr lang="hu-HU" sz="3200" dirty="0"/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4DB897BE-822A-0D7F-81AA-45B475200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9849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605896"/>
            <a:ext cx="3803520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Cégek alapítása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4325" y="153860"/>
            <a:ext cx="7341744" cy="6550279"/>
          </a:xfrm>
        </p:spPr>
        <p:txBody>
          <a:bodyPr anchor="ctr">
            <a:normAutofit lnSpcReduction="10000"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Amire figyelni kell cégalapításkor: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A létesítő okiratban: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az ügyvezető jogviszonya ne legyen aláhúzva,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 err="1"/>
              <a:t>telephelyet</a:t>
            </a:r>
            <a:r>
              <a:rPr lang="hu-HU" sz="3200" dirty="0"/>
              <a:t> ne jelöljünk (azt később a NAV-</a:t>
            </a:r>
            <a:r>
              <a:rPr lang="hu-HU" sz="3200" dirty="0" err="1"/>
              <a:t>nál</a:t>
            </a:r>
            <a:r>
              <a:rPr lang="hu-HU" sz="3200" dirty="0"/>
              <a:t> be lehet jelenteni),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egy főtevékenységet jelentsünk csak be, melléktevékenységeket ne!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Ellenkező esetben újra ügyvédhez kell menni a módosítás miatt! (Ez plusz ügyvédi díj, illeték és idő is egyben).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Egyébként a NAV-</a:t>
            </a:r>
            <a:r>
              <a:rPr lang="hu-HU" sz="3200" dirty="0" err="1"/>
              <a:t>nál</a:t>
            </a:r>
            <a:r>
              <a:rPr lang="hu-HU" sz="3200" dirty="0"/>
              <a:t> lehet bejelenteni, módosítani a fentieket – ingyen!</a:t>
            </a: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6C04528C-50C6-8059-61B1-529BA1D59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1573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619374"/>
            <a:ext cx="10058400" cy="1705737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On-line elérhető felületek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endParaRPr lang="hu-HU" sz="4000" i="1" dirty="0"/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839EDEB3-F8B1-FBA6-4401-88F5AE2DB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bg1"/>
                </a:solidFill>
              </a:rPr>
              <a:t>Kis-Vén Valéria - ADHATO </a:t>
            </a:r>
            <a:r>
              <a:rPr lang="hu-HU" i="1" dirty="0" err="1">
                <a:solidFill>
                  <a:schemeClr val="bg1"/>
                </a:solidFill>
              </a:rPr>
              <a:t>Tax</a:t>
            </a:r>
            <a:endParaRPr lang="hu-HU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8327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678" y="605896"/>
            <a:ext cx="3598112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On-line elérhető felületek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Helyi önkormányzattal kapcsolatos ügyek intézése: 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Budapesten:</a:t>
            </a:r>
          </a:p>
          <a:p>
            <a:pPr marL="201168" lvl="1" indent="0" algn="just">
              <a:buClr>
                <a:schemeClr val="tx1"/>
              </a:buClr>
              <a:buNone/>
            </a:pPr>
            <a:r>
              <a:rPr lang="hu-HU" sz="3200" dirty="0"/>
              <a:t>	 </a:t>
            </a:r>
            <a:r>
              <a:rPr lang="hu-HU" sz="3200" b="1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https://ssl.budapest.hu/</a:t>
            </a:r>
            <a:endParaRPr lang="hu-HU" sz="3200" b="1" dirty="0">
              <a:solidFill>
                <a:schemeClr val="accent1"/>
              </a:solidFill>
            </a:endParaRP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Egyéb településeken:</a:t>
            </a:r>
          </a:p>
          <a:p>
            <a:pPr marL="201168" lvl="1" indent="0" algn="just">
              <a:buClr>
                <a:schemeClr val="tx1"/>
              </a:buClr>
              <a:buNone/>
            </a:pPr>
            <a:r>
              <a:rPr lang="hu-HU" sz="3000" dirty="0"/>
              <a:t>	 </a:t>
            </a:r>
            <a:r>
              <a:rPr lang="hu-HU" sz="3000" b="1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https://ohp-20.asp.lgov.hu/</a:t>
            </a:r>
            <a:endParaRPr lang="hu-HU" sz="3000" b="1" dirty="0">
              <a:solidFill>
                <a:schemeClr val="accent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Hivatali levelezések megoldhatók: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	</a:t>
            </a:r>
            <a:r>
              <a:rPr lang="hu-HU" sz="3200" b="1" dirty="0">
                <a:solidFill>
                  <a:schemeClr val="accen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https://epapir.gov.hu/</a:t>
            </a:r>
            <a:endParaRPr lang="hu-HU" sz="3200" b="1" dirty="0">
              <a:solidFill>
                <a:schemeClr val="accent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Engedély-, bejelentés-, és szakképzés-köteles tevékenységek itt találhatók meg: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	</a:t>
            </a:r>
            <a:r>
              <a:rPr lang="hu-HU" sz="3200" b="1" dirty="0">
                <a:solidFill>
                  <a:schemeClr val="accent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https://e-tus.hu/</a:t>
            </a:r>
            <a:r>
              <a:rPr lang="hu-HU" sz="3200" b="1" dirty="0">
                <a:solidFill>
                  <a:schemeClr val="accent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etuspublic/search</a:t>
            </a:r>
            <a:r>
              <a:rPr lang="hu-HU" sz="3200" b="1" dirty="0">
                <a:solidFill>
                  <a:schemeClr val="accent1"/>
                </a:solidFill>
              </a:rPr>
              <a:t> </a:t>
            </a:r>
            <a:endParaRPr lang="hu-HU" sz="3000" dirty="0"/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EF109161-CBFA-8AEB-6BD6-DECD9E760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073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Vállalkozási formák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810704"/>
            <a:ext cx="6413663" cy="5441399"/>
          </a:xfrm>
        </p:spPr>
        <p:txBody>
          <a:bodyPr anchor="ctr">
            <a:normAutofit/>
          </a:bodyPr>
          <a:lstStyle/>
          <a:p>
            <a:pPr algn="ctr"/>
            <a:endParaRPr lang="hu-HU" sz="1000" b="1" u="sng" dirty="0"/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>
                <a:effectLst/>
              </a:rPr>
              <a:t>Adószámos magánszemély,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/>
              <a:t>Egyéni vállalkozás,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>
                <a:effectLst/>
              </a:rPr>
              <a:t>Egyéni cég,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/>
              <a:t>Betéti társaság,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>
                <a:effectLst/>
              </a:rPr>
              <a:t>Korlátolt felelősségű társaság,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/>
              <a:t>Részvénytársaság</a:t>
            </a: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DC14BA0C-7B31-D033-3F4C-61FD3B8BA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7114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678" y="605896"/>
            <a:ext cx="3598112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On-line elérhető felületek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Hivatali üzenetek itt érhetők el, NAV-os bevallások itt adhatók fel: </a:t>
            </a:r>
          </a:p>
          <a:p>
            <a:pPr marL="201168" lvl="1" indent="0" algn="just">
              <a:buClr>
                <a:schemeClr val="tx1"/>
              </a:buClr>
              <a:buNone/>
            </a:pPr>
            <a:r>
              <a:rPr lang="hu-HU" sz="3200" dirty="0"/>
              <a:t>	 </a:t>
            </a:r>
            <a:r>
              <a:rPr lang="hu-HU" sz="3200" b="1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https://tarhely.gov.hu/</a:t>
            </a:r>
            <a:endParaRPr lang="hu-HU" sz="3200" b="1" dirty="0">
              <a:solidFill>
                <a:schemeClr val="accent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Adófolyószámla, NAV-os törzsadatok, beadott bevallások, NAV-os </a:t>
            </a:r>
            <a:r>
              <a:rPr lang="hu-HU" sz="3200" dirty="0" err="1"/>
              <a:t>megha-talmazások</a:t>
            </a:r>
            <a:r>
              <a:rPr lang="hu-HU" sz="3200" dirty="0"/>
              <a:t> itt érhetők el: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	</a:t>
            </a:r>
            <a:r>
              <a:rPr lang="hu-HU" sz="3200" b="1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https://ebev.nav.gov.hu/</a:t>
            </a:r>
            <a:endParaRPr lang="hu-HU" sz="3200" b="1" dirty="0">
              <a:solidFill>
                <a:schemeClr val="accent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Egyéni vállalkozással kapcsolatos adat-módosítások, szüneteltetés, megszüntetés bejelentése itt lehetséges: </a:t>
            </a:r>
          </a:p>
          <a:p>
            <a:pPr marL="201168" lvl="1" indent="0" algn="just">
              <a:buClr>
                <a:schemeClr val="tx1"/>
              </a:buClr>
              <a:buNone/>
            </a:pPr>
            <a:r>
              <a:rPr lang="hu-HU" sz="3200" dirty="0"/>
              <a:t>	</a:t>
            </a:r>
            <a:r>
              <a:rPr lang="hu-HU" sz="3000" b="1" u="sng" dirty="0">
                <a:solidFill>
                  <a:schemeClr val="accent1"/>
                </a:solidFill>
                <a:hlinkClick r:id="rId4" invalidUrl="https://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hu-HU" sz="3000" b="1" u="sng" dirty="0">
                <a:solidFill>
                  <a:schemeClr val="accent1"/>
                </a:solidFill>
              </a:rPr>
              <a:t>www.nyilvantarto.hu/ugyseged</a:t>
            </a:r>
            <a:r>
              <a:rPr lang="hu-HU" sz="3000" b="1" dirty="0">
                <a:solidFill>
                  <a:schemeClr val="accent1"/>
                </a:solidFill>
              </a:rPr>
              <a:t>/</a:t>
            </a: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1156000C-D7BA-04D9-AD1E-97FA5B3CE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5295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112" y="605896"/>
            <a:ext cx="3614677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On-line elérhető felületek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7" y="198390"/>
            <a:ext cx="7461013" cy="6550279"/>
          </a:xfrm>
        </p:spPr>
        <p:txBody>
          <a:bodyPr anchor="ctr">
            <a:normAutofit/>
          </a:bodyPr>
          <a:lstStyle/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Iparkamarai bejelentkezés itt intézhető: </a:t>
            </a:r>
          </a:p>
          <a:p>
            <a:pPr marL="201168" lvl="1" indent="0" algn="just">
              <a:buClr>
                <a:schemeClr val="tx1"/>
              </a:buClr>
              <a:buNone/>
            </a:pPr>
            <a:r>
              <a:rPr lang="hu-HU" sz="3200" dirty="0"/>
              <a:t>	 </a:t>
            </a:r>
            <a:r>
              <a:rPr lang="hu-HU" sz="3200" b="1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https://kamreg.hu/</a:t>
            </a:r>
            <a:endParaRPr lang="hu-HU" sz="3200" b="1" dirty="0">
              <a:solidFill>
                <a:schemeClr val="accent1"/>
              </a:solidFill>
            </a:endParaRPr>
          </a:p>
          <a:p>
            <a:pPr marL="201168" lvl="1" indent="0" algn="just">
              <a:buClr>
                <a:schemeClr val="tx1"/>
              </a:buClr>
              <a:buNone/>
            </a:pPr>
            <a:endParaRPr lang="hu-HU" sz="500" b="1" dirty="0">
              <a:solidFill>
                <a:schemeClr val="accent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NAV-os regisztráció számlázóprogram miatt: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	</a:t>
            </a:r>
            <a:r>
              <a:rPr lang="hu-HU" sz="3200" b="1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https://onlineszamla.nav.gov.hu/</a:t>
            </a:r>
            <a:endParaRPr lang="hu-HU" sz="3200" b="1" dirty="0">
              <a:solidFill>
                <a:schemeClr val="accent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endParaRPr lang="hu-HU" sz="500" b="1" dirty="0">
              <a:solidFill>
                <a:schemeClr val="accent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NAV-os egyéb tudnivalók, tájékoztatók, számlaszámok: </a:t>
            </a:r>
          </a:p>
          <a:p>
            <a:pPr marL="201168" lvl="1" indent="0" algn="just">
              <a:buClr>
                <a:schemeClr val="tx1"/>
              </a:buClr>
              <a:buNone/>
            </a:pPr>
            <a:r>
              <a:rPr lang="hu-HU" sz="3200" dirty="0"/>
              <a:t>	</a:t>
            </a:r>
            <a:r>
              <a:rPr lang="hu-HU" sz="3000" b="1" u="sng" dirty="0">
                <a:solidFill>
                  <a:schemeClr val="accent1"/>
                </a:solidFill>
                <a:hlinkClick r:id="rId4" invalidUrl="https://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</a:t>
            </a:r>
            <a:r>
              <a:rPr lang="hu-HU" sz="3000" b="1" u="sng" dirty="0">
                <a:solidFill>
                  <a:schemeClr val="accent1"/>
                </a:solidFill>
                <a:hlinkClick r:id="rId5" invalidUrl="https://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ttps://</a:t>
            </a:r>
            <a:r>
              <a:rPr lang="hu-HU" sz="3000" b="1" u="sng" dirty="0">
                <a:solidFill>
                  <a:schemeClr val="accent1"/>
                </a:solidFill>
              </a:rPr>
              <a:t>www.nav.gov.hu</a:t>
            </a:r>
            <a:r>
              <a:rPr lang="hu-HU" sz="3000" b="1" dirty="0">
                <a:solidFill>
                  <a:schemeClr val="accent1"/>
                </a:solidFill>
              </a:rPr>
              <a:t>/</a:t>
            </a: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030BD949-6182-2DFB-8002-4BCB98C86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961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619374"/>
            <a:ext cx="10058400" cy="1705737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Számlák kiállítása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endParaRPr lang="hu-HU" sz="4000" i="1" dirty="0"/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53FA7867-D4F3-8039-0BB4-4A65F70B3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bg1"/>
                </a:solidFill>
              </a:rPr>
              <a:t>Kis-Vén Valéria - ADHATO </a:t>
            </a:r>
            <a:r>
              <a:rPr lang="hu-HU" i="1" dirty="0" err="1">
                <a:solidFill>
                  <a:schemeClr val="bg1"/>
                </a:solidFill>
              </a:rPr>
              <a:t>Tax</a:t>
            </a:r>
            <a:endParaRPr lang="hu-HU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0554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605896"/>
            <a:ext cx="3803520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Számlák kiállítása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4325" y="153860"/>
            <a:ext cx="7341744" cy="6550279"/>
          </a:xfrm>
        </p:spPr>
        <p:txBody>
          <a:bodyPr anchor="ctr">
            <a:normAutofit lnSpcReduction="10000"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Általános tudnivalók: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NAV-</a:t>
            </a:r>
            <a:r>
              <a:rPr lang="hu-HU" sz="3200" dirty="0" err="1"/>
              <a:t>nak</a:t>
            </a:r>
            <a:r>
              <a:rPr lang="hu-HU" sz="3200" dirty="0"/>
              <a:t> be kell jelenteni a számlák adatait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NAV-os számlázóban automatikusan átmegy,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egyéb számlázóprogramot össze kell kötni a NAV-os rendszerben, ez után automatikus,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kézzel kiállított számla adatait a NAV-os rendszerbe kézzel kell bevinni.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A számlára mindig rá kell írni a saját nevünket, címünket és adószámunkat, illetve a vevő nevét, címét és az adószámát is, amennyiben van neki és kéri,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Nem kötelező kinyomtatni, küldhető rendszerből is (hogy ő tudja letölteni közvetlenül a rendszerből! Nem pdf!)</a:t>
            </a: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31674B17-5218-7E51-2077-43D76BC6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28917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605896"/>
            <a:ext cx="3803520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Számlák kiállítása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4325" y="153860"/>
            <a:ext cx="7341744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Teljesítés dátuma: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mindig akkor van, ha a szolgáltatás minden eleme megvalósult.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ha előbb kapunk pénzt: előlegszámlát állítunk ki!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ha nem kaptunk még pénzt, de nem is teljesítettünk: csak díjbekérőt állíthatunk ki!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teljesítés dátumát követő 8 napon belül kell a számlát kiállítani</a:t>
            </a: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246BB979-5EAB-55DC-ED8C-B0D2AEB94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830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605896"/>
            <a:ext cx="3803520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Számlák kiállítása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4324" y="153860"/>
            <a:ext cx="7482449" cy="6550279"/>
          </a:xfrm>
        </p:spPr>
        <p:txBody>
          <a:bodyPr anchor="ctr">
            <a:normAutofit fontScale="92500"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Előlegszámla kiállítása, ha egy részét kapjuk meg a végösszegnek</a:t>
            </a:r>
            <a:r>
              <a:rPr lang="hu-HU" sz="3200" dirty="0"/>
              <a:t>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teljesítés: az összeg megérkezésének napja,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megnevezésben legyen benne, hogy „előleg”,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több előlegszámla is lehet,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végszámla kiállítása szükséges, mikor megvalósult a teljesítés: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teljesítés dátuma: tényleges megvalósulás napja,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első sorban a teljesített szolgáltatás adatai (teljes összeggel),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következő sor(ok)</a:t>
            </a:r>
            <a:r>
              <a:rPr lang="hu-HU" sz="3000" dirty="0" err="1"/>
              <a:t>ban</a:t>
            </a:r>
            <a:r>
              <a:rPr lang="hu-HU" sz="3000" dirty="0"/>
              <a:t> az előlegszámla/</a:t>
            </a:r>
            <a:r>
              <a:rPr lang="hu-HU" sz="3000" dirty="0" err="1"/>
              <a:t>ák</a:t>
            </a:r>
            <a:r>
              <a:rPr lang="hu-HU" sz="3000" dirty="0"/>
              <a:t> adata(i) mínusszal (számla/ sorszáma is legyen ott)</a:t>
            </a:r>
          </a:p>
          <a:p>
            <a:pPr marL="201168" lvl="1" indent="0" algn="just">
              <a:buClr>
                <a:schemeClr val="tx1"/>
              </a:buClr>
              <a:buNone/>
            </a:pPr>
            <a:r>
              <a:rPr lang="hu-HU" sz="3000" dirty="0"/>
              <a:t>Így a végeredmény a különbözet!</a:t>
            </a: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D1DFF887-0760-0044-4A63-B241C0ED0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1111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605896"/>
            <a:ext cx="3803520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Számlák kiállítása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4324" y="153860"/>
            <a:ext cx="7482449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Előlegszámla kiállítása, ha a teljes végösszeget megkapjuk</a:t>
            </a:r>
            <a:r>
              <a:rPr lang="hu-HU" sz="3200" dirty="0"/>
              <a:t>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teljesítés: az összeg megérkezésének napja,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megnevezésben legyen benne a szolgáltatás megnevezése és az, hogy „100% előleg”,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megjegyzésbe írjuk bele, hogy: </a:t>
            </a:r>
            <a:r>
              <a:rPr lang="hu-HU" sz="3200" i="1" dirty="0"/>
              <a:t>„A szolgáltatás teljes összege kiállításra került. Végszámla nem kerül kiállításra. Tényleges teljesítés napja: …………”</a:t>
            </a:r>
            <a:r>
              <a:rPr lang="hu-HU" sz="3200" dirty="0"/>
              <a:t> – Ide azt a dátumot írjuk, mikor ténylegesen megvalósul majd a szolgáltatás (ha tudjuk – ha nem tudjuk, akkor előlegszámlát kell kiállítanunk!)</a:t>
            </a:r>
            <a:endParaRPr lang="hu-HU" sz="3000" dirty="0"/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E1DDC5A3-59E5-EF14-3DA3-0546F1F5A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470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605896"/>
            <a:ext cx="3803520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Számlák kiállítása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4324" y="153860"/>
            <a:ext cx="7482449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Folyamatos teljesítés esetén</a:t>
            </a:r>
            <a:r>
              <a:rPr lang="hu-HU" sz="3200" dirty="0"/>
              <a:t>: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Akkor fontos, ha folyamatosan teljesítünk és időszakonként (pl. havonta) számolunk el.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A teljesítés dátuma attól függ, hogy mikor állítjuk ki a számlát.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Ha az időszak vége előtt: a teljesítés napja a keltezés napjával egyezik meg.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Ha időszak végét követő 60 napon belül: a teljesítés napja a fizetési határidővel azonos.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Ha időszak végét követő 60 napon túl: teljesítés napja a 60. nap.</a:t>
            </a:r>
            <a:endParaRPr lang="hu-HU" sz="3000" dirty="0"/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FC6AC7E4-7934-1BA0-FA06-0182FFC51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2387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619374"/>
            <a:ext cx="10058400" cy="1705737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figyelmet! </a:t>
            </a:r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r>
              <a:rPr lang="hu-H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Kis-Vén Valéria</a:t>
            </a:r>
          </a:p>
          <a:p>
            <a:pPr algn="r"/>
            <a:r>
              <a:rPr lang="hu-H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info@adhato.hu</a:t>
            </a:r>
          </a:p>
        </p:txBody>
      </p:sp>
    </p:spTree>
    <p:extLst>
      <p:ext uri="{BB962C8B-B14F-4D97-AF65-F5344CB8AC3E}">
        <p14:creationId xmlns:p14="http://schemas.microsoft.com/office/powerpoint/2010/main" val="1180056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0590DE-2B94-DBB8-543C-3826323705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Adószámos</a:t>
            </a:r>
            <a:r>
              <a:rPr lang="hu-HU" b="1" dirty="0"/>
              <a:t> </a:t>
            </a:r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magánszemély adózása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2AF7954-F5A3-C2C0-16D6-4119F544FF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525AFAEE-1008-D392-C69C-C3E30C95B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bg1"/>
                </a:solidFill>
              </a:rPr>
              <a:t>Kis-Vén Valéria - ADHATO </a:t>
            </a:r>
            <a:r>
              <a:rPr lang="hu-HU" i="1" dirty="0" err="1">
                <a:solidFill>
                  <a:schemeClr val="bg1"/>
                </a:solidFill>
              </a:rPr>
              <a:t>Tax</a:t>
            </a:r>
            <a:endParaRPr lang="hu-HU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757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Adószámos magán-személy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 lnSpcReduction="10000"/>
          </a:bodyPr>
          <a:lstStyle/>
          <a:p>
            <a:pPr marL="0" indent="0" algn="ctr">
              <a:buClr>
                <a:schemeClr val="tx1"/>
              </a:buClr>
              <a:buNone/>
            </a:pPr>
            <a:endParaRPr lang="hu-HU" sz="1500" b="1" u="sng" dirty="0">
              <a:effectLst/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Ingatlan kiadástól </a:t>
            </a:r>
            <a:r>
              <a:rPr lang="hu-HU" sz="3200" b="1" u="sng" dirty="0"/>
              <a:t>eltérő</a:t>
            </a:r>
            <a:r>
              <a:rPr lang="hu-HU" sz="3200" dirty="0"/>
              <a:t> tevékenység esetén a </a:t>
            </a:r>
            <a:r>
              <a:rPr lang="hu-HU" sz="3200" b="1" dirty="0"/>
              <a:t>nyereség utáni adók</a:t>
            </a:r>
            <a:r>
              <a:rPr lang="hu-HU" sz="3200" dirty="0"/>
              <a:t>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>
                <a:effectLst/>
              </a:rPr>
              <a:t>15% szja,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13% </a:t>
            </a:r>
            <a:r>
              <a:rPr lang="hu-HU" sz="3200" dirty="0" err="1"/>
              <a:t>szocho</a:t>
            </a:r>
            <a:endParaRPr lang="hu-HU" sz="3200" dirty="0">
              <a:effectLst/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>
                <a:effectLst/>
              </a:rPr>
              <a:t>Nyereség</a:t>
            </a:r>
            <a:r>
              <a:rPr lang="hu-HU" sz="3200" dirty="0">
                <a:effectLst/>
              </a:rPr>
              <a:t>: bevételek és kiadások különbözete.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Adófizetés</a:t>
            </a:r>
            <a:r>
              <a:rPr lang="hu-HU" sz="3200" dirty="0"/>
              <a:t>: negyedévente előlegként.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>
                <a:effectLst/>
              </a:rPr>
              <a:t>Bevallás</a:t>
            </a:r>
            <a:r>
              <a:rPr lang="hu-HU" sz="3200" dirty="0">
                <a:effectLst/>
              </a:rPr>
              <a:t>: szja bevallásban –&gt; itt az esetleges különbözet elszámolása történik.</a:t>
            </a: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6D0E5269-D21C-2C23-65AF-E3081070E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900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0590DE-2B94-DBB8-543C-3826323705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Egyéni</a:t>
            </a:r>
            <a:r>
              <a:rPr lang="hu-HU" b="1" dirty="0"/>
              <a:t> </a:t>
            </a:r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vállalkozó </a:t>
            </a:r>
            <a:b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adózása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2AF7954-F5A3-C2C0-16D6-4119F544FF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075B634-E2DF-E604-6725-C6252C053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bg1"/>
                </a:solidFill>
              </a:rPr>
              <a:t>Kis-Vén Valéria - ADHATO </a:t>
            </a:r>
            <a:r>
              <a:rPr lang="hu-HU" i="1" dirty="0" err="1">
                <a:solidFill>
                  <a:schemeClr val="bg1"/>
                </a:solidFill>
              </a:rPr>
              <a:t>Tax</a:t>
            </a:r>
            <a:endParaRPr lang="hu-HU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04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Jövedelem adózásának módjai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>
                <a:effectLst/>
              </a:rPr>
              <a:t>Egyéni vállalkozó: </a:t>
            </a:r>
          </a:p>
          <a:p>
            <a:pPr marL="0" indent="0" algn="ctr">
              <a:buClr>
                <a:schemeClr val="tx1"/>
              </a:buClr>
              <a:buNone/>
            </a:pPr>
            <a:endParaRPr lang="hu-HU" sz="1500" b="1" u="sng" dirty="0">
              <a:effectLst/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Három lehetősége van:</a:t>
            </a:r>
          </a:p>
          <a:p>
            <a:pPr marL="514350" indent="-514350" algn="just">
              <a:buClr>
                <a:schemeClr val="tx1"/>
              </a:buClr>
              <a:buAutoNum type="arabicPeriod"/>
            </a:pPr>
            <a:r>
              <a:rPr lang="hu-HU" sz="3200" dirty="0"/>
              <a:t>s</a:t>
            </a:r>
            <a:r>
              <a:rPr lang="hu-HU" sz="3200" dirty="0">
                <a:effectLst/>
              </a:rPr>
              <a:t>zemélyi jövedelemadó (szja) szerinti adózás</a:t>
            </a:r>
          </a:p>
          <a:p>
            <a:pPr marL="514350" indent="-514350" algn="just">
              <a:buClr>
                <a:schemeClr val="tx1"/>
              </a:buClr>
              <a:buAutoNum type="arabicPeriod"/>
            </a:pPr>
            <a:r>
              <a:rPr lang="hu-HU" sz="3200" dirty="0"/>
              <a:t>á</a:t>
            </a:r>
            <a:r>
              <a:rPr lang="hu-HU" sz="3200" dirty="0">
                <a:effectLst/>
              </a:rPr>
              <a:t>talányadózás</a:t>
            </a:r>
          </a:p>
          <a:p>
            <a:pPr marL="514350" indent="-514350" algn="just">
              <a:buClr>
                <a:schemeClr val="tx1"/>
              </a:buClr>
              <a:buAutoNum type="arabicPeriod"/>
            </a:pPr>
            <a:r>
              <a:rPr lang="hu-HU" sz="3200" dirty="0"/>
              <a:t>kisadózó vállalkozások tételes adója (</a:t>
            </a:r>
            <a:r>
              <a:rPr lang="hu-HU" sz="3200" dirty="0" err="1"/>
              <a:t>kata</a:t>
            </a:r>
            <a:r>
              <a:rPr lang="hu-HU" sz="3200" dirty="0"/>
              <a:t>)</a:t>
            </a:r>
            <a:endParaRPr lang="hu-HU" sz="3200" dirty="0">
              <a:effectLst/>
            </a:endParaRPr>
          </a:p>
          <a:p>
            <a:pPr marL="0" indent="0" algn="just">
              <a:buClr>
                <a:schemeClr val="tx1"/>
              </a:buClr>
              <a:buNone/>
            </a:pPr>
            <a:endParaRPr lang="hu-HU" sz="3200" dirty="0">
              <a:effectLst/>
            </a:endParaRP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E1FBA30D-DC90-86CB-DD62-E76C5970D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803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Egyéni vállalkozó: szja szerinti adózás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7787" y="933887"/>
            <a:ext cx="7132694" cy="5646208"/>
          </a:xfrm>
        </p:spPr>
        <p:txBody>
          <a:bodyPr anchor="ctr">
            <a:normAutofit fontScale="92500" lnSpcReduction="20000"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>
                <a:effectLst/>
              </a:rPr>
              <a:t>Egyéni vállalkozó – szja szerinti adózás: </a:t>
            </a:r>
          </a:p>
          <a:p>
            <a:pPr marL="0" indent="0" algn="ctr">
              <a:buClr>
                <a:schemeClr val="tx1"/>
              </a:buClr>
              <a:buNone/>
            </a:pPr>
            <a:endParaRPr lang="hu-HU" sz="1500" b="1" u="sng" dirty="0">
              <a:effectLst/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Év közben </a:t>
            </a:r>
            <a:r>
              <a:rPr lang="hu-HU" sz="3200" dirty="0"/>
              <a:t>fizetendő: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minimálbér vagy bérminimum utáni havi adók, járulékok (?),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munkavállalók bére utáni adók, járulékok (?),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helyi iparűzési adó.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Év végén fizetendő: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a nyereség után </a:t>
            </a:r>
            <a:r>
              <a:rPr lang="hu-HU" sz="3200" dirty="0">
                <a:effectLst/>
              </a:rPr>
              <a:t>9% mértékű vállalkozói jövedelemadó (szja ez is!),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9% levonása után fennmaradó összegre vállalkozói osztalékadó (15% szja, 13% </a:t>
            </a:r>
            <a:r>
              <a:rPr lang="hu-HU" sz="3200" dirty="0" err="1"/>
              <a:t>szocho</a:t>
            </a:r>
            <a:r>
              <a:rPr lang="hu-HU" sz="3200" dirty="0"/>
              <a:t> – maximuma van!)</a:t>
            </a:r>
            <a:endParaRPr lang="hu-HU" sz="3200" dirty="0">
              <a:effectLst/>
            </a:endParaRPr>
          </a:p>
          <a:p>
            <a:pPr marL="0" indent="0" algn="just">
              <a:buClr>
                <a:schemeClr val="tx1"/>
              </a:buClr>
              <a:buNone/>
            </a:pPr>
            <a:endParaRPr lang="hu-HU" sz="3200" dirty="0">
              <a:effectLst/>
            </a:endParaRPr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A38C029D-2A0A-A146-1969-1110A7E3E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698" y="6407276"/>
            <a:ext cx="4822804" cy="365125"/>
          </a:xfrm>
        </p:spPr>
        <p:txBody>
          <a:bodyPr/>
          <a:lstStyle/>
          <a:p>
            <a:pPr algn="r"/>
            <a:r>
              <a:rPr lang="hu-HU" i="1" dirty="0">
                <a:solidFill>
                  <a:schemeClr val="tx1"/>
                </a:solidFill>
              </a:rPr>
              <a:t>Kis-Vén Valéria - ADHATO </a:t>
            </a:r>
            <a:r>
              <a:rPr lang="hu-HU" i="1" dirty="0" err="1">
                <a:solidFill>
                  <a:schemeClr val="tx1"/>
                </a:solidFill>
              </a:rPr>
              <a:t>Tax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829436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tív">
  <a:themeElements>
    <a:clrScheme name="Retrospektív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2550</TotalTime>
  <Words>2744</Words>
  <Application>Microsoft Office PowerPoint</Application>
  <PresentationFormat>Szélesvásznú</PresentationFormat>
  <Paragraphs>392</Paragraphs>
  <Slides>48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2</vt:i4>
      </vt:variant>
      <vt:variant>
        <vt:lpstr>Diacímek</vt:lpstr>
      </vt:variant>
      <vt:variant>
        <vt:i4>48</vt:i4>
      </vt:variant>
    </vt:vector>
  </HeadingPairs>
  <TitlesOfParts>
    <vt:vector size="53" baseType="lpstr">
      <vt:lpstr>Calibri</vt:lpstr>
      <vt:lpstr>Calibri Light</vt:lpstr>
      <vt:lpstr>Wingdings 2</vt:lpstr>
      <vt:lpstr>HDOfficeLightV0</vt:lpstr>
      <vt:lpstr>Retrospektív</vt:lpstr>
      <vt:lpstr>Vállalkozási formák tanácsadási tevékenységhez ADÓZÁSI ISMERETEK</vt:lpstr>
      <vt:lpstr>Gazdasági tevékenység fogalma</vt:lpstr>
      <vt:lpstr>Indulás előtt fontos átgondolni</vt:lpstr>
      <vt:lpstr>Vállalkozási formák</vt:lpstr>
      <vt:lpstr>Adószámos magánszemély adózása</vt:lpstr>
      <vt:lpstr>Adószámos magán-személy</vt:lpstr>
      <vt:lpstr>Egyéni vállalkozó  adózása</vt:lpstr>
      <vt:lpstr>Jövedelem adózásának módjai</vt:lpstr>
      <vt:lpstr>Egyéni vállalkozó: szja szerinti adózás</vt:lpstr>
      <vt:lpstr>Egyéni vállalkozó: szja szerinti adózás</vt:lpstr>
      <vt:lpstr>Egyéni vállalkozó: szja szerinti adózás</vt:lpstr>
      <vt:lpstr>Egyéni vállalkozó: átalányadózás</vt:lpstr>
      <vt:lpstr>Egyéni vállalkozó: átalányadózás</vt:lpstr>
      <vt:lpstr>Egyéni vállalkozó: átalányadózás</vt:lpstr>
      <vt:lpstr>Egyéni vállalkozó: átalányadózás</vt:lpstr>
      <vt:lpstr>Egyéni vállalkozó: átalányadózás</vt:lpstr>
      <vt:lpstr>Egyéni vállalkozó: kata-adózás</vt:lpstr>
      <vt:lpstr>Egyéni vállalkozó: kata-adózás</vt:lpstr>
      <vt:lpstr>Egyéni vállalkozó: kata-adózás</vt:lpstr>
      <vt:lpstr>Egyéni vállalkozó: kata-adózás</vt:lpstr>
      <vt:lpstr>Egyéni vállalkozó: kata-adózás</vt:lpstr>
      <vt:lpstr>Egyéni vállalkozó: kata-adózás</vt:lpstr>
      <vt:lpstr>Egyéni vállalkozó: kata-adózás</vt:lpstr>
      <vt:lpstr>Céges formák jövedelmének leadózása</vt:lpstr>
      <vt:lpstr>Cégek adózása</vt:lpstr>
      <vt:lpstr>Társasági adó szerinti adózás</vt:lpstr>
      <vt:lpstr>Kisvállalati adó szerinti adózás</vt:lpstr>
      <vt:lpstr>Az általános forgalmi adóval kapcsolatos tudnivalók</vt:lpstr>
      <vt:lpstr>Általános forgalmi adó</vt:lpstr>
      <vt:lpstr>Tagok, ügyvezető, munkavégző személye</vt:lpstr>
      <vt:lpstr>Jogviszonnyal kapcsolatos részletek</vt:lpstr>
      <vt:lpstr>Alakulással kapcsolatos tudnivalók</vt:lpstr>
      <vt:lpstr>Adószámos magánszemély</vt:lpstr>
      <vt:lpstr>Egyéni vállalkozás</vt:lpstr>
      <vt:lpstr>Egyéni vállalkozás</vt:lpstr>
      <vt:lpstr>Cégek alapítása</vt:lpstr>
      <vt:lpstr>Cégek alapítása</vt:lpstr>
      <vt:lpstr>On-line elérhető felületek</vt:lpstr>
      <vt:lpstr>On-line elérhető felületek</vt:lpstr>
      <vt:lpstr>On-line elérhető felületek</vt:lpstr>
      <vt:lpstr>On-line elérhető felületek</vt:lpstr>
      <vt:lpstr>Számlák kiállítása</vt:lpstr>
      <vt:lpstr>Számlák kiállítása</vt:lpstr>
      <vt:lpstr>Számlák kiállítása</vt:lpstr>
      <vt:lpstr>Számlák kiállítása</vt:lpstr>
      <vt:lpstr>Számlák kiállítása</vt:lpstr>
      <vt:lpstr>Számlák kiállítása</vt:lpstr>
      <vt:lpstr>Köszönöm a figyelmet!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Lakóingatlanok adás-vétele ADÓZÁSI ISMERETEK</dc:title>
  <dc:creator>Valéria Kis-Vén</dc:creator>
  <cp:lastModifiedBy>Valéria Kis-Vén</cp:lastModifiedBy>
  <cp:revision>432</cp:revision>
  <cp:lastPrinted>2021-02-25T08:32:49Z</cp:lastPrinted>
  <dcterms:created xsi:type="dcterms:W3CDTF">2021-02-05T11:19:54Z</dcterms:created>
  <dcterms:modified xsi:type="dcterms:W3CDTF">2022-11-18T16:57:26Z</dcterms:modified>
</cp:coreProperties>
</file>