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  <p:sldMasterId id="2147483827" r:id="rId2"/>
  </p:sldMasterIdLst>
  <p:notesMasterIdLst>
    <p:notesMasterId r:id="rId36"/>
  </p:notesMasterIdLst>
  <p:sldIdLst>
    <p:sldId id="256" r:id="rId3"/>
    <p:sldId id="257" r:id="rId4"/>
    <p:sldId id="262" r:id="rId5"/>
    <p:sldId id="260" r:id="rId6"/>
    <p:sldId id="259" r:id="rId7"/>
    <p:sldId id="312" r:id="rId8"/>
    <p:sldId id="313" r:id="rId9"/>
    <p:sldId id="314" r:id="rId10"/>
    <p:sldId id="315" r:id="rId11"/>
    <p:sldId id="316" r:id="rId12"/>
    <p:sldId id="317" r:id="rId13"/>
    <p:sldId id="319" r:id="rId14"/>
    <p:sldId id="320" r:id="rId15"/>
    <p:sldId id="321" r:id="rId16"/>
    <p:sldId id="322" r:id="rId17"/>
    <p:sldId id="290" r:id="rId18"/>
    <p:sldId id="324" r:id="rId19"/>
    <p:sldId id="323" r:id="rId20"/>
    <p:sldId id="325" r:id="rId21"/>
    <p:sldId id="326" r:id="rId22"/>
    <p:sldId id="331" r:id="rId23"/>
    <p:sldId id="332" r:id="rId24"/>
    <p:sldId id="301" r:id="rId25"/>
    <p:sldId id="327" r:id="rId26"/>
    <p:sldId id="329" r:id="rId27"/>
    <p:sldId id="330" r:id="rId28"/>
    <p:sldId id="328" r:id="rId29"/>
    <p:sldId id="334" r:id="rId30"/>
    <p:sldId id="333" r:id="rId31"/>
    <p:sldId id="335" r:id="rId32"/>
    <p:sldId id="336" r:id="rId33"/>
    <p:sldId id="337" r:id="rId34"/>
    <p:sldId id="304" r:id="rId35"/>
  </p:sldIdLst>
  <p:sldSz cx="12192000" cy="6858000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07" autoAdjust="0"/>
  </p:normalViewPr>
  <p:slideViewPr>
    <p:cSldViewPr snapToGrid="0">
      <p:cViewPr varScale="1">
        <p:scale>
          <a:sx n="64" d="100"/>
          <a:sy n="64" d="100"/>
        </p:scale>
        <p:origin x="748" y="44"/>
      </p:cViewPr>
      <p:guideLst/>
    </p:cSldViewPr>
  </p:slideViewPr>
  <p:outlineViewPr>
    <p:cViewPr>
      <p:scale>
        <a:sx n="33" d="100"/>
        <a:sy n="33" d="100"/>
      </p:scale>
      <p:origin x="0" y="-142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165D4-2E15-4EDD-8AAB-A68912A350EC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0431B-7B6F-4DD9-A859-BA7E22B0E1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919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9463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303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3189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116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8905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646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3764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7625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1262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21210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393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00772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949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10693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6564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5594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3641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68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08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906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1679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649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665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EDAB0B1-4E1D-4AF7-9FF8-61C9B158AF92}" type="datetimeFigureOut">
              <a:rPr lang="hu-HU" smtClean="0"/>
              <a:t>2021. 11. 17.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94B5459-9F8F-44E2-85C0-62ADC553AFBA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yilvantarto.hu/ugyseged/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ohp-20.asp.lgov.hu/nyitolap" TargetMode="External"/><Relationship Id="rId2" Type="http://schemas.openxmlformats.org/officeDocument/2006/relationships/hyperlink" Target="https://ssl.budapest.hu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e-tus.hu/etuspublic/search" TargetMode="External"/><Relationship Id="rId5" Type="http://schemas.openxmlformats.org/officeDocument/2006/relationships/hyperlink" Target="https://e-tus.hu/" TargetMode="External"/><Relationship Id="rId4" Type="http://schemas.openxmlformats.org/officeDocument/2006/relationships/hyperlink" Target="https://epapir.gov.hu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bev.nav.gov.hu/" TargetMode="External"/><Relationship Id="rId2" Type="http://schemas.openxmlformats.org/officeDocument/2006/relationships/hyperlink" Target="https://tarhely.gov.hu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NULL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szamla.nav.gov.hu/" TargetMode="External"/><Relationship Id="rId2" Type="http://schemas.openxmlformats.org/officeDocument/2006/relationships/hyperlink" Target="https://kamreg.hu/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NULL" TargetMode="External"/><Relationship Id="rId4" Type="http://schemas.openxmlformats.org/officeDocument/2006/relationships/hyperlink" Target="NULL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381760"/>
            <a:ext cx="10058400" cy="2943352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Vállalkozások indítása</a:t>
            </a:r>
            <a:br>
              <a:rPr lang="hu-HU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45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ADÓZÁSI ISMERETEK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  <a:p>
            <a:pPr algn="r"/>
            <a:r>
              <a:rPr lang="hu-HU" sz="27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</a:t>
            </a:r>
            <a:r>
              <a:rPr lang="hu-HU" sz="27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7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valéria</a:t>
            </a:r>
            <a:endParaRPr lang="hu-HU" sz="27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hu-HU" sz="27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info@adhato.hu</a:t>
            </a:r>
          </a:p>
        </p:txBody>
      </p:sp>
    </p:spTree>
    <p:extLst>
      <p:ext uri="{BB962C8B-B14F-4D97-AF65-F5344CB8AC3E}">
        <p14:creationId xmlns:p14="http://schemas.microsoft.com/office/powerpoint/2010/main" val="941955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Jövedelem adózásának módjai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>
                <a:effectLst/>
              </a:rPr>
              <a:t>Egyéni vállalkozó – </a:t>
            </a:r>
            <a:r>
              <a:rPr lang="hu-HU" sz="3200" b="1" u="sng" dirty="0" err="1">
                <a:effectLst/>
              </a:rPr>
              <a:t>kata</a:t>
            </a:r>
            <a:r>
              <a:rPr lang="hu-HU" sz="3200" b="1" u="sng" dirty="0">
                <a:effectLst/>
              </a:rPr>
              <a:t>: </a:t>
            </a:r>
          </a:p>
          <a:p>
            <a:pPr marL="0" indent="0" algn="ctr">
              <a:buClr>
                <a:schemeClr val="tx1"/>
              </a:buClr>
              <a:buNone/>
            </a:pPr>
            <a:endParaRPr lang="hu-HU" sz="1500" b="1" u="sng" dirty="0">
              <a:effectLst/>
            </a:endParaRP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Tételes adó (25/50/75 ezer havonta),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Százalékos rész is van! (40%),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éves értékhatár átlépés esetén,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3 millió Ft átlépés esetén.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Iparűzési adó: tételes is választható,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Újraválasztásnál időkorlát van!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  (</a:t>
            </a:r>
            <a:r>
              <a:rPr lang="hu-HU" sz="3200" dirty="0" err="1"/>
              <a:t>v.ö</a:t>
            </a:r>
            <a:r>
              <a:rPr lang="hu-HU" sz="3200" dirty="0"/>
              <a:t>.: szüneteltetés?)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Egyszerre csak egy helyen lehet </a:t>
            </a:r>
            <a:r>
              <a:rPr lang="hu-HU" sz="3200" dirty="0" err="1"/>
              <a:t>katás</a:t>
            </a:r>
            <a:r>
              <a:rPr lang="hu-HU" sz="32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716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Jövedelem adózásának módjai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>
                <a:effectLst/>
              </a:rPr>
              <a:t>Betéti társaság: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társasági adó szerinti adózás,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 err="1"/>
              <a:t>kata</a:t>
            </a:r>
            <a:r>
              <a:rPr lang="hu-HU" sz="3200" dirty="0"/>
              <a:t> (ld. korábban),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 err="1"/>
              <a:t>kiva</a:t>
            </a:r>
            <a:endParaRPr lang="hu-HU" sz="3200" dirty="0"/>
          </a:p>
          <a:p>
            <a:pPr algn="just">
              <a:buClr>
                <a:schemeClr val="tx1"/>
              </a:buClr>
              <a:buFontTx/>
              <a:buChar char="-"/>
            </a:pPr>
            <a:endParaRPr lang="hu-HU" sz="3200" dirty="0"/>
          </a:p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>
                <a:effectLst/>
              </a:rPr>
              <a:t>Korlátolt felelősségű társaság: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társasági adó szerinti adózás,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/>
              <a:t>kiva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721745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Jövedelem adózásának módjai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2974" y="198390"/>
            <a:ext cx="7593496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>
                <a:effectLst/>
              </a:rPr>
              <a:t>Társasági adó szerinti adózás: </a:t>
            </a:r>
          </a:p>
          <a:p>
            <a:pPr marL="0" indent="0" algn="ctr">
              <a:buClr>
                <a:schemeClr val="tx1"/>
              </a:buClr>
              <a:buNone/>
            </a:pPr>
            <a:endParaRPr lang="hu-HU" sz="500" b="1" u="sng" dirty="0">
              <a:effectLst/>
            </a:endParaRP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 err="1"/>
              <a:t>ügyveztő</a:t>
            </a:r>
            <a:r>
              <a:rPr lang="hu-HU" sz="3200" dirty="0"/>
              <a:t>(k), tag(ok), alkalmazott(</a:t>
            </a:r>
            <a:r>
              <a:rPr lang="hu-HU" sz="3200" dirty="0" err="1"/>
              <a:t>ak</a:t>
            </a:r>
            <a:r>
              <a:rPr lang="hu-HU" sz="3200" dirty="0"/>
              <a:t>) után fizetendő: jövedelem utáni adóik,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nyereségadó: 9%,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osztalékadó: nem kötelező osztalékot kivenni, de 15% szja és 15,5% </a:t>
            </a:r>
            <a:r>
              <a:rPr lang="hu-HU" sz="3200" dirty="0" err="1"/>
              <a:t>szocho</a:t>
            </a:r>
            <a:r>
              <a:rPr lang="hu-HU" sz="3200" dirty="0"/>
              <a:t> (maximálva!),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helyi iparűzési adó: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bevétel, mínusz bizonyos költségek után,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8 millió bevétel alatt a bevétel 80%-a.</a:t>
            </a:r>
          </a:p>
        </p:txBody>
      </p:sp>
    </p:spTree>
    <p:extLst>
      <p:ext uri="{BB962C8B-B14F-4D97-AF65-F5344CB8AC3E}">
        <p14:creationId xmlns:p14="http://schemas.microsoft.com/office/powerpoint/2010/main" val="3346703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Jövedelem adózásának módjai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>
                <a:effectLst/>
              </a:rPr>
              <a:t>Kisvállalati adó (KIVA): </a:t>
            </a:r>
          </a:p>
          <a:p>
            <a:pPr marL="0" indent="0" algn="ctr">
              <a:buClr>
                <a:schemeClr val="tx1"/>
              </a:buClr>
              <a:buNone/>
            </a:pPr>
            <a:endParaRPr lang="hu-HU" sz="1500" b="1" u="sng" dirty="0">
              <a:effectLst/>
            </a:endParaRP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 err="1"/>
              <a:t>szocho</a:t>
            </a:r>
            <a:r>
              <a:rPr lang="hu-HU" sz="3200" dirty="0"/>
              <a:t>-t, szakképzési hozzájárulást és társasági adót váltja ki,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nem a nyereség után kell fizetni,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adó alapja: személyi jellegű kifizetések, fizetett osztalék, készpénz-változás, egyéb,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mértéke: 11% (2022-től 10%???),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újraválasztható: megszűnés után 24 hónap elteltével</a:t>
            </a:r>
          </a:p>
        </p:txBody>
      </p:sp>
    </p:spTree>
    <p:extLst>
      <p:ext uri="{BB962C8B-B14F-4D97-AF65-F5344CB8AC3E}">
        <p14:creationId xmlns:p14="http://schemas.microsoft.com/office/powerpoint/2010/main" val="2973187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Általános forgalmi adó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Lehetőségek</a:t>
            </a:r>
            <a:r>
              <a:rPr lang="hu-HU" sz="3200" b="1" u="sng" dirty="0">
                <a:effectLst/>
              </a:rPr>
              <a:t>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alanyi adómentesség választása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áfakör választása (27% „</a:t>
            </a:r>
            <a:r>
              <a:rPr lang="hu-HU" sz="3200" dirty="0" err="1"/>
              <a:t>home</a:t>
            </a:r>
            <a:r>
              <a:rPr lang="hu-HU" sz="3200" dirty="0"/>
              <a:t> </a:t>
            </a:r>
            <a:r>
              <a:rPr lang="hu-HU" sz="3200" dirty="0" err="1"/>
              <a:t>staging</a:t>
            </a:r>
            <a:r>
              <a:rPr lang="hu-HU" sz="3200" dirty="0"/>
              <a:t>”-nél)</a:t>
            </a:r>
          </a:p>
          <a:p>
            <a:pPr marL="0" indent="0" algn="just">
              <a:buClr>
                <a:schemeClr val="tx1"/>
              </a:buClr>
              <a:buNone/>
            </a:pPr>
            <a:endParaRPr lang="hu-HU" sz="500" dirty="0"/>
          </a:p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Figyelni</a:t>
            </a:r>
            <a:r>
              <a:rPr lang="hu-HU" sz="3200" b="1" u="sng" dirty="0">
                <a:effectLst/>
              </a:rPr>
              <a:t>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magánszemély és egyéni vállalkozó esetén a bevételt össze kell számítani,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teljesítés dátuma az irányadó,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mentesség esetén: napi arányosítás,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mentesség újraválasztása: a megszűnést követő 2. </a:t>
            </a:r>
            <a:r>
              <a:rPr lang="hu-HU" sz="3200" dirty="0" err="1"/>
              <a:t>adóév</a:t>
            </a:r>
            <a:r>
              <a:rPr lang="hu-HU" sz="3200" dirty="0"/>
              <a:t> végéig nem lehet!</a:t>
            </a:r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val="992215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314317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Tagok, ügyvezető, munkavégző személye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Tagok</a:t>
            </a:r>
            <a:r>
              <a:rPr lang="hu-HU" sz="3200" b="1" u="sng" dirty="0">
                <a:effectLst/>
              </a:rPr>
              <a:t>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betéti társaságnál minimum 2 fő,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kft-nél egy fő is elég</a:t>
            </a:r>
          </a:p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Ügyvezető</a:t>
            </a:r>
            <a:r>
              <a:rPr lang="hu-HU" sz="3200" dirty="0"/>
              <a:t>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lehet a tag is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lehet külsős is</a:t>
            </a:r>
          </a:p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Munkavégző</a:t>
            </a:r>
            <a:r>
              <a:rPr lang="hu-HU" sz="3200" dirty="0"/>
              <a:t>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lehet a tag is,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lehet külsős is</a:t>
            </a:r>
          </a:p>
        </p:txBody>
      </p:sp>
    </p:spTree>
    <p:extLst>
      <p:ext uri="{BB962C8B-B14F-4D97-AF65-F5344CB8AC3E}">
        <p14:creationId xmlns:p14="http://schemas.microsoft.com/office/powerpoint/2010/main" val="4194731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203" y="605896"/>
            <a:ext cx="3524032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Jogviszonnyal kapcsolatos részletek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0915" y="99391"/>
            <a:ext cx="7618082" cy="6687908"/>
          </a:xfrm>
        </p:spPr>
        <p:txBody>
          <a:bodyPr anchor="ctr">
            <a:normAutofit fontScale="92500" lnSpcReduction="10000"/>
          </a:bodyPr>
          <a:lstStyle/>
          <a:p>
            <a:pPr marL="0" indent="0" algn="just">
              <a:buClrTx/>
              <a:buNone/>
            </a:pPr>
            <a:r>
              <a:rPr lang="hu-HU" sz="3000" b="1" u="sng" dirty="0"/>
              <a:t>Főállás esetén:</a:t>
            </a:r>
            <a:r>
              <a:rPr lang="hu-HU" sz="3000" dirty="0"/>
              <a:t> </a:t>
            </a:r>
          </a:p>
          <a:p>
            <a:pPr algn="just">
              <a:buClrTx/>
              <a:buFontTx/>
              <a:buChar char="-"/>
            </a:pPr>
            <a:r>
              <a:rPr lang="hu-HU" sz="2800" dirty="0"/>
              <a:t> ha társas vállalkozó: min. járulékfizetési kötelezettség!</a:t>
            </a:r>
          </a:p>
          <a:p>
            <a:pPr algn="just">
              <a:buClrTx/>
              <a:buFontTx/>
              <a:buChar char="-"/>
            </a:pPr>
            <a:r>
              <a:rPr lang="hu-HU" sz="2800" dirty="0"/>
              <a:t> ha munkaviszonyban van: minimálbér 30%-a után kell: TBJ, </a:t>
            </a:r>
            <a:r>
              <a:rPr lang="hu-HU" sz="2800" dirty="0" err="1"/>
              <a:t>Szocho</a:t>
            </a:r>
            <a:r>
              <a:rPr lang="hu-HU" sz="2800" dirty="0"/>
              <a:t>, </a:t>
            </a:r>
            <a:r>
              <a:rPr lang="hu-HU" sz="2800" dirty="0" err="1"/>
              <a:t>Szhj</a:t>
            </a:r>
            <a:r>
              <a:rPr lang="hu-HU" sz="2800" dirty="0"/>
              <a:t> vagy KIVA </a:t>
            </a:r>
          </a:p>
          <a:p>
            <a:pPr marL="0" indent="0" algn="just">
              <a:buClrTx/>
              <a:buNone/>
            </a:pPr>
            <a:r>
              <a:rPr lang="hu-HU" sz="3000" b="1" u="sng" dirty="0"/>
              <a:t>Másodállás esetén: </a:t>
            </a:r>
          </a:p>
          <a:p>
            <a:pPr algn="just">
              <a:buClrTx/>
              <a:buFontTx/>
              <a:buChar char="-"/>
            </a:pPr>
            <a:r>
              <a:rPr lang="hu-HU" sz="2800" dirty="0"/>
              <a:t> ha társas vállalkozó: csak akkor fizet, ha van kivét,</a:t>
            </a:r>
          </a:p>
          <a:p>
            <a:pPr algn="just">
              <a:buClrTx/>
              <a:buFontTx/>
              <a:buChar char="-"/>
            </a:pPr>
            <a:r>
              <a:rPr lang="hu-HU" sz="2800" dirty="0"/>
              <a:t> ha munkaviszonyban van: minimálbér 30%-a után kell: TBJ, </a:t>
            </a:r>
            <a:r>
              <a:rPr lang="hu-HU" sz="2800" dirty="0" err="1"/>
              <a:t>Szocho</a:t>
            </a:r>
            <a:r>
              <a:rPr lang="hu-HU" sz="2800" dirty="0"/>
              <a:t>, </a:t>
            </a:r>
            <a:r>
              <a:rPr lang="hu-HU" sz="2800" dirty="0" err="1"/>
              <a:t>Szhj</a:t>
            </a:r>
            <a:r>
              <a:rPr lang="hu-HU" sz="2800" dirty="0"/>
              <a:t> vagy KIVA</a:t>
            </a:r>
          </a:p>
          <a:p>
            <a:pPr marL="0" indent="0" algn="just">
              <a:buClrTx/>
              <a:buNone/>
            </a:pPr>
            <a:r>
              <a:rPr lang="hu-HU" sz="3000" b="1" u="sng" dirty="0"/>
              <a:t>Gyed-gyes esetén társas vállalkozóként:</a:t>
            </a:r>
            <a:endParaRPr lang="hu-HU" sz="2800" dirty="0"/>
          </a:p>
          <a:p>
            <a:pPr algn="just">
              <a:buClrTx/>
              <a:buFontTx/>
              <a:buChar char="-"/>
            </a:pPr>
            <a:r>
              <a:rPr lang="hu-HU" sz="2800" dirty="0"/>
              <a:t> minimum járulékfizetési kötelezettség csak gyes esetén,</a:t>
            </a:r>
          </a:p>
          <a:p>
            <a:pPr algn="just">
              <a:buClrTx/>
              <a:buFontTx/>
              <a:buChar char="-"/>
            </a:pPr>
            <a:r>
              <a:rPr lang="hu-HU" sz="2800" dirty="0"/>
              <a:t> gyed: az után fizet, amennyit kivesz (ha nem vesz ki, 0)</a:t>
            </a:r>
          </a:p>
          <a:p>
            <a:pPr algn="l"/>
            <a:r>
              <a:rPr lang="hu-HU" sz="3000" b="1" u="sng" dirty="0"/>
              <a:t>Nyugdíjas esetén (öregségi nyugdíjkorhatárt elért</a:t>
            </a:r>
          </a:p>
          <a:p>
            <a:pPr algn="l"/>
            <a:r>
              <a:rPr lang="hu-HU" sz="3000" b="1" u="sng" dirty="0"/>
              <a:t>és nők 40 év jogosultsági idővel nyugdíjas esetén)</a:t>
            </a:r>
            <a:endParaRPr lang="hu-HU" sz="2800" dirty="0"/>
          </a:p>
          <a:p>
            <a:pPr algn="l"/>
            <a:r>
              <a:rPr lang="hu-HU" sz="2800" dirty="0"/>
              <a:t>- </a:t>
            </a:r>
            <a:r>
              <a:rPr lang="hu-HU" sz="2800" dirty="0" err="1"/>
              <a:t>kivétből</a:t>
            </a:r>
            <a:r>
              <a:rPr lang="hu-HU" sz="2800" dirty="0"/>
              <a:t> és munkabérből csak 15% szja-t kell levonni.</a:t>
            </a:r>
          </a:p>
        </p:txBody>
      </p:sp>
    </p:spTree>
    <p:extLst>
      <p:ext uri="{BB962C8B-B14F-4D97-AF65-F5344CB8AC3E}">
        <p14:creationId xmlns:p14="http://schemas.microsoft.com/office/powerpoint/2010/main" val="3644576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19374"/>
            <a:ext cx="10058400" cy="1705737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Alakulással kapcsolatos tudnivalók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</p:txBody>
      </p:sp>
    </p:spTree>
    <p:extLst>
      <p:ext uri="{BB962C8B-B14F-4D97-AF65-F5344CB8AC3E}">
        <p14:creationId xmlns:p14="http://schemas.microsoft.com/office/powerpoint/2010/main" val="1878664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Adószámos magánszemély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Adószám kiváltása </a:t>
            </a:r>
            <a:r>
              <a:rPr lang="hu-HU" sz="3200" dirty="0"/>
              <a:t>a xxT101 nyomtatványon (xx: mindig az adott év utolsó két számjegye). Itt jelölni kell: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adószám igénylése („1-es kód”),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tevékenység kódja (ÖVTJ szerint, KSH/Osztályozások menüben megtalálható)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b="1" i="1" dirty="0">
                <a:solidFill>
                  <a:schemeClr val="accent1"/>
                </a:solidFill>
              </a:rPr>
              <a:t>ÖVTJ: 741001 Divattervezés, formatervezés, grafika, kirakatrendezés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telephely: ha nem a lakcímen végezzük,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munkavégzés jellege,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áfa választása</a:t>
            </a:r>
          </a:p>
        </p:txBody>
      </p:sp>
    </p:spTree>
    <p:extLst>
      <p:ext uri="{BB962C8B-B14F-4D97-AF65-F5344CB8AC3E}">
        <p14:creationId xmlns:p14="http://schemas.microsoft.com/office/powerpoint/2010/main" val="926885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Egyéni vállalkozás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dirty="0"/>
              <a:t>Adószám kiváltása: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hu-HU" sz="3200" b="1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https://www.nyilvantarto.hu/ugyseged/</a:t>
            </a:r>
            <a:r>
              <a:rPr lang="hu-HU" sz="3200" b="1" dirty="0">
                <a:solidFill>
                  <a:schemeClr val="accent1"/>
                </a:solidFill>
              </a:rPr>
              <a:t>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székhely:  akár a lakcím is lehet,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telephely: ha székhelytől eltér,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tevékenység kódja (KSH honlapról, ÖVTJ),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áfa választása: alanyi mentes vagy áfás,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 err="1"/>
              <a:t>kata</a:t>
            </a:r>
            <a:r>
              <a:rPr lang="hu-HU" sz="3200" dirty="0"/>
              <a:t> itt választható, ha azzal indulunk,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ha már van adószámunk, jelöljük!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MNB árfolyamot is választhatunk,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végén várunk kb. 1 percet és meg is alakul az egyéni vállalkozás!</a:t>
            </a:r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val="3036338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21901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Gazdasági tevékenység fogalma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8618" y="675470"/>
            <a:ext cx="6758609" cy="5646208"/>
          </a:xfrm>
        </p:spPr>
        <p:txBody>
          <a:bodyPr anchor="ctr">
            <a:noAutofit/>
          </a:bodyPr>
          <a:lstStyle/>
          <a:p>
            <a:pPr algn="just"/>
            <a:r>
              <a:rPr lang="hu-HU" sz="3500" dirty="0"/>
              <a:t>Gazdasági tevékenység valamely tevékenység</a:t>
            </a:r>
          </a:p>
          <a:p>
            <a:pPr algn="just"/>
            <a:r>
              <a:rPr lang="hu-HU" sz="3500" dirty="0"/>
              <a:t>- </a:t>
            </a:r>
            <a:r>
              <a:rPr lang="hu-HU" sz="3500" b="1" dirty="0"/>
              <a:t>üzletszerű</a:t>
            </a:r>
            <a:r>
              <a:rPr lang="hu-HU" sz="3500" dirty="0"/>
              <a:t>, illetőleg </a:t>
            </a:r>
          </a:p>
          <a:p>
            <a:pPr algn="just"/>
            <a:r>
              <a:rPr lang="hu-HU" sz="3500" dirty="0"/>
              <a:t>- </a:t>
            </a:r>
            <a:r>
              <a:rPr lang="hu-HU" sz="3500" b="1" dirty="0"/>
              <a:t>tartós vagy rendszeres </a:t>
            </a:r>
            <a:r>
              <a:rPr lang="hu-HU" sz="3500" dirty="0"/>
              <a:t>jelleggel történő folytatása, amennyiben az </a:t>
            </a:r>
          </a:p>
          <a:p>
            <a:pPr algn="just"/>
            <a:r>
              <a:rPr lang="hu-HU" sz="3500" dirty="0"/>
              <a:t>- </a:t>
            </a:r>
            <a:r>
              <a:rPr lang="hu-HU" sz="3500" b="1" dirty="0"/>
              <a:t>ellenérték</a:t>
            </a:r>
            <a:r>
              <a:rPr lang="hu-HU" sz="3500" dirty="0"/>
              <a:t> elérésére irányul, vagy </a:t>
            </a:r>
          </a:p>
          <a:p>
            <a:pPr algn="just"/>
            <a:r>
              <a:rPr lang="hu-HU" sz="3500" dirty="0"/>
              <a:t>- azt eredményezi, és </a:t>
            </a:r>
          </a:p>
          <a:p>
            <a:pPr algn="just"/>
            <a:r>
              <a:rPr lang="hu-HU" sz="3500" dirty="0"/>
              <a:t>- annak végzése </a:t>
            </a:r>
            <a:r>
              <a:rPr lang="hu-HU" sz="3500" b="1" dirty="0"/>
              <a:t>független</a:t>
            </a:r>
            <a:r>
              <a:rPr lang="hu-HU" sz="3500" dirty="0"/>
              <a:t> formában történik.</a:t>
            </a:r>
          </a:p>
        </p:txBody>
      </p:sp>
    </p:spTree>
    <p:extLst>
      <p:ext uri="{BB962C8B-B14F-4D97-AF65-F5344CB8AC3E}">
        <p14:creationId xmlns:p14="http://schemas.microsoft.com/office/powerpoint/2010/main" val="3714333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Egyéni vállalkozás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dirty="0"/>
              <a:t>Teendők alakulás után: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helyi önkormányzathoz iparűzési adóra be kell jelentkezni (építményadóra, stb.?),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engedélyt kérni (!?),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iparkamarához bejelentkezni,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számlázóprogramot választani, majd azt összekötni a NAV-</a:t>
            </a:r>
            <a:r>
              <a:rPr lang="hu-HU" sz="3200" dirty="0" err="1"/>
              <a:t>val</a:t>
            </a:r>
            <a:r>
              <a:rPr lang="hu-HU" sz="3200" dirty="0"/>
              <a:t> (?),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bankszámlát nyitni (ha áfás, kötelező!)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munkavállalókat bejelenteni, fizetni, bevallani,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adókat fizetni, bevallani</a:t>
            </a:r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val="39181769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Cégek alapítása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Alakuláshoz </a:t>
            </a:r>
            <a:r>
              <a:rPr lang="hu-HU" sz="3200" b="1" dirty="0"/>
              <a:t>mindig ügyvéd kell</a:t>
            </a:r>
            <a:r>
              <a:rPr lang="hu-HU" sz="3200" dirty="0"/>
              <a:t>! De előtte szakemberrel javasolt egyeztetni: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tagok és ügyvezető személyéről,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székhelyről,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főtevékenységről,</a:t>
            </a:r>
          </a:p>
          <a:p>
            <a:pPr marL="201168" lvl="1" indent="0" algn="just">
              <a:buClr>
                <a:schemeClr val="tx1"/>
              </a:buClr>
              <a:buNone/>
            </a:pPr>
            <a:r>
              <a:rPr lang="hu-HU" sz="2000" b="1" dirty="0">
                <a:solidFill>
                  <a:schemeClr val="accent1"/>
                </a:solidFill>
              </a:rPr>
              <a:t>(TESZOR: 7410'08 Divat-, formatervezés)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tőke nagyságáról és formájáról,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pótbefizetéssel kapcsolatos választásról,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nyereségadózásról (TAO, KIVA, KATA),</a:t>
            </a:r>
          </a:p>
        </p:txBody>
      </p:sp>
    </p:spTree>
    <p:extLst>
      <p:ext uri="{BB962C8B-B14F-4D97-AF65-F5344CB8AC3E}">
        <p14:creationId xmlns:p14="http://schemas.microsoft.com/office/powerpoint/2010/main" val="33779849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Cégek alapítása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325" y="153860"/>
            <a:ext cx="7341744" cy="6550279"/>
          </a:xfrm>
        </p:spPr>
        <p:txBody>
          <a:bodyPr anchor="ctr">
            <a:normAutofit lnSpcReduction="10000"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Amire figyelni kell cégalapításkor: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A létesítő okiratban: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az ügyvezető jogviszonya ne legyen aláhúzva,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 err="1"/>
              <a:t>telephelyet</a:t>
            </a:r>
            <a:r>
              <a:rPr lang="hu-HU" sz="3200" dirty="0"/>
              <a:t> ne jelöljünk (azt később a NAV-</a:t>
            </a:r>
            <a:r>
              <a:rPr lang="hu-HU" sz="3200" dirty="0" err="1"/>
              <a:t>nál</a:t>
            </a:r>
            <a:r>
              <a:rPr lang="hu-HU" sz="3200" dirty="0"/>
              <a:t> be lehet jelenteni),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egy főtevékenységet jelentsünk csak be, melléktevékenységeket ne!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Ellenkező esetben újra ügyvédhez kell menni a módosítás miatt! (Ez plusz ügyvédi díj, illeték és idő is egyben).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Egyébként a NAV-</a:t>
            </a:r>
            <a:r>
              <a:rPr lang="hu-HU" sz="3200" dirty="0" err="1"/>
              <a:t>nál</a:t>
            </a:r>
            <a:r>
              <a:rPr lang="hu-HU" sz="3200" dirty="0"/>
              <a:t> lehet bejelenteni, módosítani a fentieket – ingyen!</a:t>
            </a:r>
          </a:p>
        </p:txBody>
      </p:sp>
    </p:spTree>
    <p:extLst>
      <p:ext uri="{BB962C8B-B14F-4D97-AF65-F5344CB8AC3E}">
        <p14:creationId xmlns:p14="http://schemas.microsoft.com/office/powerpoint/2010/main" val="11231573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19374"/>
            <a:ext cx="10058400" cy="1705737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On-line elérhető felületek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</p:txBody>
      </p:sp>
    </p:spTree>
    <p:extLst>
      <p:ext uri="{BB962C8B-B14F-4D97-AF65-F5344CB8AC3E}">
        <p14:creationId xmlns:p14="http://schemas.microsoft.com/office/powerpoint/2010/main" val="31798327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678" y="605896"/>
            <a:ext cx="3598112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On-line elérhető felületek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Helyi önkormányzattal kapcsolatos ügyek intézése: 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Budapesten:</a:t>
            </a:r>
          </a:p>
          <a:p>
            <a:pPr marL="201168" lvl="1" indent="0" algn="just">
              <a:buClr>
                <a:schemeClr val="tx1"/>
              </a:buClr>
              <a:buNone/>
            </a:pPr>
            <a:r>
              <a:rPr lang="hu-HU" sz="3200" dirty="0"/>
              <a:t>	 </a:t>
            </a:r>
            <a:r>
              <a:rPr lang="hu-HU" sz="3200" b="1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https://ssl.budapest.hu/</a:t>
            </a:r>
            <a:endParaRPr lang="hu-HU" sz="3200" b="1" dirty="0">
              <a:solidFill>
                <a:schemeClr val="accent1"/>
              </a:solidFill>
            </a:endParaRP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Egyéb településeken:</a:t>
            </a:r>
          </a:p>
          <a:p>
            <a:pPr marL="201168" lvl="1" indent="0" algn="just">
              <a:buClr>
                <a:schemeClr val="tx1"/>
              </a:buClr>
              <a:buNone/>
            </a:pPr>
            <a:r>
              <a:rPr lang="hu-HU" sz="3000" dirty="0"/>
              <a:t>	 </a:t>
            </a:r>
            <a:r>
              <a:rPr lang="hu-HU" sz="3000" b="1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https://ohp-20.asp.lgov.hu/</a:t>
            </a:r>
            <a:endParaRPr lang="hu-HU" sz="3000" b="1" dirty="0">
              <a:solidFill>
                <a:schemeClr val="accent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Hivatali levelezések megoldhatók: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	</a:t>
            </a:r>
            <a:r>
              <a:rPr lang="hu-HU" sz="3200" b="1" dirty="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https://epapir.gov.hu/</a:t>
            </a:r>
            <a:endParaRPr lang="hu-HU" sz="3200" b="1" dirty="0">
              <a:solidFill>
                <a:schemeClr val="accent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Engedély-, bejelentés-, és szakképzés-köteles tevékenységek itt találhatók meg: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	</a:t>
            </a:r>
            <a:r>
              <a:rPr lang="hu-HU" sz="3200" b="1" dirty="0">
                <a:solidFill>
                  <a:schemeClr val="accent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https://e-tus.hu/</a:t>
            </a:r>
            <a:r>
              <a:rPr lang="hu-HU" sz="3200" b="1" dirty="0">
                <a:solidFill>
                  <a:schemeClr val="accent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etuspublic/search</a:t>
            </a:r>
            <a:r>
              <a:rPr lang="hu-HU" sz="3200" b="1" dirty="0">
                <a:solidFill>
                  <a:schemeClr val="accent1"/>
                </a:solidFill>
              </a:rPr>
              <a:t> </a:t>
            </a:r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val="8170739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678" y="605896"/>
            <a:ext cx="3598112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On-line elérhető felületek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341744" cy="6550279"/>
          </a:xfrm>
        </p:spPr>
        <p:txBody>
          <a:bodyPr anchor="ctr">
            <a:normAutofit/>
          </a:bodyPr>
          <a:lstStyle/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Hivatali üzenetek itt érhetők el, NAV-os bevallások itt adhatók fel: </a:t>
            </a:r>
          </a:p>
          <a:p>
            <a:pPr marL="201168" lvl="1" indent="0" algn="just">
              <a:buClr>
                <a:schemeClr val="tx1"/>
              </a:buClr>
              <a:buNone/>
            </a:pPr>
            <a:r>
              <a:rPr lang="hu-HU" sz="3200" dirty="0"/>
              <a:t>	 </a:t>
            </a:r>
            <a:r>
              <a:rPr lang="hu-HU" sz="3200" b="1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https://tarhely.gov.hu/</a:t>
            </a:r>
            <a:endParaRPr lang="hu-HU" sz="3200" b="1" dirty="0">
              <a:solidFill>
                <a:schemeClr val="accent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Adófolyószámla, NAV-os törzsadatok, beadott bevallások, NAV-os </a:t>
            </a:r>
            <a:r>
              <a:rPr lang="hu-HU" sz="3200" dirty="0" err="1"/>
              <a:t>megha-talmazások</a:t>
            </a:r>
            <a:r>
              <a:rPr lang="hu-HU" sz="3200" dirty="0"/>
              <a:t> itt érhetők el: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	</a:t>
            </a:r>
            <a:r>
              <a:rPr lang="hu-HU" sz="3200" b="1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https://ebev.nav.gov.hu/</a:t>
            </a:r>
            <a:endParaRPr lang="hu-HU" sz="3200" b="1" dirty="0">
              <a:solidFill>
                <a:schemeClr val="accent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Egyéni vállalkozással kapcsolatos adat-módosítások, szüneteltetés, megszüntetés bejelentése itt lehetséges: </a:t>
            </a:r>
          </a:p>
          <a:p>
            <a:pPr marL="201168" lvl="1" indent="0" algn="just">
              <a:buClr>
                <a:schemeClr val="tx1"/>
              </a:buClr>
              <a:buNone/>
            </a:pPr>
            <a:r>
              <a:rPr lang="hu-HU" sz="3200" dirty="0"/>
              <a:t>	</a:t>
            </a:r>
            <a:r>
              <a:rPr lang="hu-HU" sz="3000" b="1" u="sng" dirty="0">
                <a:solidFill>
                  <a:schemeClr val="accent1"/>
                </a:solidFill>
                <a:hlinkClick r:id="rId4" invalidUrl="https://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hu-HU" sz="3000" b="1" u="sng" dirty="0">
                <a:solidFill>
                  <a:schemeClr val="accent1"/>
                </a:solidFill>
              </a:rPr>
              <a:t>www.nyilvantarto.hu/ugyseged</a:t>
            </a:r>
            <a:r>
              <a:rPr lang="hu-HU" sz="3000" b="1" dirty="0">
                <a:solidFill>
                  <a:schemeClr val="accent1"/>
                </a:solidFill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2855295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112" y="605896"/>
            <a:ext cx="3614677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On-line elérhető felületek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7" y="198390"/>
            <a:ext cx="7461013" cy="6550279"/>
          </a:xfrm>
        </p:spPr>
        <p:txBody>
          <a:bodyPr anchor="ctr">
            <a:normAutofit/>
          </a:bodyPr>
          <a:lstStyle/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Iparkamarai bejelentkezés itt intézhető: </a:t>
            </a:r>
          </a:p>
          <a:p>
            <a:pPr marL="201168" lvl="1" indent="0" algn="just">
              <a:buClr>
                <a:schemeClr val="tx1"/>
              </a:buClr>
              <a:buNone/>
            </a:pPr>
            <a:r>
              <a:rPr lang="hu-HU" sz="3200" dirty="0"/>
              <a:t>	 </a:t>
            </a:r>
            <a:r>
              <a:rPr lang="hu-HU" sz="3200" b="1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https://kamreg.hu/</a:t>
            </a:r>
            <a:endParaRPr lang="hu-HU" sz="3200" b="1" dirty="0">
              <a:solidFill>
                <a:schemeClr val="accent1"/>
              </a:solidFill>
            </a:endParaRPr>
          </a:p>
          <a:p>
            <a:pPr marL="201168" lvl="1" indent="0" algn="just">
              <a:buClr>
                <a:schemeClr val="tx1"/>
              </a:buClr>
              <a:buNone/>
            </a:pPr>
            <a:endParaRPr lang="hu-HU" sz="500" b="1" dirty="0">
              <a:solidFill>
                <a:schemeClr val="accent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NAV-os regisztráció számlázóprogram miatt: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	</a:t>
            </a:r>
            <a:r>
              <a:rPr lang="hu-HU" sz="3200" b="1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https://onlineszamla.nav.gov.hu/</a:t>
            </a:r>
            <a:endParaRPr lang="hu-HU" sz="3200" b="1" dirty="0">
              <a:solidFill>
                <a:schemeClr val="accent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endParaRPr lang="hu-HU" sz="500" b="1" dirty="0">
              <a:solidFill>
                <a:schemeClr val="accent1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NAV-os egyéb tudnivalók, tájékoztatók, számlaszámok: </a:t>
            </a:r>
          </a:p>
          <a:p>
            <a:pPr marL="201168" lvl="1" indent="0" algn="just">
              <a:buClr>
                <a:schemeClr val="tx1"/>
              </a:buClr>
              <a:buNone/>
            </a:pPr>
            <a:r>
              <a:rPr lang="hu-HU" sz="3200" dirty="0"/>
              <a:t>	</a:t>
            </a:r>
            <a:r>
              <a:rPr lang="hu-HU" sz="3000" b="1" u="sng" dirty="0">
                <a:solidFill>
                  <a:schemeClr val="accent1"/>
                </a:solidFill>
                <a:hlinkClick r:id="rId4" invalidUrl="https://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</a:t>
            </a:r>
            <a:r>
              <a:rPr lang="hu-HU" sz="3000" b="1" u="sng" dirty="0">
                <a:solidFill>
                  <a:schemeClr val="accent1"/>
                </a:solidFill>
                <a:hlinkClick r:id="rId5" invalidUrl="https://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ttps://</a:t>
            </a:r>
            <a:r>
              <a:rPr lang="hu-HU" sz="3000" b="1" u="sng" dirty="0">
                <a:solidFill>
                  <a:schemeClr val="accent1"/>
                </a:solidFill>
              </a:rPr>
              <a:t>www.nav.gov.hu</a:t>
            </a:r>
            <a:r>
              <a:rPr lang="hu-HU" sz="3000" b="1" dirty="0">
                <a:solidFill>
                  <a:schemeClr val="accent1"/>
                </a:solidFill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9776961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19374"/>
            <a:ext cx="10058400" cy="1705737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Számlák kiállítása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endParaRPr lang="hu-HU" sz="4000" i="1" dirty="0"/>
          </a:p>
        </p:txBody>
      </p:sp>
    </p:spTree>
    <p:extLst>
      <p:ext uri="{BB962C8B-B14F-4D97-AF65-F5344CB8AC3E}">
        <p14:creationId xmlns:p14="http://schemas.microsoft.com/office/powerpoint/2010/main" val="34260554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Számlák kiállítása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325" y="153860"/>
            <a:ext cx="7341744" cy="6550279"/>
          </a:xfrm>
        </p:spPr>
        <p:txBody>
          <a:bodyPr anchor="ctr">
            <a:normAutofit lnSpcReduction="10000"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Általános tudnivalók: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NAV-</a:t>
            </a:r>
            <a:r>
              <a:rPr lang="hu-HU" sz="3200" dirty="0" err="1"/>
              <a:t>nak</a:t>
            </a:r>
            <a:r>
              <a:rPr lang="hu-HU" sz="3200" dirty="0"/>
              <a:t> be kell jelenteni a számlák adatait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NAV-os számlázóban automatikusan átmegy,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egyéb számlázóprogramot össze kell kötni a NAV-os rendszerben, ez után automatikus,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kézzel kiállított számla adatait a NAV-os rendszerbe kézzel kell bevinni.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A számlára mindig rá kell írni a saját nevünket, címünket és adószámunkat, illetve a vevő nevét, címét és az adószámát is, amennyiben van neki és kéri,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Nem kötelező kinyomtatni, küldhető rendszerből is (hogy ő tudja letölteni közvetlenül a rendszerből! Nem pdf!)</a:t>
            </a:r>
          </a:p>
        </p:txBody>
      </p:sp>
    </p:spTree>
    <p:extLst>
      <p:ext uri="{BB962C8B-B14F-4D97-AF65-F5344CB8AC3E}">
        <p14:creationId xmlns:p14="http://schemas.microsoft.com/office/powerpoint/2010/main" val="11142891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Számlák kiállítása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325" y="153860"/>
            <a:ext cx="7341744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Teljesítés dátuma: 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mindig akkor van, ha a szolgáltatás minden eleme megvalósult.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ha előbb kapunk pénzt: előlegszámlát állítunk ki!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ha nem kaptunk még pénzt, de nem is teljesítettünk: csak díjbekérőt állíthatunk ki!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teljesítés dátumát követő 8 napon belül kell a számlát kiállítani</a:t>
            </a:r>
          </a:p>
        </p:txBody>
      </p:sp>
    </p:spTree>
    <p:extLst>
      <p:ext uri="{BB962C8B-B14F-4D97-AF65-F5344CB8AC3E}">
        <p14:creationId xmlns:p14="http://schemas.microsoft.com/office/powerpoint/2010/main" val="284283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Indulás előtt fontos átgondolni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hu-HU" sz="1000" b="1" u="sng" dirty="0"/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/>
              <a:t>Vállalkozási forma</a:t>
            </a:r>
            <a:r>
              <a:rPr lang="hu-HU" sz="4000" dirty="0">
                <a:effectLst/>
              </a:rPr>
              <a:t>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>
                <a:effectLst/>
              </a:rPr>
              <a:t>Jövedelem adózásának módja,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/>
              <a:t>Áfa választása,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/>
              <a:t>Cég esetén a tagok személye,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/>
              <a:t>Ügyvezető személye,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/>
              <a:t>Munkát végző személye</a:t>
            </a:r>
          </a:p>
        </p:txBody>
      </p:sp>
    </p:spTree>
    <p:extLst>
      <p:ext uri="{BB962C8B-B14F-4D97-AF65-F5344CB8AC3E}">
        <p14:creationId xmlns:p14="http://schemas.microsoft.com/office/powerpoint/2010/main" val="23514058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Számlák kiállítása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324" y="153860"/>
            <a:ext cx="7482449" cy="6550279"/>
          </a:xfrm>
        </p:spPr>
        <p:txBody>
          <a:bodyPr anchor="ctr">
            <a:normAutofit fontScale="92500"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Előlegszámla kiállítása, ha egy részét kapjuk meg a végösszegnek</a:t>
            </a:r>
            <a:r>
              <a:rPr lang="hu-HU" sz="3200" dirty="0"/>
              <a:t>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teljesítés: az összeg megérkezésének napja,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megnevezésben legyen benne, hogy „előleg”,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több előlegszámla is lehet,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végszámla kiállítása szükséges, mikor megvalósult a teljesítés: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teljesítés dátuma: tényleges megvalósulás napja,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első sorban a teljesített szolgáltatás adatai (teljes összeggel),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következő sor(ok)</a:t>
            </a:r>
            <a:r>
              <a:rPr lang="hu-HU" sz="3000" dirty="0" err="1"/>
              <a:t>ban</a:t>
            </a:r>
            <a:r>
              <a:rPr lang="hu-HU" sz="3000" dirty="0"/>
              <a:t> az előlegszámla/</a:t>
            </a:r>
            <a:r>
              <a:rPr lang="hu-HU" sz="3000" dirty="0" err="1"/>
              <a:t>ák</a:t>
            </a:r>
            <a:r>
              <a:rPr lang="hu-HU" sz="3000" dirty="0"/>
              <a:t> adata(i) mínusszal (számla/ sorszáma is legyen ott)</a:t>
            </a:r>
          </a:p>
          <a:p>
            <a:pPr marL="201168" lvl="1" indent="0" algn="just">
              <a:buClr>
                <a:schemeClr val="tx1"/>
              </a:buClr>
              <a:buNone/>
            </a:pPr>
            <a:r>
              <a:rPr lang="hu-HU" sz="3000" dirty="0"/>
              <a:t>Így a végeredmény a különbözet!</a:t>
            </a:r>
          </a:p>
        </p:txBody>
      </p:sp>
    </p:spTree>
    <p:extLst>
      <p:ext uri="{BB962C8B-B14F-4D97-AF65-F5344CB8AC3E}">
        <p14:creationId xmlns:p14="http://schemas.microsoft.com/office/powerpoint/2010/main" val="21191111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Számlák kiállítása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324" y="153860"/>
            <a:ext cx="7482449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Előlegszámla kiállítása, ha a teljes végösszeget megkapjuk</a:t>
            </a:r>
            <a:r>
              <a:rPr lang="hu-HU" sz="3200" dirty="0"/>
              <a:t>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teljesítés: az összeg megérkezésének napja,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megnevezésben legyen benne a szolgáltatás megnevezése és az, hogy „100% előleg”,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 megjegyzésbe írjuk bele, hogy: </a:t>
            </a:r>
            <a:r>
              <a:rPr lang="hu-HU" sz="3200" i="1" dirty="0"/>
              <a:t>„A szolgáltatás teljes összege kiállításra került. Végszámla nem kerül kiállításra. Tényleges teljesítés napja: …………”</a:t>
            </a:r>
            <a:r>
              <a:rPr lang="hu-HU" sz="3200" dirty="0"/>
              <a:t> – Ide azt a dátumot írjuk, mikor ténylegesen megvalósul majd a szolgáltatás (ha tudjuk – ha nem tudjuk, akkor előlegszámlát kell kiállítanunk!)</a:t>
            </a:r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val="4014470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0" y="605896"/>
            <a:ext cx="3803520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Számlák kiállítása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324" y="153860"/>
            <a:ext cx="7482449" cy="6550279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/>
              <a:t>Folyamatos teljesítés esetén</a:t>
            </a:r>
            <a:r>
              <a:rPr lang="hu-HU" sz="3200" dirty="0"/>
              <a:t>: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Akkor fontos, ha folyamatosan teljesítünk és időszakonként (pl. havonta) számolunk el.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A teljesítés dátuma attól függ, hogy mikor állítjuk ki a számlát.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Ha az időszak vége előtt: a teljesítés napja a keltezés napjával egyezik meg.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Ha időszak végét követő 60 napon belül: a teljesítés napja a fizetési határidővel azonos.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Ha időszak végét követő 60 napon túl: teljesítés napja a 60. nap.</a:t>
            </a:r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val="35702387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6F49D-34FB-4FEE-B826-B71E95AA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619374"/>
            <a:ext cx="10058400" cy="1705737"/>
          </a:xfrm>
        </p:spPr>
        <p:txBody>
          <a:bodyPr anchor="ctr">
            <a:normAutofit/>
          </a:bodyPr>
          <a:lstStyle/>
          <a:p>
            <a:pPr algn="ctr"/>
            <a:r>
              <a:rPr lang="hu-HU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  <a:endParaRPr lang="hu-HU" sz="4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3D31336-BFE1-4C19-8327-CBA114707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78504"/>
          </a:xfrm>
        </p:spPr>
        <p:txBody>
          <a:bodyPr>
            <a:normAutofit/>
          </a:bodyPr>
          <a:lstStyle/>
          <a:p>
            <a:pPr algn="r"/>
            <a:r>
              <a:rPr lang="hu-H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Kis-Vén Valéria</a:t>
            </a:r>
          </a:p>
          <a:p>
            <a:pPr algn="r"/>
            <a:r>
              <a:rPr lang="hu-HU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info@adhato.hu</a:t>
            </a:r>
          </a:p>
        </p:txBody>
      </p:sp>
    </p:spTree>
    <p:extLst>
      <p:ext uri="{BB962C8B-B14F-4D97-AF65-F5344CB8AC3E}">
        <p14:creationId xmlns:p14="http://schemas.microsoft.com/office/powerpoint/2010/main" val="1180056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Vállalkozási formák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810704"/>
            <a:ext cx="6413663" cy="5441399"/>
          </a:xfrm>
        </p:spPr>
        <p:txBody>
          <a:bodyPr anchor="ctr">
            <a:normAutofit/>
          </a:bodyPr>
          <a:lstStyle/>
          <a:p>
            <a:pPr algn="ctr"/>
            <a:endParaRPr lang="hu-HU" sz="1000" b="1" u="sng" dirty="0"/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>
                <a:effectLst/>
              </a:rPr>
              <a:t>Adószámos magánszemély,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/>
              <a:t>Egyéni vállalkozás,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>
                <a:effectLst/>
              </a:rPr>
              <a:t>Egyéni cég,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/>
              <a:t>Betéti társaság,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>
                <a:effectLst/>
              </a:rPr>
              <a:t>Korlátolt felelősségű társaság,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4000" dirty="0"/>
              <a:t>Részvénytársaság</a:t>
            </a:r>
          </a:p>
        </p:txBody>
      </p:sp>
    </p:spTree>
    <p:extLst>
      <p:ext uri="{BB962C8B-B14F-4D97-AF65-F5344CB8AC3E}">
        <p14:creationId xmlns:p14="http://schemas.microsoft.com/office/powerpoint/2010/main" val="659711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Jövedelem adózásának módjai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 lnSpcReduction="10000"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>
                <a:effectLst/>
              </a:rPr>
              <a:t>Adószámos magánszemély: </a:t>
            </a:r>
          </a:p>
          <a:p>
            <a:pPr marL="0" indent="0" algn="ctr">
              <a:buClr>
                <a:schemeClr val="tx1"/>
              </a:buClr>
              <a:buNone/>
            </a:pPr>
            <a:endParaRPr lang="hu-HU" sz="1500" b="1" u="sng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Ingatlan kiadástól eltérő tevékenység esetén a </a:t>
            </a:r>
            <a:r>
              <a:rPr lang="hu-HU" sz="3200" b="1" dirty="0"/>
              <a:t>nyereség utáni adók</a:t>
            </a:r>
            <a:r>
              <a:rPr lang="hu-HU" sz="3200" dirty="0"/>
              <a:t>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>
                <a:effectLst/>
              </a:rPr>
              <a:t>15% szja,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15,5% </a:t>
            </a:r>
            <a:r>
              <a:rPr lang="hu-HU" sz="3200" dirty="0" err="1"/>
              <a:t>szocho</a:t>
            </a:r>
            <a:r>
              <a:rPr lang="hu-HU" sz="3200" dirty="0"/>
              <a:t> (ez 2022-től várhatóan 15%-</a:t>
            </a:r>
            <a:r>
              <a:rPr lang="hu-HU" sz="3200" dirty="0" err="1"/>
              <a:t>ra</a:t>
            </a:r>
            <a:r>
              <a:rPr lang="hu-HU" sz="3200" dirty="0"/>
              <a:t> csökken)</a:t>
            </a:r>
            <a:endParaRPr lang="hu-HU" sz="3200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>
                <a:effectLst/>
              </a:rPr>
              <a:t>Nyereség: bevételek és kiadások különbözete.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Fizetendő: negyedévente előlegként.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>
                <a:effectLst/>
              </a:rPr>
              <a:t>Bevallás: szja bevallásban.</a:t>
            </a:r>
          </a:p>
        </p:txBody>
      </p:sp>
    </p:spTree>
    <p:extLst>
      <p:ext uri="{BB962C8B-B14F-4D97-AF65-F5344CB8AC3E}">
        <p14:creationId xmlns:p14="http://schemas.microsoft.com/office/powerpoint/2010/main" val="2455900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Jövedelem adózásának módjai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>
                <a:effectLst/>
              </a:rPr>
              <a:t>Egyéni vállalkozó: </a:t>
            </a:r>
          </a:p>
          <a:p>
            <a:pPr marL="0" indent="0" algn="ctr">
              <a:buClr>
                <a:schemeClr val="tx1"/>
              </a:buClr>
              <a:buNone/>
            </a:pPr>
            <a:endParaRPr lang="hu-HU" sz="1500" b="1" u="sng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dirty="0"/>
              <a:t>Három lehetősége van:</a:t>
            </a:r>
          </a:p>
          <a:p>
            <a:pPr marL="514350" indent="-514350" algn="just">
              <a:buClr>
                <a:schemeClr val="tx1"/>
              </a:buClr>
              <a:buAutoNum type="arabicPeriod"/>
            </a:pPr>
            <a:r>
              <a:rPr lang="hu-HU" sz="3200" dirty="0">
                <a:effectLst/>
              </a:rPr>
              <a:t>szja szerinti adózás</a:t>
            </a:r>
          </a:p>
          <a:p>
            <a:pPr marL="514350" indent="-514350" algn="just">
              <a:buClr>
                <a:schemeClr val="tx1"/>
              </a:buClr>
              <a:buAutoNum type="arabicPeriod"/>
            </a:pPr>
            <a:r>
              <a:rPr lang="hu-HU" sz="3200" dirty="0"/>
              <a:t>á</a:t>
            </a:r>
            <a:r>
              <a:rPr lang="hu-HU" sz="3200" dirty="0">
                <a:effectLst/>
              </a:rPr>
              <a:t>talányadózás</a:t>
            </a:r>
          </a:p>
          <a:p>
            <a:pPr marL="514350" indent="-514350" algn="just">
              <a:buClr>
                <a:schemeClr val="tx1"/>
              </a:buClr>
              <a:buAutoNum type="arabicPeriod"/>
            </a:pPr>
            <a:r>
              <a:rPr lang="hu-HU" sz="3200" dirty="0">
                <a:effectLst/>
              </a:rPr>
              <a:t>Kata</a:t>
            </a:r>
          </a:p>
          <a:p>
            <a:pPr marL="0" indent="0" algn="just">
              <a:buClr>
                <a:schemeClr val="tx1"/>
              </a:buClr>
              <a:buNone/>
            </a:pPr>
            <a:endParaRPr lang="hu-H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45803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Jövedelem adózásának módjai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7787" y="933887"/>
            <a:ext cx="7132694" cy="5646208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>
                <a:effectLst/>
              </a:rPr>
              <a:t>Egyéni vállalkozó – szja szerinti adózás: </a:t>
            </a:r>
          </a:p>
          <a:p>
            <a:pPr marL="0" indent="0" algn="ctr">
              <a:buClr>
                <a:schemeClr val="tx1"/>
              </a:buClr>
              <a:buNone/>
            </a:pPr>
            <a:endParaRPr lang="hu-HU" sz="1500" b="1" u="sng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Év közben </a:t>
            </a:r>
            <a:r>
              <a:rPr lang="hu-HU" sz="3200" dirty="0"/>
              <a:t>fizetendő: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minimálbér vagy bérminimum utáni havi adók, járulékok (?),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munkavállalók bére utáni adók, járulékok (?),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helyi iparűzési adó.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Év végén fizetendő: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a nyereség után </a:t>
            </a:r>
            <a:r>
              <a:rPr lang="hu-HU" sz="3200" dirty="0">
                <a:effectLst/>
              </a:rPr>
              <a:t>9% vállalkozói jövedelemadó,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9% levonása után fennmaradó összegre vállalkozói osztalékadó (15% szja, 15,5% </a:t>
            </a:r>
            <a:r>
              <a:rPr lang="hu-HU" sz="3200" dirty="0" err="1"/>
              <a:t>szocho</a:t>
            </a:r>
            <a:r>
              <a:rPr lang="hu-HU" sz="3200" dirty="0"/>
              <a:t> – maximuma van!)</a:t>
            </a:r>
            <a:endParaRPr lang="hu-HU" sz="3200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endParaRPr lang="hu-H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94829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Jövedelem adózásának módjai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578" y="198390"/>
            <a:ext cx="7132694" cy="6550279"/>
          </a:xfrm>
        </p:spPr>
        <p:txBody>
          <a:bodyPr anchor="ctr">
            <a:normAutofit lnSpcReduction="10000"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>
                <a:effectLst/>
              </a:rPr>
              <a:t>Egyéni vállalkozó – átalányadózás: </a:t>
            </a:r>
          </a:p>
          <a:p>
            <a:pPr marL="0" indent="0" algn="ctr">
              <a:buClr>
                <a:schemeClr val="tx1"/>
              </a:buClr>
              <a:buNone/>
            </a:pPr>
            <a:endParaRPr lang="hu-HU" sz="1500" b="1" u="sng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/>
              <a:t>Választás feltétele</a:t>
            </a:r>
            <a:r>
              <a:rPr lang="hu-HU" sz="3200" dirty="0"/>
              <a:t>: é</a:t>
            </a:r>
            <a:r>
              <a:rPr lang="hu-HU" sz="3200" dirty="0">
                <a:effectLst/>
              </a:rPr>
              <a:t>vente </a:t>
            </a:r>
            <a:r>
              <a:rPr lang="hu-HU" sz="3200" dirty="0" err="1">
                <a:effectLst/>
              </a:rPr>
              <a:t>max</a:t>
            </a:r>
            <a:r>
              <a:rPr lang="hu-HU" sz="3200" dirty="0">
                <a:effectLst/>
              </a:rPr>
              <a:t>. 15 millió bevétele lehet (2022-től változás!?), ha nem kiskereskedelmi a tevékenysége.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>
                <a:effectLst/>
              </a:rPr>
              <a:t>Újra választhatóság</a:t>
            </a:r>
            <a:r>
              <a:rPr lang="hu-HU" sz="3200" dirty="0">
                <a:effectLst/>
              </a:rPr>
              <a:t>: 4 </a:t>
            </a:r>
            <a:r>
              <a:rPr lang="hu-HU" sz="3200" dirty="0" err="1">
                <a:effectLst/>
              </a:rPr>
              <a:t>adóév</a:t>
            </a:r>
            <a:r>
              <a:rPr lang="hu-HU" sz="3200" dirty="0">
                <a:effectLst/>
              </a:rPr>
              <a:t> eltelte után!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>
                <a:effectLst/>
              </a:rPr>
              <a:t>Adó alapja</a:t>
            </a:r>
            <a:r>
              <a:rPr lang="hu-HU" sz="3200" dirty="0">
                <a:effectLst/>
              </a:rPr>
              <a:t>: bevételből költséghányad szerinti levonás után maradó összeg.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>
                <a:effectLst/>
              </a:rPr>
              <a:t>Költséghányad</a:t>
            </a:r>
            <a:r>
              <a:rPr lang="hu-HU" sz="3200" dirty="0">
                <a:effectLst/>
              </a:rPr>
              <a:t>: </a:t>
            </a:r>
          </a:p>
          <a:p>
            <a:pPr>
              <a:buClr>
                <a:schemeClr val="tx1"/>
              </a:buClr>
              <a:buFontTx/>
              <a:buChar char="-"/>
            </a:pPr>
            <a:r>
              <a:rPr lang="hu-HU" sz="3200" dirty="0">
                <a:effectLst/>
              </a:rPr>
              <a:t>főszabályként a bevétel 40%-a (nyugdíjasnál 25%-a),</a:t>
            </a:r>
          </a:p>
          <a:p>
            <a:pPr>
              <a:buClr>
                <a:schemeClr val="tx1"/>
              </a:buClr>
              <a:buFontTx/>
              <a:buChar char="-"/>
            </a:pPr>
            <a:r>
              <a:rPr lang="hu-HU" sz="3200" dirty="0"/>
              <a:t>bizonyos tevékenységeknél 80% (nyugdíjasnál 75%).</a:t>
            </a:r>
            <a:endParaRPr lang="hu-H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95284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FC5A079-84DE-46BB-B59A-FAF653A4D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hu-HU" sz="5000" b="1" dirty="0">
                <a:solidFill>
                  <a:srgbClr val="FFFFFF"/>
                </a:solidFill>
              </a:rPr>
              <a:t>Jövedelem adózásának módjai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F596955-B79F-4BB9-B5A2-BF76BEB0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7591" y="198390"/>
            <a:ext cx="7489731" cy="6550279"/>
          </a:xfrm>
        </p:spPr>
        <p:txBody>
          <a:bodyPr anchor="ctr">
            <a:normAutofit lnSpcReduction="10000"/>
          </a:bodyPr>
          <a:lstStyle/>
          <a:p>
            <a:pPr marL="0" indent="0" algn="ctr">
              <a:buClr>
                <a:schemeClr val="tx1"/>
              </a:buClr>
              <a:buNone/>
            </a:pPr>
            <a:r>
              <a:rPr lang="hu-HU" sz="3200" b="1" u="sng" dirty="0">
                <a:effectLst/>
              </a:rPr>
              <a:t>Egyéni vállalkozó – átalányadózás: </a:t>
            </a:r>
          </a:p>
          <a:p>
            <a:pPr marL="0" indent="0" algn="just">
              <a:buClr>
                <a:schemeClr val="tx1"/>
              </a:buClr>
              <a:buNone/>
            </a:pPr>
            <a:endParaRPr lang="hu-HU" sz="1100" b="1" dirty="0">
              <a:effectLst/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hu-HU" sz="3200" b="1" dirty="0">
                <a:effectLst/>
              </a:rPr>
              <a:t>Fizetendő adók: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>
                <a:effectLst/>
              </a:rPr>
              <a:t>Adóalap után 15% szja,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A vállalkozó saját adói és járulékai: 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adóalap után (15% szja, 15,5% </a:t>
            </a:r>
            <a:r>
              <a:rPr lang="hu-HU" sz="3000" dirty="0" err="1"/>
              <a:t>szocho</a:t>
            </a:r>
            <a:r>
              <a:rPr lang="hu-HU" sz="3000" dirty="0"/>
              <a:t> és 18,5% TB), de minimum a minimálbér után(!), 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ezt nyugdíjas nem fizeti,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igénybe vehetők az adóalap kedvezmények,</a:t>
            </a:r>
          </a:p>
          <a:p>
            <a:pPr lvl="1" algn="just">
              <a:buClr>
                <a:schemeClr val="tx1"/>
              </a:buClr>
              <a:buFontTx/>
              <a:buChar char="-"/>
            </a:pPr>
            <a:r>
              <a:rPr lang="hu-HU" sz="3000" dirty="0"/>
              <a:t>fizetni kell akkor is, ha máshol van főállás.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Munkavállalók adói és járulékai (bér után),</a:t>
            </a:r>
          </a:p>
          <a:p>
            <a:pPr algn="just">
              <a:buClr>
                <a:schemeClr val="tx1"/>
              </a:buClr>
              <a:buFontTx/>
              <a:buChar char="-"/>
            </a:pPr>
            <a:r>
              <a:rPr lang="hu-HU" sz="3200" dirty="0"/>
              <a:t>Helyi iparűzési adó (adóalap 1,2-szerese után).</a:t>
            </a:r>
            <a:endParaRPr lang="hu-H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25732939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tív">
  <a:themeElements>
    <a:clrScheme name="Retrospektív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1975</TotalTime>
  <Words>1758</Words>
  <Application>Microsoft Office PowerPoint</Application>
  <PresentationFormat>Szélesvásznú</PresentationFormat>
  <Paragraphs>257</Paragraphs>
  <Slides>33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2</vt:i4>
      </vt:variant>
      <vt:variant>
        <vt:lpstr>Diacímek</vt:lpstr>
      </vt:variant>
      <vt:variant>
        <vt:i4>33</vt:i4>
      </vt:variant>
    </vt:vector>
  </HeadingPairs>
  <TitlesOfParts>
    <vt:vector size="38" baseType="lpstr">
      <vt:lpstr>Calibri</vt:lpstr>
      <vt:lpstr>Calibri Light</vt:lpstr>
      <vt:lpstr>Wingdings 2</vt:lpstr>
      <vt:lpstr>HDOfficeLightV0</vt:lpstr>
      <vt:lpstr>Retrospektív</vt:lpstr>
      <vt:lpstr>Vállalkozások indítása ADÓZÁSI ISMERETEK</vt:lpstr>
      <vt:lpstr>Gazdasági tevékenység fogalma</vt:lpstr>
      <vt:lpstr>Indulás előtt fontos átgondolni</vt:lpstr>
      <vt:lpstr>Vállalkozási formák</vt:lpstr>
      <vt:lpstr>Jövedelem adózásának módjai</vt:lpstr>
      <vt:lpstr>Jövedelem adózásának módjai</vt:lpstr>
      <vt:lpstr>Jövedelem adózásának módjai</vt:lpstr>
      <vt:lpstr>Jövedelem adózásának módjai</vt:lpstr>
      <vt:lpstr>Jövedelem adózásának módjai</vt:lpstr>
      <vt:lpstr>Jövedelem adózásának módjai</vt:lpstr>
      <vt:lpstr>Jövedelem adózásának módjai</vt:lpstr>
      <vt:lpstr>Jövedelem adózásának módjai</vt:lpstr>
      <vt:lpstr>Jövedelem adózásának módjai</vt:lpstr>
      <vt:lpstr>Általános forgalmi adó</vt:lpstr>
      <vt:lpstr>Tagok, ügyvezető, munkavégző személye</vt:lpstr>
      <vt:lpstr>Jogviszonnyal kapcsolatos részletek</vt:lpstr>
      <vt:lpstr>Alakulással kapcsolatos tudnivalók</vt:lpstr>
      <vt:lpstr>Adószámos magánszemély</vt:lpstr>
      <vt:lpstr>Egyéni vállalkozás</vt:lpstr>
      <vt:lpstr>Egyéni vállalkozás</vt:lpstr>
      <vt:lpstr>Cégek alapítása</vt:lpstr>
      <vt:lpstr>Cégek alapítása</vt:lpstr>
      <vt:lpstr>On-line elérhető felületek</vt:lpstr>
      <vt:lpstr>On-line elérhető felületek</vt:lpstr>
      <vt:lpstr>On-line elérhető felületek</vt:lpstr>
      <vt:lpstr>On-line elérhető felületek</vt:lpstr>
      <vt:lpstr>Számlák kiállítása</vt:lpstr>
      <vt:lpstr>Számlák kiállítása</vt:lpstr>
      <vt:lpstr>Számlák kiállítása</vt:lpstr>
      <vt:lpstr>Számlák kiállítása</vt:lpstr>
      <vt:lpstr>Számlák kiállítása</vt:lpstr>
      <vt:lpstr>Számlák kiállítása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Lakóingatlanok adás-vétele ADÓZÁSI ISMERETEK</dc:title>
  <dc:creator>Valéria Kis-Vén</dc:creator>
  <cp:lastModifiedBy>Valéria Kis-Vén</cp:lastModifiedBy>
  <cp:revision>368</cp:revision>
  <cp:lastPrinted>2021-02-25T08:32:49Z</cp:lastPrinted>
  <dcterms:created xsi:type="dcterms:W3CDTF">2021-02-05T11:19:54Z</dcterms:created>
  <dcterms:modified xsi:type="dcterms:W3CDTF">2021-11-17T17:04:17Z</dcterms:modified>
</cp:coreProperties>
</file>